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 id="2147483984" r:id="rId2"/>
    <p:sldMasterId id="2147484020" r:id="rId3"/>
    <p:sldMasterId id="2147484032" r:id="rId4"/>
    <p:sldMasterId id="2147484068" r:id="rId5"/>
    <p:sldMasterId id="2147484080" r:id="rId6"/>
    <p:sldMasterId id="2147484092" r:id="rId7"/>
    <p:sldMasterId id="2147484128" r:id="rId8"/>
    <p:sldMasterId id="2147484152" r:id="rId9"/>
    <p:sldMasterId id="2147484176" r:id="rId10"/>
    <p:sldMasterId id="2147484224" r:id="rId11"/>
    <p:sldMasterId id="2147484236" r:id="rId12"/>
    <p:sldMasterId id="2147484284" r:id="rId13"/>
    <p:sldMasterId id="2147484296" r:id="rId14"/>
    <p:sldMasterId id="2147484476" r:id="rId15"/>
    <p:sldMasterId id="2147484548" r:id="rId16"/>
    <p:sldMasterId id="2147484632" r:id="rId17"/>
  </p:sldMasterIdLst>
  <p:notesMasterIdLst>
    <p:notesMasterId r:id="rId73"/>
  </p:notesMasterIdLst>
  <p:sldIdLst>
    <p:sldId id="260" r:id="rId18"/>
    <p:sldId id="470" r:id="rId19"/>
    <p:sldId id="272" r:id="rId20"/>
    <p:sldId id="457" r:id="rId21"/>
    <p:sldId id="458" r:id="rId22"/>
    <p:sldId id="445" r:id="rId23"/>
    <p:sldId id="436" r:id="rId24"/>
    <p:sldId id="444" r:id="rId25"/>
    <p:sldId id="447" r:id="rId26"/>
    <p:sldId id="437" r:id="rId27"/>
    <p:sldId id="438" r:id="rId28"/>
    <p:sldId id="443" r:id="rId29"/>
    <p:sldId id="471" r:id="rId30"/>
    <p:sldId id="451" r:id="rId31"/>
    <p:sldId id="452" r:id="rId32"/>
    <p:sldId id="467" r:id="rId33"/>
    <p:sldId id="446" r:id="rId34"/>
    <p:sldId id="442" r:id="rId35"/>
    <p:sldId id="456" r:id="rId36"/>
    <p:sldId id="465" r:id="rId37"/>
    <p:sldId id="459" r:id="rId38"/>
    <p:sldId id="468" r:id="rId39"/>
    <p:sldId id="460" r:id="rId40"/>
    <p:sldId id="461" r:id="rId41"/>
    <p:sldId id="462" r:id="rId42"/>
    <p:sldId id="463" r:id="rId43"/>
    <p:sldId id="464" r:id="rId44"/>
    <p:sldId id="369" r:id="rId45"/>
    <p:sldId id="433" r:id="rId46"/>
    <p:sldId id="366" r:id="rId47"/>
    <p:sldId id="449" r:id="rId48"/>
    <p:sldId id="472" r:id="rId49"/>
    <p:sldId id="448" r:id="rId50"/>
    <p:sldId id="371" r:id="rId51"/>
    <p:sldId id="478" r:id="rId52"/>
    <p:sldId id="374" r:id="rId53"/>
    <p:sldId id="466" r:id="rId54"/>
    <p:sldId id="375" r:id="rId55"/>
    <p:sldId id="376" r:id="rId56"/>
    <p:sldId id="381" r:id="rId57"/>
    <p:sldId id="390" r:id="rId58"/>
    <p:sldId id="391" r:id="rId59"/>
    <p:sldId id="383" r:id="rId60"/>
    <p:sldId id="385" r:id="rId61"/>
    <p:sldId id="397" r:id="rId62"/>
    <p:sldId id="398" r:id="rId63"/>
    <p:sldId id="454" r:id="rId64"/>
    <p:sldId id="455" r:id="rId65"/>
    <p:sldId id="420" r:id="rId66"/>
    <p:sldId id="474" r:id="rId67"/>
    <p:sldId id="477" r:id="rId68"/>
    <p:sldId id="475" r:id="rId69"/>
    <p:sldId id="473" r:id="rId70"/>
    <p:sldId id="476" r:id="rId71"/>
    <p:sldId id="259" r:id="rId7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FF9933"/>
    <a:srgbClr val="CCCCFF"/>
    <a:srgbClr val="8EF7FC"/>
    <a:srgbClr val="CC6600"/>
    <a:srgbClr val="CC3399"/>
    <a:srgbClr val="532476"/>
    <a:srgbClr val="CCFFCC"/>
    <a:srgbClr val="696857"/>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94660"/>
  </p:normalViewPr>
  <p:slideViewPr>
    <p:cSldViewPr>
      <p:cViewPr>
        <p:scale>
          <a:sx n="91" d="100"/>
          <a:sy n="91" d="100"/>
        </p:scale>
        <p:origin x="-2286" y="-52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2A8777-C4B7-4CA8-9554-468AB4249DFA}" type="doc">
      <dgm:prSet loTypeId="urn:microsoft.com/office/officeart/2005/8/layout/hierarchy3" loCatId="hierarchy" qsTypeId="urn:microsoft.com/office/officeart/2005/8/quickstyle/3d1" qsCatId="3D" csTypeId="urn:microsoft.com/office/officeart/2005/8/colors/colorful2" csCatId="colorful" phldr="1"/>
      <dgm:spPr/>
      <dgm:t>
        <a:bodyPr/>
        <a:lstStyle/>
        <a:p>
          <a:endParaRPr lang="ru-RU"/>
        </a:p>
      </dgm:t>
    </dgm:pt>
    <dgm:pt modelId="{E452A1EE-DECE-428A-BF54-94889A1EABE3}">
      <dgm:prSet phldrT="[Текст]" custT="1"/>
      <dgm:spPr/>
      <dgm:t>
        <a:bodyPr/>
        <a:lstStyle/>
        <a:p>
          <a:r>
            <a:rPr lang="ru-RU" sz="1200" b="1" dirty="0" smtClean="0">
              <a:solidFill>
                <a:srgbClr val="FF0000"/>
              </a:solidFill>
              <a:latin typeface="Times New Roman" panose="02020603050405020304" pitchFamily="18" charset="0"/>
              <a:cs typeface="Times New Roman" panose="02020603050405020304" pitchFamily="18" charset="0"/>
            </a:rPr>
            <a:t>Вариант 1 АООП </a:t>
          </a:r>
          <a:r>
            <a:rPr lang="ru-RU" sz="1000" b="1" dirty="0" smtClean="0">
              <a:latin typeface="Times New Roman" panose="02020603050405020304" pitchFamily="18" charset="0"/>
              <a:cs typeface="Times New Roman" panose="02020603050405020304" pitchFamily="18" charset="0"/>
            </a:rPr>
            <a:t>образования обучающихся с легкой умственной отсталостью. Срок обучения 9-13 лет</a:t>
          </a:r>
          <a:endParaRPr lang="ru-RU" sz="1000" b="1" dirty="0">
            <a:latin typeface="Times New Roman" panose="02020603050405020304" pitchFamily="18" charset="0"/>
            <a:cs typeface="Times New Roman" panose="02020603050405020304" pitchFamily="18" charset="0"/>
          </a:endParaRPr>
        </a:p>
      </dgm:t>
    </dgm:pt>
    <dgm:pt modelId="{7A215F3B-A50C-4CC5-9585-775B9B3D33D3}" type="parTrans" cxnId="{3A40ECF4-477E-4D12-AFAF-E9EA309AB12A}">
      <dgm:prSet/>
      <dgm:spPr/>
      <dgm:t>
        <a:bodyPr/>
        <a:lstStyle/>
        <a:p>
          <a:endParaRPr lang="ru-RU"/>
        </a:p>
      </dgm:t>
    </dgm:pt>
    <dgm:pt modelId="{03DFEDA7-A325-4138-8933-2DD0E56EE86A}" type="sibTrans" cxnId="{3A40ECF4-477E-4D12-AFAF-E9EA309AB12A}">
      <dgm:prSet/>
      <dgm:spPr/>
      <dgm:t>
        <a:bodyPr/>
        <a:lstStyle/>
        <a:p>
          <a:endParaRPr lang="ru-RU"/>
        </a:p>
      </dgm:t>
    </dgm:pt>
    <dgm:pt modelId="{90567740-7A64-44A7-B214-E396BE8982DC}">
      <dgm:prSet phldrT="[Текст]" custT="1"/>
      <dgm:spPr>
        <a:solidFill>
          <a:schemeClr val="accent1">
            <a:lumMod val="20000"/>
            <a:lumOff val="8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ru-RU" sz="1400" b="1" dirty="0" smtClean="0">
              <a:latin typeface="Times New Roman" panose="02020603050405020304" pitchFamily="18" charset="0"/>
              <a:cs typeface="Times New Roman" panose="02020603050405020304" pitchFamily="18" charset="0"/>
            </a:rPr>
            <a:t>1 этап- 1 дополнительный класс, 1-4 классы</a:t>
          </a:r>
          <a:endParaRPr lang="ru-RU" sz="1400" b="1" dirty="0">
            <a:latin typeface="Times New Roman" panose="02020603050405020304" pitchFamily="18" charset="0"/>
            <a:cs typeface="Times New Roman" panose="02020603050405020304" pitchFamily="18" charset="0"/>
          </a:endParaRPr>
        </a:p>
      </dgm:t>
    </dgm:pt>
    <dgm:pt modelId="{EB99296A-F082-415D-99DC-73AA8428E985}" type="parTrans" cxnId="{810B86A1-DE4E-4DE2-8FEB-5A668DA692A1}">
      <dgm:prSet/>
      <dgm:spPr/>
      <dgm:t>
        <a:bodyPr/>
        <a:lstStyle/>
        <a:p>
          <a:endParaRPr lang="ru-RU"/>
        </a:p>
      </dgm:t>
    </dgm:pt>
    <dgm:pt modelId="{39B52B23-270D-4D20-9391-4AFD113EB8E3}" type="sibTrans" cxnId="{810B86A1-DE4E-4DE2-8FEB-5A668DA692A1}">
      <dgm:prSet/>
      <dgm:spPr/>
      <dgm:t>
        <a:bodyPr/>
        <a:lstStyle/>
        <a:p>
          <a:endParaRPr lang="ru-RU"/>
        </a:p>
      </dgm:t>
    </dgm:pt>
    <dgm:pt modelId="{B8520EA1-8BC8-44A6-AC85-4F548AAB8300}">
      <dgm:prSet phldrT="[Текст]" custT="1"/>
      <dgm:spPr>
        <a:solidFill>
          <a:schemeClr val="accent1">
            <a:lumMod val="60000"/>
            <a:lumOff val="4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ru-RU" sz="1800" b="1" dirty="0" smtClean="0">
              <a:latin typeface="Times New Roman" panose="02020603050405020304" pitchFamily="18" charset="0"/>
              <a:cs typeface="Times New Roman" panose="02020603050405020304" pitchFamily="18" charset="0"/>
            </a:rPr>
            <a:t>2 этап - 5-9 классы</a:t>
          </a:r>
          <a:endParaRPr lang="ru-RU" sz="1800" b="1" dirty="0">
            <a:latin typeface="Times New Roman" panose="02020603050405020304" pitchFamily="18" charset="0"/>
            <a:cs typeface="Times New Roman" panose="02020603050405020304" pitchFamily="18" charset="0"/>
          </a:endParaRPr>
        </a:p>
      </dgm:t>
    </dgm:pt>
    <dgm:pt modelId="{33BF326F-DA6D-4C0C-BF49-9FD0C98E5273}" type="parTrans" cxnId="{B148B8A2-262D-4140-B1A0-0F065F110930}">
      <dgm:prSet/>
      <dgm:spPr/>
      <dgm:t>
        <a:bodyPr/>
        <a:lstStyle/>
        <a:p>
          <a:endParaRPr lang="ru-RU"/>
        </a:p>
      </dgm:t>
    </dgm:pt>
    <dgm:pt modelId="{B36A0116-D417-4D12-8E03-2681D8C1B609}" type="sibTrans" cxnId="{B148B8A2-262D-4140-B1A0-0F065F110930}">
      <dgm:prSet/>
      <dgm:spPr/>
      <dgm:t>
        <a:bodyPr/>
        <a:lstStyle/>
        <a:p>
          <a:endParaRPr lang="ru-RU"/>
        </a:p>
      </dgm:t>
    </dgm:pt>
    <dgm:pt modelId="{864C1EAC-37DE-4A51-852C-4F197CAF2546}">
      <dgm:prSet phldrT="[Текст]" custT="1"/>
      <dgm:spPr/>
      <dgm:t>
        <a:bodyPr/>
        <a:lstStyle/>
        <a:p>
          <a:r>
            <a:rPr lang="ru-RU" sz="1100" b="1" dirty="0" smtClean="0">
              <a:solidFill>
                <a:srgbClr val="FF0000"/>
              </a:solidFill>
              <a:latin typeface="Times New Roman" panose="02020603050405020304" pitchFamily="18" charset="0"/>
              <a:cs typeface="Times New Roman" panose="02020603050405020304" pitchFamily="18" charset="0"/>
            </a:rPr>
            <a:t>Вариант 2 АООП </a:t>
          </a:r>
          <a:r>
            <a:rPr lang="ru-RU" sz="1050" b="1" dirty="0" smtClean="0">
              <a:latin typeface="Times New Roman" panose="02020603050405020304" pitchFamily="18" charset="0"/>
              <a:cs typeface="Times New Roman" panose="02020603050405020304" pitchFamily="18" charset="0"/>
            </a:rPr>
            <a:t>образования обучающихся с  умеренной, тяжелой и глубокой умственной отсталостью, с ТМНР.</a:t>
          </a:r>
        </a:p>
      </dgm:t>
    </dgm:pt>
    <dgm:pt modelId="{4C832D49-7748-4610-84E7-E5DAED6D9B1E}" type="parTrans" cxnId="{1A1D7F71-76D6-464D-986C-F27132EFD8E3}">
      <dgm:prSet/>
      <dgm:spPr/>
      <dgm:t>
        <a:bodyPr/>
        <a:lstStyle/>
        <a:p>
          <a:endParaRPr lang="ru-RU"/>
        </a:p>
      </dgm:t>
    </dgm:pt>
    <dgm:pt modelId="{62C7B013-8469-4760-A834-9B7DACD3A144}" type="sibTrans" cxnId="{1A1D7F71-76D6-464D-986C-F27132EFD8E3}">
      <dgm:prSet/>
      <dgm:spPr/>
      <dgm:t>
        <a:bodyPr/>
        <a:lstStyle/>
        <a:p>
          <a:endParaRPr lang="ru-RU"/>
        </a:p>
      </dgm:t>
    </dgm:pt>
    <dgm:pt modelId="{29D0B751-2BDE-4F40-A0D0-1347D1C4D605}">
      <dgm:prSet phldrT="[Текст]"/>
      <dgm:spPr>
        <a:solidFill>
          <a:schemeClr val="accent3">
            <a:lumMod val="20000"/>
            <a:lumOff val="8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ru-RU" b="1" dirty="0" smtClean="0">
              <a:latin typeface="Times New Roman" panose="02020603050405020304" pitchFamily="18" charset="0"/>
              <a:cs typeface="Times New Roman" panose="02020603050405020304" pitchFamily="18" charset="0"/>
            </a:rPr>
            <a:t>Обучение 13 лет на основе СИПР (индивидуальной программы развития)</a:t>
          </a:r>
          <a:endParaRPr lang="ru-RU" b="1" dirty="0">
            <a:latin typeface="Times New Roman" panose="02020603050405020304" pitchFamily="18" charset="0"/>
            <a:cs typeface="Times New Roman" panose="02020603050405020304" pitchFamily="18" charset="0"/>
          </a:endParaRPr>
        </a:p>
      </dgm:t>
    </dgm:pt>
    <dgm:pt modelId="{DC08B7BE-7AB0-43F8-A8C8-594EF57C7DE8}" type="parTrans" cxnId="{82DB48ED-6B62-4D68-B2BF-C10F228A4049}">
      <dgm:prSet/>
      <dgm:spPr/>
      <dgm:t>
        <a:bodyPr/>
        <a:lstStyle/>
        <a:p>
          <a:endParaRPr lang="ru-RU"/>
        </a:p>
      </dgm:t>
    </dgm:pt>
    <dgm:pt modelId="{9475A5AC-E32E-4B4B-9166-AE3B0F94619C}" type="sibTrans" cxnId="{82DB48ED-6B62-4D68-B2BF-C10F228A4049}">
      <dgm:prSet/>
      <dgm:spPr/>
      <dgm:t>
        <a:bodyPr/>
        <a:lstStyle/>
        <a:p>
          <a:endParaRPr lang="ru-RU"/>
        </a:p>
      </dgm:t>
    </dgm:pt>
    <dgm:pt modelId="{D1F493EC-987E-4E04-95EE-5A4BB83A8A0A}">
      <dgm:prSet phldrT="[Текст]" custT="1"/>
      <dgm:spPr>
        <a:solidFill>
          <a:schemeClr val="accent3">
            <a:lumMod val="40000"/>
            <a:lumOff val="6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ru-RU" sz="1200" b="1" dirty="0" smtClean="0">
              <a:latin typeface="Times New Roman" panose="02020603050405020304" pitchFamily="18" charset="0"/>
              <a:cs typeface="Times New Roman" panose="02020603050405020304" pitchFamily="18" charset="0"/>
            </a:rPr>
            <a:t>1 этап - с 1 дополнительного по 4 класс (5 лет)</a:t>
          </a:r>
          <a:endParaRPr lang="ru-RU" sz="1200" b="1" dirty="0">
            <a:latin typeface="Times New Roman" panose="02020603050405020304" pitchFamily="18" charset="0"/>
            <a:cs typeface="Times New Roman" panose="02020603050405020304" pitchFamily="18" charset="0"/>
          </a:endParaRPr>
        </a:p>
      </dgm:t>
    </dgm:pt>
    <dgm:pt modelId="{782C17E8-5F75-446E-B41A-C5EB50A3B4BD}" type="parTrans" cxnId="{3E658143-5E99-4D35-8993-A88ABAD98549}">
      <dgm:prSet/>
      <dgm:spPr/>
      <dgm:t>
        <a:bodyPr/>
        <a:lstStyle/>
        <a:p>
          <a:endParaRPr lang="ru-RU"/>
        </a:p>
      </dgm:t>
    </dgm:pt>
    <dgm:pt modelId="{6963D32B-7A27-45CE-8E47-04CF61217368}" type="sibTrans" cxnId="{3E658143-5E99-4D35-8993-A88ABAD98549}">
      <dgm:prSet/>
      <dgm:spPr/>
      <dgm:t>
        <a:bodyPr/>
        <a:lstStyle/>
        <a:p>
          <a:endParaRPr lang="ru-RU"/>
        </a:p>
      </dgm:t>
    </dgm:pt>
    <dgm:pt modelId="{F8A13328-634C-43F3-B5A6-D25A74DB49F5}">
      <dgm:prSet custT="1"/>
      <dgm:spPr>
        <a:solidFill>
          <a:schemeClr val="accent2">
            <a:lumMod val="20000"/>
            <a:lumOff val="8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ru-RU" sz="1600" b="1" dirty="0" smtClean="0">
              <a:latin typeface="Times New Roman" panose="02020603050405020304" pitchFamily="18" charset="0"/>
              <a:cs typeface="Times New Roman" panose="02020603050405020304" pitchFamily="18" charset="0"/>
            </a:rPr>
            <a:t>3 этап - 10-12 классы</a:t>
          </a:r>
          <a:endParaRPr lang="ru-RU" sz="1600" b="1" dirty="0">
            <a:latin typeface="Times New Roman" panose="02020603050405020304" pitchFamily="18" charset="0"/>
            <a:cs typeface="Times New Roman" panose="02020603050405020304" pitchFamily="18" charset="0"/>
          </a:endParaRPr>
        </a:p>
      </dgm:t>
    </dgm:pt>
    <dgm:pt modelId="{19C2F012-B9B1-431F-BEC0-C638A0DDDAC1}" type="parTrans" cxnId="{630D9450-0693-41D5-BF3A-D0715BF97510}">
      <dgm:prSet/>
      <dgm:spPr/>
      <dgm:t>
        <a:bodyPr/>
        <a:lstStyle/>
        <a:p>
          <a:endParaRPr lang="ru-RU"/>
        </a:p>
      </dgm:t>
    </dgm:pt>
    <dgm:pt modelId="{0BD66089-88B1-471F-AA1E-1506A53130B7}" type="sibTrans" cxnId="{630D9450-0693-41D5-BF3A-D0715BF97510}">
      <dgm:prSet/>
      <dgm:spPr/>
      <dgm:t>
        <a:bodyPr/>
        <a:lstStyle/>
        <a:p>
          <a:endParaRPr lang="ru-RU"/>
        </a:p>
      </dgm:t>
    </dgm:pt>
    <dgm:pt modelId="{B8BC6BF2-1D02-4F54-8B63-C5B61D9FE34F}">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ru-RU" sz="1400" b="1" dirty="0" smtClean="0">
              <a:latin typeface="Times New Roman" panose="02020603050405020304" pitchFamily="18" charset="0"/>
              <a:cs typeface="Times New Roman" panose="02020603050405020304" pitchFamily="18" charset="0"/>
            </a:rPr>
            <a:t>2 этап- с 5 по 12 классы (8 лет)</a:t>
          </a:r>
          <a:endParaRPr lang="ru-RU" sz="1400" b="1" dirty="0">
            <a:latin typeface="Times New Roman" panose="02020603050405020304" pitchFamily="18" charset="0"/>
            <a:cs typeface="Times New Roman" panose="02020603050405020304" pitchFamily="18" charset="0"/>
          </a:endParaRPr>
        </a:p>
      </dgm:t>
    </dgm:pt>
    <dgm:pt modelId="{92F3A3E6-06DC-421F-8BA5-33A31E2F45FD}" type="parTrans" cxnId="{768AAD67-C0D8-4BE2-88CF-408D2B85B4AD}">
      <dgm:prSet/>
      <dgm:spPr/>
      <dgm:t>
        <a:bodyPr/>
        <a:lstStyle/>
        <a:p>
          <a:endParaRPr lang="ru-RU"/>
        </a:p>
      </dgm:t>
    </dgm:pt>
    <dgm:pt modelId="{7804A1FC-6E90-40CE-AEFD-C881A9906773}" type="sibTrans" cxnId="{768AAD67-C0D8-4BE2-88CF-408D2B85B4AD}">
      <dgm:prSet/>
      <dgm:spPr/>
      <dgm:t>
        <a:bodyPr/>
        <a:lstStyle/>
        <a:p>
          <a:endParaRPr lang="ru-RU"/>
        </a:p>
      </dgm:t>
    </dgm:pt>
    <dgm:pt modelId="{9F8CB06C-0AA9-428B-B967-4FA70EE40E5C}" type="pres">
      <dgm:prSet presAssocID="{F82A8777-C4B7-4CA8-9554-468AB4249DFA}" presName="diagram" presStyleCnt="0">
        <dgm:presLayoutVars>
          <dgm:chPref val="1"/>
          <dgm:dir/>
          <dgm:animOne val="branch"/>
          <dgm:animLvl val="lvl"/>
          <dgm:resizeHandles/>
        </dgm:presLayoutVars>
      </dgm:prSet>
      <dgm:spPr/>
      <dgm:t>
        <a:bodyPr/>
        <a:lstStyle/>
        <a:p>
          <a:endParaRPr lang="ru-RU"/>
        </a:p>
      </dgm:t>
    </dgm:pt>
    <dgm:pt modelId="{8342EE34-1981-46C9-B3E5-0B740D968CB5}" type="pres">
      <dgm:prSet presAssocID="{E452A1EE-DECE-428A-BF54-94889A1EABE3}" presName="root" presStyleCnt="0"/>
      <dgm:spPr/>
    </dgm:pt>
    <dgm:pt modelId="{434CBF73-BA56-495F-B90D-AA65ECCCE75D}" type="pres">
      <dgm:prSet presAssocID="{E452A1EE-DECE-428A-BF54-94889A1EABE3}" presName="rootComposite" presStyleCnt="0"/>
      <dgm:spPr/>
    </dgm:pt>
    <dgm:pt modelId="{1C843D70-8E51-489B-ABD6-1D79B98FB485}" type="pres">
      <dgm:prSet presAssocID="{E452A1EE-DECE-428A-BF54-94889A1EABE3}" presName="rootText" presStyleLbl="node1" presStyleIdx="0" presStyleCnt="2"/>
      <dgm:spPr/>
      <dgm:t>
        <a:bodyPr/>
        <a:lstStyle/>
        <a:p>
          <a:endParaRPr lang="ru-RU"/>
        </a:p>
      </dgm:t>
    </dgm:pt>
    <dgm:pt modelId="{92A8AE68-C5E9-4C86-8301-08F1EC2D41A3}" type="pres">
      <dgm:prSet presAssocID="{E452A1EE-DECE-428A-BF54-94889A1EABE3}" presName="rootConnector" presStyleLbl="node1" presStyleIdx="0" presStyleCnt="2"/>
      <dgm:spPr/>
      <dgm:t>
        <a:bodyPr/>
        <a:lstStyle/>
        <a:p>
          <a:endParaRPr lang="ru-RU"/>
        </a:p>
      </dgm:t>
    </dgm:pt>
    <dgm:pt modelId="{ADE23831-53D7-4827-BC65-C7A0630C9857}" type="pres">
      <dgm:prSet presAssocID="{E452A1EE-DECE-428A-BF54-94889A1EABE3}" presName="childShape" presStyleCnt="0"/>
      <dgm:spPr/>
    </dgm:pt>
    <dgm:pt modelId="{B6134C2C-3617-4C58-AD60-FF9A204B81A5}" type="pres">
      <dgm:prSet presAssocID="{EB99296A-F082-415D-99DC-73AA8428E985}" presName="Name13" presStyleLbl="parChTrans1D2" presStyleIdx="0" presStyleCnt="6"/>
      <dgm:spPr/>
      <dgm:t>
        <a:bodyPr/>
        <a:lstStyle/>
        <a:p>
          <a:endParaRPr lang="ru-RU"/>
        </a:p>
      </dgm:t>
    </dgm:pt>
    <dgm:pt modelId="{7404FE1D-BFE0-4EE0-9F4E-F19B7ADE1863}" type="pres">
      <dgm:prSet presAssocID="{90567740-7A64-44A7-B214-E396BE8982DC}" presName="childText" presStyleLbl="bgAcc1" presStyleIdx="0" presStyleCnt="6">
        <dgm:presLayoutVars>
          <dgm:bulletEnabled val="1"/>
        </dgm:presLayoutVars>
      </dgm:prSet>
      <dgm:spPr/>
      <dgm:t>
        <a:bodyPr/>
        <a:lstStyle/>
        <a:p>
          <a:endParaRPr lang="ru-RU"/>
        </a:p>
      </dgm:t>
    </dgm:pt>
    <dgm:pt modelId="{C33760F2-8AE6-4CFB-ABD8-06467F1C10DF}" type="pres">
      <dgm:prSet presAssocID="{33BF326F-DA6D-4C0C-BF49-9FD0C98E5273}" presName="Name13" presStyleLbl="parChTrans1D2" presStyleIdx="1" presStyleCnt="6"/>
      <dgm:spPr/>
      <dgm:t>
        <a:bodyPr/>
        <a:lstStyle/>
        <a:p>
          <a:endParaRPr lang="ru-RU"/>
        </a:p>
      </dgm:t>
    </dgm:pt>
    <dgm:pt modelId="{64410AE3-B2E7-46F1-9924-8707C9CC48BE}" type="pres">
      <dgm:prSet presAssocID="{B8520EA1-8BC8-44A6-AC85-4F548AAB8300}" presName="childText" presStyleLbl="bgAcc1" presStyleIdx="1" presStyleCnt="6">
        <dgm:presLayoutVars>
          <dgm:bulletEnabled val="1"/>
        </dgm:presLayoutVars>
      </dgm:prSet>
      <dgm:spPr/>
      <dgm:t>
        <a:bodyPr/>
        <a:lstStyle/>
        <a:p>
          <a:endParaRPr lang="ru-RU"/>
        </a:p>
      </dgm:t>
    </dgm:pt>
    <dgm:pt modelId="{2BD0BD47-7D31-4FF4-B3E4-BE9A171340DA}" type="pres">
      <dgm:prSet presAssocID="{19C2F012-B9B1-431F-BEC0-C638A0DDDAC1}" presName="Name13" presStyleLbl="parChTrans1D2" presStyleIdx="2" presStyleCnt="6"/>
      <dgm:spPr/>
      <dgm:t>
        <a:bodyPr/>
        <a:lstStyle/>
        <a:p>
          <a:endParaRPr lang="ru-RU"/>
        </a:p>
      </dgm:t>
    </dgm:pt>
    <dgm:pt modelId="{A685CEEE-F087-4DD6-9025-A030CF34407F}" type="pres">
      <dgm:prSet presAssocID="{F8A13328-634C-43F3-B5A6-D25A74DB49F5}" presName="childText" presStyleLbl="bgAcc1" presStyleIdx="2" presStyleCnt="6" custScaleY="86182">
        <dgm:presLayoutVars>
          <dgm:bulletEnabled val="1"/>
        </dgm:presLayoutVars>
      </dgm:prSet>
      <dgm:spPr/>
      <dgm:t>
        <a:bodyPr/>
        <a:lstStyle/>
        <a:p>
          <a:endParaRPr lang="ru-RU"/>
        </a:p>
      </dgm:t>
    </dgm:pt>
    <dgm:pt modelId="{8821F2F4-3B6A-41AF-86CA-EA1924336A6E}" type="pres">
      <dgm:prSet presAssocID="{864C1EAC-37DE-4A51-852C-4F197CAF2546}" presName="root" presStyleCnt="0"/>
      <dgm:spPr/>
    </dgm:pt>
    <dgm:pt modelId="{959BC8E1-CA1E-432F-AB02-7384C554D9BB}" type="pres">
      <dgm:prSet presAssocID="{864C1EAC-37DE-4A51-852C-4F197CAF2546}" presName="rootComposite" presStyleCnt="0"/>
      <dgm:spPr/>
    </dgm:pt>
    <dgm:pt modelId="{5BB48C31-A007-4941-8E33-99BDA784541D}" type="pres">
      <dgm:prSet presAssocID="{864C1EAC-37DE-4A51-852C-4F197CAF2546}" presName="rootText" presStyleLbl="node1" presStyleIdx="1" presStyleCnt="2"/>
      <dgm:spPr/>
      <dgm:t>
        <a:bodyPr/>
        <a:lstStyle/>
        <a:p>
          <a:endParaRPr lang="ru-RU"/>
        </a:p>
      </dgm:t>
    </dgm:pt>
    <dgm:pt modelId="{F23C235F-8B00-448A-9250-A14C6AA13822}" type="pres">
      <dgm:prSet presAssocID="{864C1EAC-37DE-4A51-852C-4F197CAF2546}" presName="rootConnector" presStyleLbl="node1" presStyleIdx="1" presStyleCnt="2"/>
      <dgm:spPr/>
      <dgm:t>
        <a:bodyPr/>
        <a:lstStyle/>
        <a:p>
          <a:endParaRPr lang="ru-RU"/>
        </a:p>
      </dgm:t>
    </dgm:pt>
    <dgm:pt modelId="{C98A5CB0-585B-4E90-BFDA-0ED73B083A0E}" type="pres">
      <dgm:prSet presAssocID="{864C1EAC-37DE-4A51-852C-4F197CAF2546}" presName="childShape" presStyleCnt="0"/>
      <dgm:spPr/>
    </dgm:pt>
    <dgm:pt modelId="{7A632BAC-444B-4090-B680-7045E2E38007}" type="pres">
      <dgm:prSet presAssocID="{DC08B7BE-7AB0-43F8-A8C8-594EF57C7DE8}" presName="Name13" presStyleLbl="parChTrans1D2" presStyleIdx="3" presStyleCnt="6"/>
      <dgm:spPr/>
      <dgm:t>
        <a:bodyPr/>
        <a:lstStyle/>
        <a:p>
          <a:endParaRPr lang="ru-RU"/>
        </a:p>
      </dgm:t>
    </dgm:pt>
    <dgm:pt modelId="{93BCA2B5-2559-49AF-9329-DE74C6229917}" type="pres">
      <dgm:prSet presAssocID="{29D0B751-2BDE-4F40-A0D0-1347D1C4D605}" presName="childText" presStyleLbl="bgAcc1" presStyleIdx="3" presStyleCnt="6">
        <dgm:presLayoutVars>
          <dgm:bulletEnabled val="1"/>
        </dgm:presLayoutVars>
      </dgm:prSet>
      <dgm:spPr/>
      <dgm:t>
        <a:bodyPr/>
        <a:lstStyle/>
        <a:p>
          <a:endParaRPr lang="ru-RU"/>
        </a:p>
      </dgm:t>
    </dgm:pt>
    <dgm:pt modelId="{604E4D5C-A358-47EF-A577-2BAFAD76E218}" type="pres">
      <dgm:prSet presAssocID="{782C17E8-5F75-446E-B41A-C5EB50A3B4BD}" presName="Name13" presStyleLbl="parChTrans1D2" presStyleIdx="4" presStyleCnt="6"/>
      <dgm:spPr/>
      <dgm:t>
        <a:bodyPr/>
        <a:lstStyle/>
        <a:p>
          <a:endParaRPr lang="ru-RU"/>
        </a:p>
      </dgm:t>
    </dgm:pt>
    <dgm:pt modelId="{FED9DED7-A109-45AE-84A5-1DEF39E6951E}" type="pres">
      <dgm:prSet presAssocID="{D1F493EC-987E-4E04-95EE-5A4BB83A8A0A}" presName="childText" presStyleLbl="bgAcc1" presStyleIdx="4" presStyleCnt="6">
        <dgm:presLayoutVars>
          <dgm:bulletEnabled val="1"/>
        </dgm:presLayoutVars>
      </dgm:prSet>
      <dgm:spPr/>
      <dgm:t>
        <a:bodyPr/>
        <a:lstStyle/>
        <a:p>
          <a:endParaRPr lang="ru-RU"/>
        </a:p>
      </dgm:t>
    </dgm:pt>
    <dgm:pt modelId="{1E793BE5-8266-4928-A326-663ADF26F3FF}" type="pres">
      <dgm:prSet presAssocID="{92F3A3E6-06DC-421F-8BA5-33A31E2F45FD}" presName="Name13" presStyleLbl="parChTrans1D2" presStyleIdx="5" presStyleCnt="6"/>
      <dgm:spPr/>
      <dgm:t>
        <a:bodyPr/>
        <a:lstStyle/>
        <a:p>
          <a:endParaRPr lang="ru-RU"/>
        </a:p>
      </dgm:t>
    </dgm:pt>
    <dgm:pt modelId="{1B46FD78-2DC8-42FD-8F9B-EA7E9FEA7B8B}" type="pres">
      <dgm:prSet presAssocID="{B8BC6BF2-1D02-4F54-8B63-C5B61D9FE34F}" presName="childText" presStyleLbl="bgAcc1" presStyleIdx="5" presStyleCnt="6">
        <dgm:presLayoutVars>
          <dgm:bulletEnabled val="1"/>
        </dgm:presLayoutVars>
      </dgm:prSet>
      <dgm:spPr/>
      <dgm:t>
        <a:bodyPr/>
        <a:lstStyle/>
        <a:p>
          <a:endParaRPr lang="ru-RU"/>
        </a:p>
      </dgm:t>
    </dgm:pt>
  </dgm:ptLst>
  <dgm:cxnLst>
    <dgm:cxn modelId="{519D1ED1-C7CB-45CF-AC64-4B5C8CDB7B01}" type="presOf" srcId="{19C2F012-B9B1-431F-BEC0-C638A0DDDAC1}" destId="{2BD0BD47-7D31-4FF4-B3E4-BE9A171340DA}" srcOrd="0" destOrd="0" presId="urn:microsoft.com/office/officeart/2005/8/layout/hierarchy3"/>
    <dgm:cxn modelId="{D8A9CE03-89C9-4EA1-9B1F-EC8A72DB271C}" type="presOf" srcId="{92F3A3E6-06DC-421F-8BA5-33A31E2F45FD}" destId="{1E793BE5-8266-4928-A326-663ADF26F3FF}" srcOrd="0" destOrd="0" presId="urn:microsoft.com/office/officeart/2005/8/layout/hierarchy3"/>
    <dgm:cxn modelId="{E15C6C10-7C36-48CC-BDB3-962D2F37E24F}" type="presOf" srcId="{864C1EAC-37DE-4A51-852C-4F197CAF2546}" destId="{F23C235F-8B00-448A-9250-A14C6AA13822}" srcOrd="1" destOrd="0" presId="urn:microsoft.com/office/officeart/2005/8/layout/hierarchy3"/>
    <dgm:cxn modelId="{14A48D2F-1433-49A1-A25E-4687856FCAC6}" type="presOf" srcId="{DC08B7BE-7AB0-43F8-A8C8-594EF57C7DE8}" destId="{7A632BAC-444B-4090-B680-7045E2E38007}" srcOrd="0" destOrd="0" presId="urn:microsoft.com/office/officeart/2005/8/layout/hierarchy3"/>
    <dgm:cxn modelId="{9E786F43-1FA3-40D1-8CCC-563085220C3C}" type="presOf" srcId="{EB99296A-F082-415D-99DC-73AA8428E985}" destId="{B6134C2C-3617-4C58-AD60-FF9A204B81A5}" srcOrd="0" destOrd="0" presId="urn:microsoft.com/office/officeart/2005/8/layout/hierarchy3"/>
    <dgm:cxn modelId="{B79CAC4A-5E96-4294-AFB8-55C1B8F6F934}" type="presOf" srcId="{F82A8777-C4B7-4CA8-9554-468AB4249DFA}" destId="{9F8CB06C-0AA9-428B-B967-4FA70EE40E5C}" srcOrd="0" destOrd="0" presId="urn:microsoft.com/office/officeart/2005/8/layout/hierarchy3"/>
    <dgm:cxn modelId="{768AAD67-C0D8-4BE2-88CF-408D2B85B4AD}" srcId="{864C1EAC-37DE-4A51-852C-4F197CAF2546}" destId="{B8BC6BF2-1D02-4F54-8B63-C5B61D9FE34F}" srcOrd="2" destOrd="0" parTransId="{92F3A3E6-06DC-421F-8BA5-33A31E2F45FD}" sibTransId="{7804A1FC-6E90-40CE-AEFD-C881A9906773}"/>
    <dgm:cxn modelId="{36D188B4-D096-4F0C-A8F2-14659743CF9A}" type="presOf" srcId="{90567740-7A64-44A7-B214-E396BE8982DC}" destId="{7404FE1D-BFE0-4EE0-9F4E-F19B7ADE1863}" srcOrd="0" destOrd="0" presId="urn:microsoft.com/office/officeart/2005/8/layout/hierarchy3"/>
    <dgm:cxn modelId="{82DB48ED-6B62-4D68-B2BF-C10F228A4049}" srcId="{864C1EAC-37DE-4A51-852C-4F197CAF2546}" destId="{29D0B751-2BDE-4F40-A0D0-1347D1C4D605}" srcOrd="0" destOrd="0" parTransId="{DC08B7BE-7AB0-43F8-A8C8-594EF57C7DE8}" sibTransId="{9475A5AC-E32E-4B4B-9166-AE3B0F94619C}"/>
    <dgm:cxn modelId="{CAB5C7E9-ECB2-4831-B5A9-E31E83B59039}" type="presOf" srcId="{E452A1EE-DECE-428A-BF54-94889A1EABE3}" destId="{1C843D70-8E51-489B-ABD6-1D79B98FB485}" srcOrd="0" destOrd="0" presId="urn:microsoft.com/office/officeart/2005/8/layout/hierarchy3"/>
    <dgm:cxn modelId="{3E658143-5E99-4D35-8993-A88ABAD98549}" srcId="{864C1EAC-37DE-4A51-852C-4F197CAF2546}" destId="{D1F493EC-987E-4E04-95EE-5A4BB83A8A0A}" srcOrd="1" destOrd="0" parTransId="{782C17E8-5F75-446E-B41A-C5EB50A3B4BD}" sibTransId="{6963D32B-7A27-45CE-8E47-04CF61217368}"/>
    <dgm:cxn modelId="{99EC753C-69D1-4F35-91B6-DCC141E0AD7E}" type="presOf" srcId="{D1F493EC-987E-4E04-95EE-5A4BB83A8A0A}" destId="{FED9DED7-A109-45AE-84A5-1DEF39E6951E}" srcOrd="0" destOrd="0" presId="urn:microsoft.com/office/officeart/2005/8/layout/hierarchy3"/>
    <dgm:cxn modelId="{79FB1AFA-CBA8-4F1B-A87D-C916E3548B1C}" type="presOf" srcId="{E452A1EE-DECE-428A-BF54-94889A1EABE3}" destId="{92A8AE68-C5E9-4C86-8301-08F1EC2D41A3}" srcOrd="1" destOrd="0" presId="urn:microsoft.com/office/officeart/2005/8/layout/hierarchy3"/>
    <dgm:cxn modelId="{46A04BDB-1412-4488-85A4-73C799871F24}" type="presOf" srcId="{B8520EA1-8BC8-44A6-AC85-4F548AAB8300}" destId="{64410AE3-B2E7-46F1-9924-8707C9CC48BE}" srcOrd="0" destOrd="0" presId="urn:microsoft.com/office/officeart/2005/8/layout/hierarchy3"/>
    <dgm:cxn modelId="{5B33D26A-4ADF-4D9D-950E-3970748400C9}" type="presOf" srcId="{29D0B751-2BDE-4F40-A0D0-1347D1C4D605}" destId="{93BCA2B5-2559-49AF-9329-DE74C6229917}" srcOrd="0" destOrd="0" presId="urn:microsoft.com/office/officeart/2005/8/layout/hierarchy3"/>
    <dgm:cxn modelId="{810B86A1-DE4E-4DE2-8FEB-5A668DA692A1}" srcId="{E452A1EE-DECE-428A-BF54-94889A1EABE3}" destId="{90567740-7A64-44A7-B214-E396BE8982DC}" srcOrd="0" destOrd="0" parTransId="{EB99296A-F082-415D-99DC-73AA8428E985}" sibTransId="{39B52B23-270D-4D20-9391-4AFD113EB8E3}"/>
    <dgm:cxn modelId="{1A1D7F71-76D6-464D-986C-F27132EFD8E3}" srcId="{F82A8777-C4B7-4CA8-9554-468AB4249DFA}" destId="{864C1EAC-37DE-4A51-852C-4F197CAF2546}" srcOrd="1" destOrd="0" parTransId="{4C832D49-7748-4610-84E7-E5DAED6D9B1E}" sibTransId="{62C7B013-8469-4760-A834-9B7DACD3A144}"/>
    <dgm:cxn modelId="{79AD2119-DF6B-4FEB-BDCD-CC18F0B5EAB1}" type="presOf" srcId="{B8BC6BF2-1D02-4F54-8B63-C5B61D9FE34F}" destId="{1B46FD78-2DC8-42FD-8F9B-EA7E9FEA7B8B}" srcOrd="0" destOrd="0" presId="urn:microsoft.com/office/officeart/2005/8/layout/hierarchy3"/>
    <dgm:cxn modelId="{D8E9AC8A-BEE3-4171-ACB7-9F979D0803E0}" type="presOf" srcId="{864C1EAC-37DE-4A51-852C-4F197CAF2546}" destId="{5BB48C31-A007-4941-8E33-99BDA784541D}" srcOrd="0" destOrd="0" presId="urn:microsoft.com/office/officeart/2005/8/layout/hierarchy3"/>
    <dgm:cxn modelId="{630D9450-0693-41D5-BF3A-D0715BF97510}" srcId="{E452A1EE-DECE-428A-BF54-94889A1EABE3}" destId="{F8A13328-634C-43F3-B5A6-D25A74DB49F5}" srcOrd="2" destOrd="0" parTransId="{19C2F012-B9B1-431F-BEC0-C638A0DDDAC1}" sibTransId="{0BD66089-88B1-471F-AA1E-1506A53130B7}"/>
    <dgm:cxn modelId="{DB1FD876-12D2-4EE7-83EC-893FF0B80906}" type="presOf" srcId="{33BF326F-DA6D-4C0C-BF49-9FD0C98E5273}" destId="{C33760F2-8AE6-4CFB-ABD8-06467F1C10DF}" srcOrd="0" destOrd="0" presId="urn:microsoft.com/office/officeart/2005/8/layout/hierarchy3"/>
    <dgm:cxn modelId="{3A40ECF4-477E-4D12-AFAF-E9EA309AB12A}" srcId="{F82A8777-C4B7-4CA8-9554-468AB4249DFA}" destId="{E452A1EE-DECE-428A-BF54-94889A1EABE3}" srcOrd="0" destOrd="0" parTransId="{7A215F3B-A50C-4CC5-9585-775B9B3D33D3}" sibTransId="{03DFEDA7-A325-4138-8933-2DD0E56EE86A}"/>
    <dgm:cxn modelId="{10455BCA-CA40-4C5E-98B5-052EC4C12E20}" type="presOf" srcId="{F8A13328-634C-43F3-B5A6-D25A74DB49F5}" destId="{A685CEEE-F087-4DD6-9025-A030CF34407F}" srcOrd="0" destOrd="0" presId="urn:microsoft.com/office/officeart/2005/8/layout/hierarchy3"/>
    <dgm:cxn modelId="{D7A26B4F-81A7-4F2B-86BF-4546E96EDF69}" type="presOf" srcId="{782C17E8-5F75-446E-B41A-C5EB50A3B4BD}" destId="{604E4D5C-A358-47EF-A577-2BAFAD76E218}" srcOrd="0" destOrd="0" presId="urn:microsoft.com/office/officeart/2005/8/layout/hierarchy3"/>
    <dgm:cxn modelId="{B148B8A2-262D-4140-B1A0-0F065F110930}" srcId="{E452A1EE-DECE-428A-BF54-94889A1EABE3}" destId="{B8520EA1-8BC8-44A6-AC85-4F548AAB8300}" srcOrd="1" destOrd="0" parTransId="{33BF326F-DA6D-4C0C-BF49-9FD0C98E5273}" sibTransId="{B36A0116-D417-4D12-8E03-2681D8C1B609}"/>
    <dgm:cxn modelId="{7B787BB3-46B4-4FA6-9BB9-20D6244CDD9A}" type="presParOf" srcId="{9F8CB06C-0AA9-428B-B967-4FA70EE40E5C}" destId="{8342EE34-1981-46C9-B3E5-0B740D968CB5}" srcOrd="0" destOrd="0" presId="urn:microsoft.com/office/officeart/2005/8/layout/hierarchy3"/>
    <dgm:cxn modelId="{ACEC80F7-76F4-4F4C-82F1-2918FF0123ED}" type="presParOf" srcId="{8342EE34-1981-46C9-B3E5-0B740D968CB5}" destId="{434CBF73-BA56-495F-B90D-AA65ECCCE75D}" srcOrd="0" destOrd="0" presId="urn:microsoft.com/office/officeart/2005/8/layout/hierarchy3"/>
    <dgm:cxn modelId="{3E8F4845-D0E5-4DCC-A05D-597030535D43}" type="presParOf" srcId="{434CBF73-BA56-495F-B90D-AA65ECCCE75D}" destId="{1C843D70-8E51-489B-ABD6-1D79B98FB485}" srcOrd="0" destOrd="0" presId="urn:microsoft.com/office/officeart/2005/8/layout/hierarchy3"/>
    <dgm:cxn modelId="{7C4DFB89-FCB5-45C5-B473-4E18765C5B08}" type="presParOf" srcId="{434CBF73-BA56-495F-B90D-AA65ECCCE75D}" destId="{92A8AE68-C5E9-4C86-8301-08F1EC2D41A3}" srcOrd="1" destOrd="0" presId="urn:microsoft.com/office/officeart/2005/8/layout/hierarchy3"/>
    <dgm:cxn modelId="{902DB4D8-4C2A-442E-B1BA-BAFEA13059D0}" type="presParOf" srcId="{8342EE34-1981-46C9-B3E5-0B740D968CB5}" destId="{ADE23831-53D7-4827-BC65-C7A0630C9857}" srcOrd="1" destOrd="0" presId="urn:microsoft.com/office/officeart/2005/8/layout/hierarchy3"/>
    <dgm:cxn modelId="{9CB9CCF8-B496-488F-9829-8B7BC919AAB1}" type="presParOf" srcId="{ADE23831-53D7-4827-BC65-C7A0630C9857}" destId="{B6134C2C-3617-4C58-AD60-FF9A204B81A5}" srcOrd="0" destOrd="0" presId="urn:microsoft.com/office/officeart/2005/8/layout/hierarchy3"/>
    <dgm:cxn modelId="{C2233316-AE95-4C69-A0F0-3025BAD5CDBF}" type="presParOf" srcId="{ADE23831-53D7-4827-BC65-C7A0630C9857}" destId="{7404FE1D-BFE0-4EE0-9F4E-F19B7ADE1863}" srcOrd="1" destOrd="0" presId="urn:microsoft.com/office/officeart/2005/8/layout/hierarchy3"/>
    <dgm:cxn modelId="{ABD8BF9C-141C-4767-91E3-47591479D2AB}" type="presParOf" srcId="{ADE23831-53D7-4827-BC65-C7A0630C9857}" destId="{C33760F2-8AE6-4CFB-ABD8-06467F1C10DF}" srcOrd="2" destOrd="0" presId="urn:microsoft.com/office/officeart/2005/8/layout/hierarchy3"/>
    <dgm:cxn modelId="{94F51165-CE41-46F3-A95A-FBF476466DD9}" type="presParOf" srcId="{ADE23831-53D7-4827-BC65-C7A0630C9857}" destId="{64410AE3-B2E7-46F1-9924-8707C9CC48BE}" srcOrd="3" destOrd="0" presId="urn:microsoft.com/office/officeart/2005/8/layout/hierarchy3"/>
    <dgm:cxn modelId="{2AECA4F5-CC2E-4B3E-B8B7-9D2ECE4CBBB5}" type="presParOf" srcId="{ADE23831-53D7-4827-BC65-C7A0630C9857}" destId="{2BD0BD47-7D31-4FF4-B3E4-BE9A171340DA}" srcOrd="4" destOrd="0" presId="urn:microsoft.com/office/officeart/2005/8/layout/hierarchy3"/>
    <dgm:cxn modelId="{1C653199-0484-4F04-B609-D82C9F7DF957}" type="presParOf" srcId="{ADE23831-53D7-4827-BC65-C7A0630C9857}" destId="{A685CEEE-F087-4DD6-9025-A030CF34407F}" srcOrd="5" destOrd="0" presId="urn:microsoft.com/office/officeart/2005/8/layout/hierarchy3"/>
    <dgm:cxn modelId="{E571551D-4EBB-4525-BCA1-1E53C2451274}" type="presParOf" srcId="{9F8CB06C-0AA9-428B-B967-4FA70EE40E5C}" destId="{8821F2F4-3B6A-41AF-86CA-EA1924336A6E}" srcOrd="1" destOrd="0" presId="urn:microsoft.com/office/officeart/2005/8/layout/hierarchy3"/>
    <dgm:cxn modelId="{1721CD74-7429-4C79-8AC8-C0C90560999C}" type="presParOf" srcId="{8821F2F4-3B6A-41AF-86CA-EA1924336A6E}" destId="{959BC8E1-CA1E-432F-AB02-7384C554D9BB}" srcOrd="0" destOrd="0" presId="urn:microsoft.com/office/officeart/2005/8/layout/hierarchy3"/>
    <dgm:cxn modelId="{337041DF-B2EA-4EF9-A727-A78FEB088350}" type="presParOf" srcId="{959BC8E1-CA1E-432F-AB02-7384C554D9BB}" destId="{5BB48C31-A007-4941-8E33-99BDA784541D}" srcOrd="0" destOrd="0" presId="urn:microsoft.com/office/officeart/2005/8/layout/hierarchy3"/>
    <dgm:cxn modelId="{D3C18A9A-A9E2-41C3-9B82-7590684FF8BB}" type="presParOf" srcId="{959BC8E1-CA1E-432F-AB02-7384C554D9BB}" destId="{F23C235F-8B00-448A-9250-A14C6AA13822}" srcOrd="1" destOrd="0" presId="urn:microsoft.com/office/officeart/2005/8/layout/hierarchy3"/>
    <dgm:cxn modelId="{F8439F3B-6C00-42EA-9A43-F6A39A181BC0}" type="presParOf" srcId="{8821F2F4-3B6A-41AF-86CA-EA1924336A6E}" destId="{C98A5CB0-585B-4E90-BFDA-0ED73B083A0E}" srcOrd="1" destOrd="0" presId="urn:microsoft.com/office/officeart/2005/8/layout/hierarchy3"/>
    <dgm:cxn modelId="{03824933-9664-4742-AC66-8368368BCF20}" type="presParOf" srcId="{C98A5CB0-585B-4E90-BFDA-0ED73B083A0E}" destId="{7A632BAC-444B-4090-B680-7045E2E38007}" srcOrd="0" destOrd="0" presId="urn:microsoft.com/office/officeart/2005/8/layout/hierarchy3"/>
    <dgm:cxn modelId="{B118CEA4-D357-400D-A7CB-F42F6F585954}" type="presParOf" srcId="{C98A5CB0-585B-4E90-BFDA-0ED73B083A0E}" destId="{93BCA2B5-2559-49AF-9329-DE74C6229917}" srcOrd="1" destOrd="0" presId="urn:microsoft.com/office/officeart/2005/8/layout/hierarchy3"/>
    <dgm:cxn modelId="{35191F00-A17D-4404-8C57-C8103FEB6851}" type="presParOf" srcId="{C98A5CB0-585B-4E90-BFDA-0ED73B083A0E}" destId="{604E4D5C-A358-47EF-A577-2BAFAD76E218}" srcOrd="2" destOrd="0" presId="urn:microsoft.com/office/officeart/2005/8/layout/hierarchy3"/>
    <dgm:cxn modelId="{3E7CC4AC-7218-4105-841E-B37C832F5C27}" type="presParOf" srcId="{C98A5CB0-585B-4E90-BFDA-0ED73B083A0E}" destId="{FED9DED7-A109-45AE-84A5-1DEF39E6951E}" srcOrd="3" destOrd="0" presId="urn:microsoft.com/office/officeart/2005/8/layout/hierarchy3"/>
    <dgm:cxn modelId="{7050A866-2D53-45B5-B249-BBA0CA4EE616}" type="presParOf" srcId="{C98A5CB0-585B-4E90-BFDA-0ED73B083A0E}" destId="{1E793BE5-8266-4928-A326-663ADF26F3FF}" srcOrd="4" destOrd="0" presId="urn:microsoft.com/office/officeart/2005/8/layout/hierarchy3"/>
    <dgm:cxn modelId="{186D401C-D6A5-4D88-B093-EC7CE90E7E34}" type="presParOf" srcId="{C98A5CB0-585B-4E90-BFDA-0ED73B083A0E}" destId="{1B46FD78-2DC8-42FD-8F9B-EA7E9FEA7B8B}"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C1569E-AEF4-4DF8-B8A5-05837C82652F}" type="doc">
      <dgm:prSet loTypeId="urn:microsoft.com/office/officeart/2005/8/layout/hierarchy3" loCatId="hierarchy" qsTypeId="urn:microsoft.com/office/officeart/2005/8/quickstyle/3d1" qsCatId="3D" csTypeId="urn:microsoft.com/office/officeart/2005/8/colors/colorful4" csCatId="colorful" phldr="1"/>
      <dgm:spPr/>
      <dgm:t>
        <a:bodyPr/>
        <a:lstStyle/>
        <a:p>
          <a:endParaRPr lang="ru-RU"/>
        </a:p>
      </dgm:t>
    </dgm:pt>
    <dgm:pt modelId="{03F2BCBB-86DC-413A-8954-41E011BB8985}">
      <dgm:prSet phldrT="[Текст]" custT="1"/>
      <dgm:spPr/>
      <dgm:t>
        <a:bodyPr/>
        <a:lstStyle/>
        <a:p>
          <a:r>
            <a:rPr lang="ru-RU" sz="1600" b="1" dirty="0" smtClean="0">
              <a:solidFill>
                <a:schemeClr val="accent6">
                  <a:lumMod val="50000"/>
                </a:schemeClr>
              </a:solidFill>
              <a:latin typeface="Times New Roman" panose="02020603050405020304" pitchFamily="18" charset="0"/>
              <a:cs typeface="Times New Roman" panose="02020603050405020304" pitchFamily="18" charset="0"/>
            </a:rPr>
            <a:t>Вариант 7.1 - </a:t>
          </a:r>
        </a:p>
        <a:p>
          <a:r>
            <a:rPr lang="ru-RU" sz="1400" b="1" dirty="0" smtClean="0">
              <a:solidFill>
                <a:schemeClr val="accent6">
                  <a:lumMod val="50000"/>
                </a:schemeClr>
              </a:solidFill>
              <a:latin typeface="Times New Roman" panose="02020603050405020304" pitchFamily="18" charset="0"/>
              <a:cs typeface="Times New Roman" panose="02020603050405020304" pitchFamily="18" charset="0"/>
            </a:rPr>
            <a:t>для обучающихся с ЗПР по общеобразовательным программам</a:t>
          </a:r>
          <a:endParaRPr lang="ru-RU" sz="1400" b="1" dirty="0">
            <a:solidFill>
              <a:schemeClr val="accent6">
                <a:lumMod val="50000"/>
              </a:schemeClr>
            </a:solidFill>
            <a:latin typeface="Times New Roman" panose="02020603050405020304" pitchFamily="18" charset="0"/>
            <a:cs typeface="Times New Roman" panose="02020603050405020304" pitchFamily="18" charset="0"/>
          </a:endParaRPr>
        </a:p>
      </dgm:t>
    </dgm:pt>
    <dgm:pt modelId="{BC4DE4D0-5CE2-4782-B2A7-FE77D72DC5F9}" type="parTrans" cxnId="{6800DAF6-1980-4388-BFEF-15B5E916550F}">
      <dgm:prSet/>
      <dgm:spPr/>
      <dgm:t>
        <a:bodyPr/>
        <a:lstStyle/>
        <a:p>
          <a:endParaRPr lang="ru-RU"/>
        </a:p>
      </dgm:t>
    </dgm:pt>
    <dgm:pt modelId="{27D34C61-6FAD-40FA-93DF-ED7519E619F3}" type="sibTrans" cxnId="{6800DAF6-1980-4388-BFEF-15B5E916550F}">
      <dgm:prSet/>
      <dgm:spPr/>
      <dgm:t>
        <a:bodyPr/>
        <a:lstStyle/>
        <a:p>
          <a:endParaRPr lang="ru-RU"/>
        </a:p>
      </dgm:t>
    </dgm:pt>
    <dgm:pt modelId="{888CA7F4-E198-4573-B69A-6470458CE91B}">
      <dgm:prSet phldrT="[Текст]" custT="1"/>
      <dgm:spPr>
        <a:solidFill>
          <a:srgbClr val="CCFFCC">
            <a:alpha val="9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ru-RU" sz="1400" b="1" dirty="0" smtClean="0">
              <a:latin typeface="Times New Roman" panose="02020603050405020304" pitchFamily="18" charset="0"/>
              <a:cs typeface="Times New Roman" panose="02020603050405020304" pitchFamily="18" charset="0"/>
            </a:rPr>
            <a:t>Инклюзия, срок обучения 4 года, 1-4 класс</a:t>
          </a:r>
          <a:endParaRPr lang="ru-RU" sz="1400" b="1" dirty="0">
            <a:latin typeface="Times New Roman" panose="02020603050405020304" pitchFamily="18" charset="0"/>
            <a:cs typeface="Times New Roman" panose="02020603050405020304" pitchFamily="18" charset="0"/>
          </a:endParaRPr>
        </a:p>
      </dgm:t>
    </dgm:pt>
    <dgm:pt modelId="{4A72A8A0-1ADF-4181-917C-0E147B7BA3ED}" type="parTrans" cxnId="{1AFD2E92-B720-4820-BA75-63AF852AA795}">
      <dgm:prSet/>
      <dgm:spPr/>
      <dgm:t>
        <a:bodyPr/>
        <a:lstStyle/>
        <a:p>
          <a:endParaRPr lang="ru-RU"/>
        </a:p>
      </dgm:t>
    </dgm:pt>
    <dgm:pt modelId="{5440FF06-9D66-4E4E-8185-EC914A17380B}" type="sibTrans" cxnId="{1AFD2E92-B720-4820-BA75-63AF852AA795}">
      <dgm:prSet/>
      <dgm:spPr/>
      <dgm:t>
        <a:bodyPr/>
        <a:lstStyle/>
        <a:p>
          <a:endParaRPr lang="ru-RU"/>
        </a:p>
      </dgm:t>
    </dgm:pt>
    <dgm:pt modelId="{A6405647-6057-4417-9952-BF003E1236C7}">
      <dgm:prSet phldrT="[Текст]" custT="1"/>
      <dgm:spPr>
        <a:solidFill>
          <a:schemeClr val="accent6">
            <a:lumMod val="20000"/>
            <a:lumOff val="8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ru-RU" sz="1050" b="1" dirty="0" smtClean="0">
              <a:latin typeface="Times New Roman" panose="02020603050405020304" pitchFamily="18" charset="0"/>
              <a:cs typeface="Times New Roman" panose="02020603050405020304" pitchFamily="18" charset="0"/>
            </a:rPr>
            <a:t>АООП НОО представляет собой адаптированный вариант основной образовательной программы начального общего образования</a:t>
          </a:r>
          <a:endParaRPr lang="ru-RU" sz="1050" b="1" dirty="0">
            <a:latin typeface="Times New Roman" panose="02020603050405020304" pitchFamily="18" charset="0"/>
            <a:cs typeface="Times New Roman" panose="02020603050405020304" pitchFamily="18" charset="0"/>
          </a:endParaRPr>
        </a:p>
      </dgm:t>
    </dgm:pt>
    <dgm:pt modelId="{0D3FC716-C9E9-488E-BA49-0B0738C583BD}" type="parTrans" cxnId="{B755E442-AA57-4AD9-8808-587375C8448A}">
      <dgm:prSet/>
      <dgm:spPr/>
      <dgm:t>
        <a:bodyPr/>
        <a:lstStyle/>
        <a:p>
          <a:endParaRPr lang="ru-RU"/>
        </a:p>
      </dgm:t>
    </dgm:pt>
    <dgm:pt modelId="{E1D8CE3A-D023-4F19-B9ED-53500675F6E0}" type="sibTrans" cxnId="{B755E442-AA57-4AD9-8808-587375C8448A}">
      <dgm:prSet/>
      <dgm:spPr/>
      <dgm:t>
        <a:bodyPr/>
        <a:lstStyle/>
        <a:p>
          <a:endParaRPr lang="ru-RU"/>
        </a:p>
      </dgm:t>
    </dgm:pt>
    <dgm:pt modelId="{601330DE-09E7-414F-A3E5-D716C839D9C0}">
      <dgm:prSet phldrT="[Текст]" custT="1"/>
      <dgm:spPr/>
      <dgm:t>
        <a:bodyPr/>
        <a:lstStyle/>
        <a:p>
          <a:r>
            <a:rPr lang="ru-RU" sz="1400" b="1" dirty="0" smtClean="0">
              <a:solidFill>
                <a:schemeClr val="accent6">
                  <a:lumMod val="50000"/>
                </a:schemeClr>
              </a:solidFill>
              <a:latin typeface="Times New Roman" panose="02020603050405020304" pitchFamily="18" charset="0"/>
              <a:cs typeface="Times New Roman" panose="02020603050405020304" pitchFamily="18" charset="0"/>
            </a:rPr>
            <a:t>Вариант 7.2.</a:t>
          </a:r>
        </a:p>
        <a:p>
          <a:r>
            <a:rPr lang="ru-RU" sz="1200" b="1" dirty="0" smtClean="0">
              <a:solidFill>
                <a:schemeClr val="accent6">
                  <a:lumMod val="50000"/>
                </a:schemeClr>
              </a:solidFill>
              <a:latin typeface="Times New Roman" panose="02020603050405020304" pitchFamily="18" charset="0"/>
              <a:cs typeface="Times New Roman" panose="02020603050405020304" pitchFamily="18" charset="0"/>
            </a:rPr>
            <a:t> для обучающихся с ЗПР с коррекционной направленностью образовательного процесса при его особой организации</a:t>
          </a:r>
          <a:endParaRPr lang="ru-RU" sz="1200" b="1" dirty="0">
            <a:solidFill>
              <a:schemeClr val="accent6">
                <a:lumMod val="50000"/>
              </a:schemeClr>
            </a:solidFill>
            <a:latin typeface="Times New Roman" panose="02020603050405020304" pitchFamily="18" charset="0"/>
            <a:cs typeface="Times New Roman" panose="02020603050405020304" pitchFamily="18" charset="0"/>
          </a:endParaRPr>
        </a:p>
      </dgm:t>
    </dgm:pt>
    <dgm:pt modelId="{962145FB-6418-4F14-8411-84C074D6414B}" type="parTrans" cxnId="{0094E9B0-3621-49AD-9361-E14C92F26849}">
      <dgm:prSet/>
      <dgm:spPr/>
      <dgm:t>
        <a:bodyPr/>
        <a:lstStyle/>
        <a:p>
          <a:endParaRPr lang="ru-RU"/>
        </a:p>
      </dgm:t>
    </dgm:pt>
    <dgm:pt modelId="{2C95A6FA-2A17-47F1-8188-620CF5A1BC8B}" type="sibTrans" cxnId="{0094E9B0-3621-49AD-9361-E14C92F26849}">
      <dgm:prSet/>
      <dgm:spPr/>
      <dgm:t>
        <a:bodyPr/>
        <a:lstStyle/>
        <a:p>
          <a:endParaRPr lang="ru-RU"/>
        </a:p>
      </dgm:t>
    </dgm:pt>
    <dgm:pt modelId="{1A8DA1B3-1096-4BF7-8C66-2D9AAE55131E}">
      <dgm:prSet phldrT="[Текст]" custT="1"/>
      <dgm:spPr>
        <a:solidFill>
          <a:schemeClr val="accent5">
            <a:lumMod val="20000"/>
            <a:lumOff val="8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ru-RU" sz="1100" b="1" dirty="0" smtClean="0">
              <a:latin typeface="Times New Roman" panose="02020603050405020304" pitchFamily="18" charset="0"/>
              <a:cs typeface="Times New Roman" panose="02020603050405020304" pitchFamily="18" charset="0"/>
            </a:rPr>
            <a:t>Обучение в пролонгированные сроки - 5 лет, с обязательным введением 1 дополнительного класса, 1 доп.-4 классы, в 2-х вариантах учебного плана:</a:t>
          </a:r>
          <a:endParaRPr lang="ru-RU" sz="1100" b="1" dirty="0">
            <a:latin typeface="Times New Roman" panose="02020603050405020304" pitchFamily="18" charset="0"/>
            <a:cs typeface="Times New Roman" panose="02020603050405020304" pitchFamily="18" charset="0"/>
          </a:endParaRPr>
        </a:p>
      </dgm:t>
    </dgm:pt>
    <dgm:pt modelId="{9E242ACF-8B7A-458C-A413-BD8AD9C6145E}" type="parTrans" cxnId="{9B5B54F2-EBC5-4079-94AE-EB05F4A09966}">
      <dgm:prSet/>
      <dgm:spPr/>
      <dgm:t>
        <a:bodyPr/>
        <a:lstStyle/>
        <a:p>
          <a:endParaRPr lang="ru-RU"/>
        </a:p>
      </dgm:t>
    </dgm:pt>
    <dgm:pt modelId="{60C52D59-71BF-4296-974C-A28E7F2E2385}" type="sibTrans" cxnId="{9B5B54F2-EBC5-4079-94AE-EB05F4A09966}">
      <dgm:prSet/>
      <dgm:spPr/>
      <dgm:t>
        <a:bodyPr/>
        <a:lstStyle/>
        <a:p>
          <a:endParaRPr lang="ru-RU"/>
        </a:p>
      </dgm:t>
    </dgm:pt>
    <dgm:pt modelId="{F38674A6-6764-410E-A44F-5152DBF59D6D}">
      <dgm:prSet phldrT="[Текст]" custT="1"/>
      <dgm:spPr>
        <a:solidFill>
          <a:srgbClr val="FFFFCC">
            <a:alpha val="9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ru-RU" sz="1400" b="1" dirty="0" smtClean="0">
              <a:latin typeface="Times New Roman" panose="02020603050405020304" pitchFamily="18" charset="0"/>
              <a:cs typeface="Times New Roman" panose="02020603050405020304" pitchFamily="18" charset="0"/>
            </a:rPr>
            <a:t>Организация обучения может быть в отдельных классах, группах или организациях</a:t>
          </a:r>
          <a:endParaRPr lang="ru-RU" sz="1400" b="1" dirty="0">
            <a:latin typeface="Times New Roman" panose="02020603050405020304" pitchFamily="18" charset="0"/>
            <a:cs typeface="Times New Roman" panose="02020603050405020304" pitchFamily="18" charset="0"/>
          </a:endParaRPr>
        </a:p>
      </dgm:t>
    </dgm:pt>
    <dgm:pt modelId="{DCC79A96-A99D-424E-BC4D-0A419609DB92}" type="parTrans" cxnId="{DD50A2D3-C719-4DEA-8E36-365FE649FE4C}">
      <dgm:prSet/>
      <dgm:spPr/>
      <dgm:t>
        <a:bodyPr/>
        <a:lstStyle/>
        <a:p>
          <a:endParaRPr lang="ru-RU"/>
        </a:p>
      </dgm:t>
    </dgm:pt>
    <dgm:pt modelId="{7BEE7A04-C3AC-41F6-ADE6-657CB88CF56E}" type="sibTrans" cxnId="{DD50A2D3-C719-4DEA-8E36-365FE649FE4C}">
      <dgm:prSet/>
      <dgm:spPr/>
      <dgm:t>
        <a:bodyPr/>
        <a:lstStyle/>
        <a:p>
          <a:endParaRPr lang="ru-RU"/>
        </a:p>
      </dgm:t>
    </dgm:pt>
    <dgm:pt modelId="{E5F17EEA-4DED-45A1-A996-11D149573677}" type="pres">
      <dgm:prSet presAssocID="{A2C1569E-AEF4-4DF8-B8A5-05837C82652F}" presName="diagram" presStyleCnt="0">
        <dgm:presLayoutVars>
          <dgm:chPref val="1"/>
          <dgm:dir/>
          <dgm:animOne val="branch"/>
          <dgm:animLvl val="lvl"/>
          <dgm:resizeHandles/>
        </dgm:presLayoutVars>
      </dgm:prSet>
      <dgm:spPr/>
      <dgm:t>
        <a:bodyPr/>
        <a:lstStyle/>
        <a:p>
          <a:endParaRPr lang="ru-RU"/>
        </a:p>
      </dgm:t>
    </dgm:pt>
    <dgm:pt modelId="{79EEAD91-C831-47D9-BC54-B57A6C496C78}" type="pres">
      <dgm:prSet presAssocID="{03F2BCBB-86DC-413A-8954-41E011BB8985}" presName="root" presStyleCnt="0"/>
      <dgm:spPr/>
    </dgm:pt>
    <dgm:pt modelId="{E78DA392-9638-450B-8EB2-76BB187A2DA6}" type="pres">
      <dgm:prSet presAssocID="{03F2BCBB-86DC-413A-8954-41E011BB8985}" presName="rootComposite" presStyleCnt="0"/>
      <dgm:spPr/>
    </dgm:pt>
    <dgm:pt modelId="{4B71C9CE-1355-4D35-A508-8CDFC985F769}" type="pres">
      <dgm:prSet presAssocID="{03F2BCBB-86DC-413A-8954-41E011BB8985}" presName="rootText" presStyleLbl="node1" presStyleIdx="0" presStyleCnt="2"/>
      <dgm:spPr/>
      <dgm:t>
        <a:bodyPr/>
        <a:lstStyle/>
        <a:p>
          <a:endParaRPr lang="ru-RU"/>
        </a:p>
      </dgm:t>
    </dgm:pt>
    <dgm:pt modelId="{921F0FE5-F001-44D6-8D8A-8A379BF156E9}" type="pres">
      <dgm:prSet presAssocID="{03F2BCBB-86DC-413A-8954-41E011BB8985}" presName="rootConnector" presStyleLbl="node1" presStyleIdx="0" presStyleCnt="2"/>
      <dgm:spPr/>
      <dgm:t>
        <a:bodyPr/>
        <a:lstStyle/>
        <a:p>
          <a:endParaRPr lang="ru-RU"/>
        </a:p>
      </dgm:t>
    </dgm:pt>
    <dgm:pt modelId="{4FFFA3C8-07AD-4E30-8734-E3E94358119A}" type="pres">
      <dgm:prSet presAssocID="{03F2BCBB-86DC-413A-8954-41E011BB8985}" presName="childShape" presStyleCnt="0"/>
      <dgm:spPr/>
    </dgm:pt>
    <dgm:pt modelId="{F7C4B411-E29D-4703-BDBC-885E1D721570}" type="pres">
      <dgm:prSet presAssocID="{4A72A8A0-1ADF-4181-917C-0E147B7BA3ED}" presName="Name13" presStyleLbl="parChTrans1D2" presStyleIdx="0" presStyleCnt="4"/>
      <dgm:spPr/>
      <dgm:t>
        <a:bodyPr/>
        <a:lstStyle/>
        <a:p>
          <a:endParaRPr lang="ru-RU"/>
        </a:p>
      </dgm:t>
    </dgm:pt>
    <dgm:pt modelId="{001F3A56-055B-437D-9255-D84589EA25CD}" type="pres">
      <dgm:prSet presAssocID="{888CA7F4-E198-4573-B69A-6470458CE91B}" presName="childText" presStyleLbl="bgAcc1" presStyleIdx="0" presStyleCnt="4">
        <dgm:presLayoutVars>
          <dgm:bulletEnabled val="1"/>
        </dgm:presLayoutVars>
      </dgm:prSet>
      <dgm:spPr/>
      <dgm:t>
        <a:bodyPr/>
        <a:lstStyle/>
        <a:p>
          <a:endParaRPr lang="ru-RU"/>
        </a:p>
      </dgm:t>
    </dgm:pt>
    <dgm:pt modelId="{427415D1-2005-4EA9-81E2-BE4142FCE17B}" type="pres">
      <dgm:prSet presAssocID="{0D3FC716-C9E9-488E-BA49-0B0738C583BD}" presName="Name13" presStyleLbl="parChTrans1D2" presStyleIdx="1" presStyleCnt="4"/>
      <dgm:spPr/>
      <dgm:t>
        <a:bodyPr/>
        <a:lstStyle/>
        <a:p>
          <a:endParaRPr lang="ru-RU"/>
        </a:p>
      </dgm:t>
    </dgm:pt>
    <dgm:pt modelId="{A463340B-F5A8-4A2D-9322-3648CF328235}" type="pres">
      <dgm:prSet presAssocID="{A6405647-6057-4417-9952-BF003E1236C7}" presName="childText" presStyleLbl="bgAcc1" presStyleIdx="1" presStyleCnt="4">
        <dgm:presLayoutVars>
          <dgm:bulletEnabled val="1"/>
        </dgm:presLayoutVars>
      </dgm:prSet>
      <dgm:spPr/>
      <dgm:t>
        <a:bodyPr/>
        <a:lstStyle/>
        <a:p>
          <a:endParaRPr lang="ru-RU"/>
        </a:p>
      </dgm:t>
    </dgm:pt>
    <dgm:pt modelId="{CD5FC2E1-B8A4-4682-87EB-EBF4CD4A96AC}" type="pres">
      <dgm:prSet presAssocID="{601330DE-09E7-414F-A3E5-D716C839D9C0}" presName="root" presStyleCnt="0"/>
      <dgm:spPr/>
    </dgm:pt>
    <dgm:pt modelId="{F22F2110-7426-4F1E-87F5-647DAF8824D8}" type="pres">
      <dgm:prSet presAssocID="{601330DE-09E7-414F-A3E5-D716C839D9C0}" presName="rootComposite" presStyleCnt="0"/>
      <dgm:spPr/>
    </dgm:pt>
    <dgm:pt modelId="{ED210258-54DC-41B9-9F6F-6A9EB89B4187}" type="pres">
      <dgm:prSet presAssocID="{601330DE-09E7-414F-A3E5-D716C839D9C0}" presName="rootText" presStyleLbl="node1" presStyleIdx="1" presStyleCnt="2"/>
      <dgm:spPr/>
      <dgm:t>
        <a:bodyPr/>
        <a:lstStyle/>
        <a:p>
          <a:endParaRPr lang="ru-RU"/>
        </a:p>
      </dgm:t>
    </dgm:pt>
    <dgm:pt modelId="{DE2E9298-DE4C-4838-9CC5-65678E182186}" type="pres">
      <dgm:prSet presAssocID="{601330DE-09E7-414F-A3E5-D716C839D9C0}" presName="rootConnector" presStyleLbl="node1" presStyleIdx="1" presStyleCnt="2"/>
      <dgm:spPr/>
      <dgm:t>
        <a:bodyPr/>
        <a:lstStyle/>
        <a:p>
          <a:endParaRPr lang="ru-RU"/>
        </a:p>
      </dgm:t>
    </dgm:pt>
    <dgm:pt modelId="{B6CD15C2-BF69-4E89-88F1-AFC54270F93F}" type="pres">
      <dgm:prSet presAssocID="{601330DE-09E7-414F-A3E5-D716C839D9C0}" presName="childShape" presStyleCnt="0"/>
      <dgm:spPr/>
    </dgm:pt>
    <dgm:pt modelId="{C03E4DF0-4C75-4209-84C9-70942CA46ADA}" type="pres">
      <dgm:prSet presAssocID="{9E242ACF-8B7A-458C-A413-BD8AD9C6145E}" presName="Name13" presStyleLbl="parChTrans1D2" presStyleIdx="2" presStyleCnt="4"/>
      <dgm:spPr/>
      <dgm:t>
        <a:bodyPr/>
        <a:lstStyle/>
        <a:p>
          <a:endParaRPr lang="ru-RU"/>
        </a:p>
      </dgm:t>
    </dgm:pt>
    <dgm:pt modelId="{32BD11E2-6148-4FDE-8070-C190EB42DF00}" type="pres">
      <dgm:prSet presAssocID="{1A8DA1B3-1096-4BF7-8C66-2D9AAE55131E}" presName="childText" presStyleLbl="bgAcc1" presStyleIdx="2" presStyleCnt="4">
        <dgm:presLayoutVars>
          <dgm:bulletEnabled val="1"/>
        </dgm:presLayoutVars>
      </dgm:prSet>
      <dgm:spPr/>
      <dgm:t>
        <a:bodyPr/>
        <a:lstStyle/>
        <a:p>
          <a:endParaRPr lang="ru-RU"/>
        </a:p>
      </dgm:t>
    </dgm:pt>
    <dgm:pt modelId="{C874BA75-554F-49C3-9E81-95AD428626DF}" type="pres">
      <dgm:prSet presAssocID="{DCC79A96-A99D-424E-BC4D-0A419609DB92}" presName="Name13" presStyleLbl="parChTrans1D2" presStyleIdx="3" presStyleCnt="4"/>
      <dgm:spPr/>
      <dgm:t>
        <a:bodyPr/>
        <a:lstStyle/>
        <a:p>
          <a:endParaRPr lang="ru-RU"/>
        </a:p>
      </dgm:t>
    </dgm:pt>
    <dgm:pt modelId="{2C3BBBBF-8AD7-4E3C-9882-73042831DA09}" type="pres">
      <dgm:prSet presAssocID="{F38674A6-6764-410E-A44F-5152DBF59D6D}" presName="childText" presStyleLbl="bgAcc1" presStyleIdx="3" presStyleCnt="4">
        <dgm:presLayoutVars>
          <dgm:bulletEnabled val="1"/>
        </dgm:presLayoutVars>
      </dgm:prSet>
      <dgm:spPr/>
      <dgm:t>
        <a:bodyPr/>
        <a:lstStyle/>
        <a:p>
          <a:endParaRPr lang="ru-RU"/>
        </a:p>
      </dgm:t>
    </dgm:pt>
  </dgm:ptLst>
  <dgm:cxnLst>
    <dgm:cxn modelId="{5457196A-010B-4DCC-819A-ED83E152EAE3}" type="presOf" srcId="{F38674A6-6764-410E-A44F-5152DBF59D6D}" destId="{2C3BBBBF-8AD7-4E3C-9882-73042831DA09}" srcOrd="0" destOrd="0" presId="urn:microsoft.com/office/officeart/2005/8/layout/hierarchy3"/>
    <dgm:cxn modelId="{DD50A2D3-C719-4DEA-8E36-365FE649FE4C}" srcId="{601330DE-09E7-414F-A3E5-D716C839D9C0}" destId="{F38674A6-6764-410E-A44F-5152DBF59D6D}" srcOrd="1" destOrd="0" parTransId="{DCC79A96-A99D-424E-BC4D-0A419609DB92}" sibTransId="{7BEE7A04-C3AC-41F6-ADE6-657CB88CF56E}"/>
    <dgm:cxn modelId="{2B2134BC-4915-49DC-90DA-4E59BF1539A8}" type="presOf" srcId="{03F2BCBB-86DC-413A-8954-41E011BB8985}" destId="{921F0FE5-F001-44D6-8D8A-8A379BF156E9}" srcOrd="1" destOrd="0" presId="urn:microsoft.com/office/officeart/2005/8/layout/hierarchy3"/>
    <dgm:cxn modelId="{EB42F473-D537-46F3-9316-101B58BD7BF1}" type="presOf" srcId="{A2C1569E-AEF4-4DF8-B8A5-05837C82652F}" destId="{E5F17EEA-4DED-45A1-A996-11D149573677}" srcOrd="0" destOrd="0" presId="urn:microsoft.com/office/officeart/2005/8/layout/hierarchy3"/>
    <dgm:cxn modelId="{6800DAF6-1980-4388-BFEF-15B5E916550F}" srcId="{A2C1569E-AEF4-4DF8-B8A5-05837C82652F}" destId="{03F2BCBB-86DC-413A-8954-41E011BB8985}" srcOrd="0" destOrd="0" parTransId="{BC4DE4D0-5CE2-4782-B2A7-FE77D72DC5F9}" sibTransId="{27D34C61-6FAD-40FA-93DF-ED7519E619F3}"/>
    <dgm:cxn modelId="{563E864B-1138-4760-977F-66BF6AEE09C3}" type="presOf" srcId="{A6405647-6057-4417-9952-BF003E1236C7}" destId="{A463340B-F5A8-4A2D-9322-3648CF328235}" srcOrd="0" destOrd="0" presId="urn:microsoft.com/office/officeart/2005/8/layout/hierarchy3"/>
    <dgm:cxn modelId="{89FAB61E-AB0C-416B-984E-24BD83B2ADC3}" type="presOf" srcId="{888CA7F4-E198-4573-B69A-6470458CE91B}" destId="{001F3A56-055B-437D-9255-D84589EA25CD}" srcOrd="0" destOrd="0" presId="urn:microsoft.com/office/officeart/2005/8/layout/hierarchy3"/>
    <dgm:cxn modelId="{4814FFB8-BB4C-4E1A-BD30-723859394260}" type="presOf" srcId="{1A8DA1B3-1096-4BF7-8C66-2D9AAE55131E}" destId="{32BD11E2-6148-4FDE-8070-C190EB42DF00}" srcOrd="0" destOrd="0" presId="urn:microsoft.com/office/officeart/2005/8/layout/hierarchy3"/>
    <dgm:cxn modelId="{7325D973-7358-4873-93EF-8FAD084EC6D0}" type="presOf" srcId="{0D3FC716-C9E9-488E-BA49-0B0738C583BD}" destId="{427415D1-2005-4EA9-81E2-BE4142FCE17B}" srcOrd="0" destOrd="0" presId="urn:microsoft.com/office/officeart/2005/8/layout/hierarchy3"/>
    <dgm:cxn modelId="{E8F5F63A-A9DB-46BD-B10D-E34A9BC772F1}" type="presOf" srcId="{03F2BCBB-86DC-413A-8954-41E011BB8985}" destId="{4B71C9CE-1355-4D35-A508-8CDFC985F769}" srcOrd="0" destOrd="0" presId="urn:microsoft.com/office/officeart/2005/8/layout/hierarchy3"/>
    <dgm:cxn modelId="{A210D93D-3036-4851-A5EB-45D1424E3829}" type="presOf" srcId="{601330DE-09E7-414F-A3E5-D716C839D9C0}" destId="{DE2E9298-DE4C-4838-9CC5-65678E182186}" srcOrd="1" destOrd="0" presId="urn:microsoft.com/office/officeart/2005/8/layout/hierarchy3"/>
    <dgm:cxn modelId="{CE94F26C-C6BD-4A74-A361-BF1AB5684D09}" type="presOf" srcId="{4A72A8A0-1ADF-4181-917C-0E147B7BA3ED}" destId="{F7C4B411-E29D-4703-BDBC-885E1D721570}" srcOrd="0" destOrd="0" presId="urn:microsoft.com/office/officeart/2005/8/layout/hierarchy3"/>
    <dgm:cxn modelId="{464369BD-D4BF-4E12-A1BC-54561AD6EB12}" type="presOf" srcId="{DCC79A96-A99D-424E-BC4D-0A419609DB92}" destId="{C874BA75-554F-49C3-9E81-95AD428626DF}" srcOrd="0" destOrd="0" presId="urn:microsoft.com/office/officeart/2005/8/layout/hierarchy3"/>
    <dgm:cxn modelId="{1AFD2E92-B720-4820-BA75-63AF852AA795}" srcId="{03F2BCBB-86DC-413A-8954-41E011BB8985}" destId="{888CA7F4-E198-4573-B69A-6470458CE91B}" srcOrd="0" destOrd="0" parTransId="{4A72A8A0-1ADF-4181-917C-0E147B7BA3ED}" sibTransId="{5440FF06-9D66-4E4E-8185-EC914A17380B}"/>
    <dgm:cxn modelId="{0094E9B0-3621-49AD-9361-E14C92F26849}" srcId="{A2C1569E-AEF4-4DF8-B8A5-05837C82652F}" destId="{601330DE-09E7-414F-A3E5-D716C839D9C0}" srcOrd="1" destOrd="0" parTransId="{962145FB-6418-4F14-8411-84C074D6414B}" sibTransId="{2C95A6FA-2A17-47F1-8188-620CF5A1BC8B}"/>
    <dgm:cxn modelId="{9B5B54F2-EBC5-4079-94AE-EB05F4A09966}" srcId="{601330DE-09E7-414F-A3E5-D716C839D9C0}" destId="{1A8DA1B3-1096-4BF7-8C66-2D9AAE55131E}" srcOrd="0" destOrd="0" parTransId="{9E242ACF-8B7A-458C-A413-BD8AD9C6145E}" sibTransId="{60C52D59-71BF-4296-974C-A28E7F2E2385}"/>
    <dgm:cxn modelId="{504D10F7-50B1-43C5-A058-EC470E215D63}" type="presOf" srcId="{601330DE-09E7-414F-A3E5-D716C839D9C0}" destId="{ED210258-54DC-41B9-9F6F-6A9EB89B4187}" srcOrd="0" destOrd="0" presId="urn:microsoft.com/office/officeart/2005/8/layout/hierarchy3"/>
    <dgm:cxn modelId="{B755E442-AA57-4AD9-8808-587375C8448A}" srcId="{03F2BCBB-86DC-413A-8954-41E011BB8985}" destId="{A6405647-6057-4417-9952-BF003E1236C7}" srcOrd="1" destOrd="0" parTransId="{0D3FC716-C9E9-488E-BA49-0B0738C583BD}" sibTransId="{E1D8CE3A-D023-4F19-B9ED-53500675F6E0}"/>
    <dgm:cxn modelId="{DE018711-FBE2-4782-A5FF-9BCC464EBB4A}" type="presOf" srcId="{9E242ACF-8B7A-458C-A413-BD8AD9C6145E}" destId="{C03E4DF0-4C75-4209-84C9-70942CA46ADA}" srcOrd="0" destOrd="0" presId="urn:microsoft.com/office/officeart/2005/8/layout/hierarchy3"/>
    <dgm:cxn modelId="{3734C26A-F486-4581-BA94-C21E54B69B61}" type="presParOf" srcId="{E5F17EEA-4DED-45A1-A996-11D149573677}" destId="{79EEAD91-C831-47D9-BC54-B57A6C496C78}" srcOrd="0" destOrd="0" presId="urn:microsoft.com/office/officeart/2005/8/layout/hierarchy3"/>
    <dgm:cxn modelId="{B469DA21-0FC2-4585-8EEC-7D53C9848611}" type="presParOf" srcId="{79EEAD91-C831-47D9-BC54-B57A6C496C78}" destId="{E78DA392-9638-450B-8EB2-76BB187A2DA6}" srcOrd="0" destOrd="0" presId="urn:microsoft.com/office/officeart/2005/8/layout/hierarchy3"/>
    <dgm:cxn modelId="{215FAD2E-4F8E-449B-A407-7A2A8A91B5C1}" type="presParOf" srcId="{E78DA392-9638-450B-8EB2-76BB187A2DA6}" destId="{4B71C9CE-1355-4D35-A508-8CDFC985F769}" srcOrd="0" destOrd="0" presId="urn:microsoft.com/office/officeart/2005/8/layout/hierarchy3"/>
    <dgm:cxn modelId="{CC00EC5F-1319-4CE3-A1A7-952366C3956C}" type="presParOf" srcId="{E78DA392-9638-450B-8EB2-76BB187A2DA6}" destId="{921F0FE5-F001-44D6-8D8A-8A379BF156E9}" srcOrd="1" destOrd="0" presId="urn:microsoft.com/office/officeart/2005/8/layout/hierarchy3"/>
    <dgm:cxn modelId="{3977BAE4-BA19-4364-86A1-312BEE6D806D}" type="presParOf" srcId="{79EEAD91-C831-47D9-BC54-B57A6C496C78}" destId="{4FFFA3C8-07AD-4E30-8734-E3E94358119A}" srcOrd="1" destOrd="0" presId="urn:microsoft.com/office/officeart/2005/8/layout/hierarchy3"/>
    <dgm:cxn modelId="{ACE9BA4D-72E5-4A14-B928-81243AA39DA3}" type="presParOf" srcId="{4FFFA3C8-07AD-4E30-8734-E3E94358119A}" destId="{F7C4B411-E29D-4703-BDBC-885E1D721570}" srcOrd="0" destOrd="0" presId="urn:microsoft.com/office/officeart/2005/8/layout/hierarchy3"/>
    <dgm:cxn modelId="{33B00B21-CEAD-418F-86E1-B52B39EFC843}" type="presParOf" srcId="{4FFFA3C8-07AD-4E30-8734-E3E94358119A}" destId="{001F3A56-055B-437D-9255-D84589EA25CD}" srcOrd="1" destOrd="0" presId="urn:microsoft.com/office/officeart/2005/8/layout/hierarchy3"/>
    <dgm:cxn modelId="{CA71F0E1-E91A-48E3-8461-8E2664CFD0F8}" type="presParOf" srcId="{4FFFA3C8-07AD-4E30-8734-E3E94358119A}" destId="{427415D1-2005-4EA9-81E2-BE4142FCE17B}" srcOrd="2" destOrd="0" presId="urn:microsoft.com/office/officeart/2005/8/layout/hierarchy3"/>
    <dgm:cxn modelId="{63B05C47-F3CE-4261-91C1-664E53BF8E94}" type="presParOf" srcId="{4FFFA3C8-07AD-4E30-8734-E3E94358119A}" destId="{A463340B-F5A8-4A2D-9322-3648CF328235}" srcOrd="3" destOrd="0" presId="urn:microsoft.com/office/officeart/2005/8/layout/hierarchy3"/>
    <dgm:cxn modelId="{DCD9C39C-DCE5-4C35-8E41-4DCA448407AB}" type="presParOf" srcId="{E5F17EEA-4DED-45A1-A996-11D149573677}" destId="{CD5FC2E1-B8A4-4682-87EB-EBF4CD4A96AC}" srcOrd="1" destOrd="0" presId="urn:microsoft.com/office/officeart/2005/8/layout/hierarchy3"/>
    <dgm:cxn modelId="{8060110B-1A04-4417-AE63-7A77771EBB0E}" type="presParOf" srcId="{CD5FC2E1-B8A4-4682-87EB-EBF4CD4A96AC}" destId="{F22F2110-7426-4F1E-87F5-647DAF8824D8}" srcOrd="0" destOrd="0" presId="urn:microsoft.com/office/officeart/2005/8/layout/hierarchy3"/>
    <dgm:cxn modelId="{9E36F97F-3D4F-4552-BC01-5649EA030D7E}" type="presParOf" srcId="{F22F2110-7426-4F1E-87F5-647DAF8824D8}" destId="{ED210258-54DC-41B9-9F6F-6A9EB89B4187}" srcOrd="0" destOrd="0" presId="urn:microsoft.com/office/officeart/2005/8/layout/hierarchy3"/>
    <dgm:cxn modelId="{932CE627-CFA2-482C-B916-16AE77C10ACF}" type="presParOf" srcId="{F22F2110-7426-4F1E-87F5-647DAF8824D8}" destId="{DE2E9298-DE4C-4838-9CC5-65678E182186}" srcOrd="1" destOrd="0" presId="urn:microsoft.com/office/officeart/2005/8/layout/hierarchy3"/>
    <dgm:cxn modelId="{A186093D-88D7-4BFB-8937-DAB744831947}" type="presParOf" srcId="{CD5FC2E1-B8A4-4682-87EB-EBF4CD4A96AC}" destId="{B6CD15C2-BF69-4E89-88F1-AFC54270F93F}" srcOrd="1" destOrd="0" presId="urn:microsoft.com/office/officeart/2005/8/layout/hierarchy3"/>
    <dgm:cxn modelId="{D51391A4-A349-4C5E-A14E-3A782CB9803E}" type="presParOf" srcId="{B6CD15C2-BF69-4E89-88F1-AFC54270F93F}" destId="{C03E4DF0-4C75-4209-84C9-70942CA46ADA}" srcOrd="0" destOrd="0" presId="urn:microsoft.com/office/officeart/2005/8/layout/hierarchy3"/>
    <dgm:cxn modelId="{3171E3CF-32C8-4023-AB24-59E4FE15F246}" type="presParOf" srcId="{B6CD15C2-BF69-4E89-88F1-AFC54270F93F}" destId="{32BD11E2-6148-4FDE-8070-C190EB42DF00}" srcOrd="1" destOrd="0" presId="urn:microsoft.com/office/officeart/2005/8/layout/hierarchy3"/>
    <dgm:cxn modelId="{1DBDD314-C78D-4AB4-977B-DB87F9AF4763}" type="presParOf" srcId="{B6CD15C2-BF69-4E89-88F1-AFC54270F93F}" destId="{C874BA75-554F-49C3-9E81-95AD428626DF}" srcOrd="2" destOrd="0" presId="urn:microsoft.com/office/officeart/2005/8/layout/hierarchy3"/>
    <dgm:cxn modelId="{1FBD6DD7-0573-4360-B7FB-E352E2E90AF4}" type="presParOf" srcId="{B6CD15C2-BF69-4E89-88F1-AFC54270F93F}" destId="{2C3BBBBF-8AD7-4E3C-9882-73042831DA0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C899ED-4CFB-4833-8900-922DAF36B724}" type="doc">
      <dgm:prSet loTypeId="urn:microsoft.com/office/officeart/2005/8/layout/cycle4" loCatId="cycle" qsTypeId="urn:microsoft.com/office/officeart/2005/8/quickstyle/simple5" qsCatId="simple" csTypeId="urn:microsoft.com/office/officeart/2005/8/colors/colorful2" csCatId="colorful" phldr="1"/>
      <dgm:spPr/>
      <dgm:t>
        <a:bodyPr/>
        <a:lstStyle/>
        <a:p>
          <a:endParaRPr lang="ru-RU"/>
        </a:p>
      </dgm:t>
    </dgm:pt>
    <dgm:pt modelId="{77A19760-7B11-472F-A740-9BAC86C1CAE8}">
      <dgm:prSet phldrT="[Текст]" custT="1"/>
      <dgm:spPr/>
      <dgm:t>
        <a:bodyPr/>
        <a:lstStyle/>
        <a:p>
          <a:r>
            <a:rPr lang="ru-RU" sz="1400" b="1" dirty="0" smtClean="0">
              <a:solidFill>
                <a:schemeClr val="tx1"/>
              </a:solidFill>
              <a:latin typeface="Times New Roman" panose="02020603050405020304" pitchFamily="18" charset="0"/>
              <a:ea typeface="Calibri"/>
              <a:cs typeface="Times New Roman" panose="02020603050405020304" pitchFamily="18" charset="0"/>
            </a:rPr>
            <a:t>обучение по общеобразовательным программам 4 года, 1-4 классы</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A3C91550-B476-4458-BE56-A9B8A5B3BF39}" type="parTrans" cxnId="{25C138E3-FFE9-469C-9E2C-532962361B1C}">
      <dgm:prSet/>
      <dgm:spPr/>
      <dgm:t>
        <a:bodyPr/>
        <a:lstStyle/>
        <a:p>
          <a:endParaRPr lang="ru-RU"/>
        </a:p>
      </dgm:t>
    </dgm:pt>
    <dgm:pt modelId="{9D7B4906-1564-402E-8100-31CB38591035}" type="sibTrans" cxnId="{25C138E3-FFE9-469C-9E2C-532962361B1C}">
      <dgm:prSet/>
      <dgm:spPr/>
      <dgm:t>
        <a:bodyPr/>
        <a:lstStyle/>
        <a:p>
          <a:endParaRPr lang="ru-RU"/>
        </a:p>
      </dgm:t>
    </dgm:pt>
    <dgm:pt modelId="{B93AB046-F7BD-43C7-8F33-B8A1160FE478}">
      <dgm:prSet phldrT="[Текст]" custT="1"/>
      <dgm:spPr>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r>
            <a:rPr lang="ru-RU" sz="1400" b="1" dirty="0" smtClean="0">
              <a:solidFill>
                <a:srgbClr val="C00000"/>
              </a:solidFill>
              <a:latin typeface="Times New Roman" panose="02020603050405020304" pitchFamily="18" charset="0"/>
              <a:ea typeface="Calibri"/>
              <a:cs typeface="Times New Roman" panose="02020603050405020304" pitchFamily="18" charset="0"/>
            </a:rPr>
            <a:t>Вариант 1.1.</a:t>
          </a:r>
          <a:r>
            <a:rPr lang="ru-RU" sz="1200" b="1" dirty="0" smtClean="0">
              <a:latin typeface="Times New Roman" panose="02020603050405020304" pitchFamily="18" charset="0"/>
              <a:ea typeface="Calibri"/>
              <a:cs typeface="Times New Roman" panose="02020603050405020304" pitchFamily="18" charset="0"/>
            </a:rPr>
            <a:t> –  АООП НОО глухих детей (со слуховыми аппаратами и/или имплантами)</a:t>
          </a:r>
          <a:r>
            <a:rPr lang="ru-RU" sz="900" dirty="0" smtClean="0">
              <a:latin typeface="Calibri"/>
              <a:ea typeface="Calibri"/>
              <a:cs typeface="Times New Roman"/>
            </a:rPr>
            <a:t> </a:t>
          </a:r>
          <a:endParaRPr lang="ru-RU" sz="900" dirty="0"/>
        </a:p>
      </dgm:t>
    </dgm:pt>
    <dgm:pt modelId="{469A593C-6DEC-4027-A40E-4A7E836993EE}" type="parTrans" cxnId="{E0E339C3-8F52-42A5-923B-3D7FD4679E62}">
      <dgm:prSet/>
      <dgm:spPr/>
      <dgm:t>
        <a:bodyPr/>
        <a:lstStyle/>
        <a:p>
          <a:endParaRPr lang="ru-RU"/>
        </a:p>
      </dgm:t>
    </dgm:pt>
    <dgm:pt modelId="{402B04D6-BE3C-4943-8E7D-C9DB7815A560}" type="sibTrans" cxnId="{E0E339C3-8F52-42A5-923B-3D7FD4679E62}">
      <dgm:prSet/>
      <dgm:spPr/>
      <dgm:t>
        <a:bodyPr/>
        <a:lstStyle/>
        <a:p>
          <a:endParaRPr lang="ru-RU"/>
        </a:p>
      </dgm:t>
    </dgm:pt>
    <dgm:pt modelId="{3F659531-4E66-4B08-B078-0B1ED99E34A8}">
      <dgm:prSet phldrT="[Текст]" custT="1"/>
      <dgm:spPr/>
      <dgm:t>
        <a:bodyPr/>
        <a:lstStyle/>
        <a:p>
          <a:r>
            <a:rPr lang="ru-RU" sz="1400" b="1" dirty="0" smtClean="0">
              <a:solidFill>
                <a:schemeClr val="tx1"/>
              </a:solidFill>
              <a:latin typeface="Times New Roman" panose="02020603050405020304" pitchFamily="18" charset="0"/>
              <a:ea typeface="Calibri"/>
              <a:cs typeface="Times New Roman" panose="02020603050405020304" pitchFamily="18" charset="0"/>
            </a:rPr>
            <a:t>1-5 классы для детей с дошкольным </a:t>
          </a:r>
          <a:r>
            <a:rPr lang="ru-RU" sz="1400" b="1" dirty="0" err="1" smtClean="0">
              <a:solidFill>
                <a:schemeClr val="tx1"/>
              </a:solidFill>
              <a:latin typeface="Times New Roman" panose="02020603050405020304" pitchFamily="18" charset="0"/>
              <a:ea typeface="Calibri"/>
              <a:cs typeface="Times New Roman" panose="02020603050405020304" pitchFamily="18" charset="0"/>
            </a:rPr>
            <a:t>образованием,пролонгированное</a:t>
          </a:r>
          <a:r>
            <a:rPr lang="ru-RU" sz="1400" b="1" dirty="0" smtClean="0">
              <a:solidFill>
                <a:schemeClr val="tx1"/>
              </a:solidFill>
              <a:latin typeface="Times New Roman" panose="02020603050405020304" pitchFamily="18" charset="0"/>
              <a:ea typeface="Calibri"/>
              <a:cs typeface="Times New Roman" panose="02020603050405020304" pitchFamily="18" charset="0"/>
            </a:rPr>
            <a:t> обучение 1-6 классы</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AB450F58-22CF-4248-BFB0-5CAE56A47819}" type="parTrans" cxnId="{F11E1D96-BDAB-4019-AB09-5EFC9A8F6485}">
      <dgm:prSet/>
      <dgm:spPr/>
      <dgm:t>
        <a:bodyPr/>
        <a:lstStyle/>
        <a:p>
          <a:endParaRPr lang="ru-RU"/>
        </a:p>
      </dgm:t>
    </dgm:pt>
    <dgm:pt modelId="{6CEB3520-EAC8-42BA-9E2E-D14C23B0D639}" type="sibTrans" cxnId="{F11E1D96-BDAB-4019-AB09-5EFC9A8F6485}">
      <dgm:prSet/>
      <dgm:spPr/>
      <dgm:t>
        <a:bodyPr/>
        <a:lstStyle/>
        <a:p>
          <a:endParaRPr lang="ru-RU"/>
        </a:p>
      </dgm:t>
    </dgm:pt>
    <dgm:pt modelId="{FE5BEDC9-511A-40F9-BE39-A36F058A1C6B}">
      <dgm:prSet phldrT="[Текст]" custT="1"/>
      <dgm:spPr>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r>
            <a:rPr lang="ru-RU" sz="1200" b="1" dirty="0" smtClean="0">
              <a:solidFill>
                <a:srgbClr val="C00000"/>
              </a:solidFill>
              <a:latin typeface="Times New Roman" panose="02020603050405020304" pitchFamily="18" charset="0"/>
              <a:ea typeface="Calibri"/>
              <a:cs typeface="Times New Roman" panose="02020603050405020304" pitchFamily="18" charset="0"/>
            </a:rPr>
            <a:t>Вариант 1.2. </a:t>
          </a:r>
          <a:r>
            <a:rPr lang="ru-RU" sz="1000" b="1" dirty="0" smtClean="0">
              <a:latin typeface="Times New Roman" panose="02020603050405020304" pitchFamily="18" charset="0"/>
              <a:ea typeface="Calibri"/>
              <a:cs typeface="Times New Roman" panose="02020603050405020304" pitchFamily="18" charset="0"/>
            </a:rPr>
            <a:t>– АООП НОО для детей с двусторонней </a:t>
          </a:r>
          <a:r>
            <a:rPr lang="ru-RU" sz="1000" b="1" dirty="0" err="1" smtClean="0">
              <a:latin typeface="Times New Roman" panose="02020603050405020304" pitchFamily="18" charset="0"/>
              <a:ea typeface="Calibri"/>
              <a:cs typeface="Times New Roman" panose="02020603050405020304" pitchFamily="18" charset="0"/>
            </a:rPr>
            <a:t>сенсоневральной</a:t>
          </a:r>
          <a:r>
            <a:rPr lang="ru-RU" sz="1000" b="1" dirty="0" smtClean="0">
              <a:latin typeface="Times New Roman" panose="02020603050405020304" pitchFamily="18" charset="0"/>
              <a:ea typeface="Calibri"/>
              <a:cs typeface="Times New Roman" panose="02020603050405020304" pitchFamily="18" charset="0"/>
            </a:rPr>
            <a:t> глухотой, без дополнительных ограничений здоровья</a:t>
          </a:r>
          <a:endParaRPr lang="ru-RU" sz="1000" b="1" dirty="0">
            <a:latin typeface="Times New Roman" panose="02020603050405020304" pitchFamily="18" charset="0"/>
            <a:cs typeface="Times New Roman" panose="02020603050405020304" pitchFamily="18" charset="0"/>
          </a:endParaRPr>
        </a:p>
      </dgm:t>
    </dgm:pt>
    <dgm:pt modelId="{71CEDC86-D1E4-4BF6-A49A-435C936AEF3D}" type="parTrans" cxnId="{19691D31-DA07-413B-A85C-071AA2EEF682}">
      <dgm:prSet/>
      <dgm:spPr/>
      <dgm:t>
        <a:bodyPr/>
        <a:lstStyle/>
        <a:p>
          <a:endParaRPr lang="ru-RU"/>
        </a:p>
      </dgm:t>
    </dgm:pt>
    <dgm:pt modelId="{35425DD8-BEB8-4AA0-A344-6DCE522EEB3A}" type="sibTrans" cxnId="{19691D31-DA07-413B-A85C-071AA2EEF682}">
      <dgm:prSet/>
      <dgm:spPr/>
      <dgm:t>
        <a:bodyPr/>
        <a:lstStyle/>
        <a:p>
          <a:endParaRPr lang="ru-RU"/>
        </a:p>
      </dgm:t>
    </dgm:pt>
    <dgm:pt modelId="{A0DBF137-BB4B-4C08-8EE1-D0C8F93E173C}">
      <dgm:prSet phldrT="[Текст]" custT="1"/>
      <dgm:spPr/>
      <dgm:t>
        <a:bodyPr/>
        <a:lstStyle/>
        <a:p>
          <a:endParaRPr lang="ru-RU" sz="1200" dirty="0" smtClean="0">
            <a:latin typeface="Calibri"/>
            <a:ea typeface="Calibri"/>
            <a:cs typeface="Times New Roman"/>
          </a:endParaRPr>
        </a:p>
        <a:p>
          <a:r>
            <a:rPr lang="ru-RU" sz="1400" b="1" dirty="0" smtClean="0">
              <a:solidFill>
                <a:schemeClr val="tx1"/>
              </a:solidFill>
              <a:latin typeface="Times New Roman" panose="02020603050405020304" pitchFamily="18" charset="0"/>
              <a:ea typeface="Calibri"/>
              <a:cs typeface="Times New Roman" panose="02020603050405020304" pitchFamily="18" charset="0"/>
            </a:rPr>
            <a:t>обучение 1-6 классы, с учетом АООП для детей с легкой умственной отсталостью</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D91FFE22-BDD8-4E8F-AF26-C47803D450DE}" type="parTrans" cxnId="{5CB61498-0979-4177-ABEB-5D8F807A3AF2}">
      <dgm:prSet/>
      <dgm:spPr/>
      <dgm:t>
        <a:bodyPr/>
        <a:lstStyle/>
        <a:p>
          <a:endParaRPr lang="ru-RU"/>
        </a:p>
      </dgm:t>
    </dgm:pt>
    <dgm:pt modelId="{EEF3B90B-9498-4AE6-9C99-1901CAB7E0BD}" type="sibTrans" cxnId="{5CB61498-0979-4177-ABEB-5D8F807A3AF2}">
      <dgm:prSet/>
      <dgm:spPr/>
      <dgm:t>
        <a:bodyPr/>
        <a:lstStyle/>
        <a:p>
          <a:endParaRPr lang="ru-RU"/>
        </a:p>
      </dgm:t>
    </dgm:pt>
    <dgm:pt modelId="{0FC9119A-4074-4D7E-BA07-B94CB8CEBB9B}">
      <dgm:prSet phldrT="[Текст]"/>
      <dgm:spPr>
        <a:solidFill>
          <a:schemeClr val="accent3">
            <a:lumMod val="20000"/>
            <a:lumOff val="8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endParaRPr lang="ru-RU" dirty="0"/>
        </a:p>
      </dgm:t>
    </dgm:pt>
    <dgm:pt modelId="{ABD94E01-C7EB-46AE-A4AC-826CB737AA62}" type="parTrans" cxnId="{33B4C49C-3547-4E62-81CC-9AB924CD3242}">
      <dgm:prSet/>
      <dgm:spPr/>
      <dgm:t>
        <a:bodyPr/>
        <a:lstStyle/>
        <a:p>
          <a:endParaRPr lang="ru-RU"/>
        </a:p>
      </dgm:t>
    </dgm:pt>
    <dgm:pt modelId="{3531D04F-1B90-4926-81C8-CFA044656FD0}" type="sibTrans" cxnId="{33B4C49C-3547-4E62-81CC-9AB924CD3242}">
      <dgm:prSet/>
      <dgm:spPr/>
      <dgm:t>
        <a:bodyPr/>
        <a:lstStyle/>
        <a:p>
          <a:endParaRPr lang="ru-RU"/>
        </a:p>
      </dgm:t>
    </dgm:pt>
    <dgm:pt modelId="{6C76FFA0-7440-4561-B1CE-2C4BB0440B47}">
      <dgm:prSet phldrT="[Текст]"/>
      <dgm:spPr/>
      <dgm:t>
        <a:bodyPr/>
        <a:lstStyle/>
        <a:p>
          <a:endParaRPr lang="ru-RU" dirty="0"/>
        </a:p>
      </dgm:t>
    </dgm:pt>
    <dgm:pt modelId="{19DC69CF-3C33-4F68-8123-660303C44A22}" type="parTrans" cxnId="{C03BA649-D523-4E22-ACCF-3D5291EAA0F9}">
      <dgm:prSet/>
      <dgm:spPr/>
      <dgm:t>
        <a:bodyPr/>
        <a:lstStyle/>
        <a:p>
          <a:endParaRPr lang="ru-RU"/>
        </a:p>
      </dgm:t>
    </dgm:pt>
    <dgm:pt modelId="{2A393932-9954-4A1A-A933-945C892F4F43}" type="sibTrans" cxnId="{C03BA649-D523-4E22-ACCF-3D5291EAA0F9}">
      <dgm:prSet/>
      <dgm:spPr/>
      <dgm:t>
        <a:bodyPr/>
        <a:lstStyle/>
        <a:p>
          <a:endParaRPr lang="ru-RU"/>
        </a:p>
      </dgm:t>
    </dgm:pt>
    <dgm:pt modelId="{915F2547-3502-43FE-9DC7-191DC35006F3}">
      <dgm:prSet phldrT="[Текст]"/>
      <dgm:spPr>
        <a:solidFill>
          <a:schemeClr val="accent2">
            <a:lumMod val="40000"/>
            <a:lumOff val="6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endParaRPr lang="ru-RU" dirty="0"/>
        </a:p>
      </dgm:t>
    </dgm:pt>
    <dgm:pt modelId="{D877328E-3464-4461-B08F-335857BBD0F9}" type="parTrans" cxnId="{B825AC43-D11A-4D53-A64C-6340A3826E92}">
      <dgm:prSet/>
      <dgm:spPr/>
      <dgm:t>
        <a:bodyPr/>
        <a:lstStyle/>
        <a:p>
          <a:endParaRPr lang="ru-RU"/>
        </a:p>
      </dgm:t>
    </dgm:pt>
    <dgm:pt modelId="{F5821AA2-9A5E-49B2-B8A5-5772E18225DE}" type="sibTrans" cxnId="{B825AC43-D11A-4D53-A64C-6340A3826E92}">
      <dgm:prSet/>
      <dgm:spPr/>
      <dgm:t>
        <a:bodyPr/>
        <a:lstStyle/>
        <a:p>
          <a:endParaRPr lang="ru-RU"/>
        </a:p>
      </dgm:t>
    </dgm:pt>
    <dgm:pt modelId="{1806E73C-9CE8-4197-B4E0-3A6ED6A8AD73}" type="pres">
      <dgm:prSet presAssocID="{52C899ED-4CFB-4833-8900-922DAF36B724}" presName="cycleMatrixDiagram" presStyleCnt="0">
        <dgm:presLayoutVars>
          <dgm:chMax val="1"/>
          <dgm:dir/>
          <dgm:animLvl val="lvl"/>
          <dgm:resizeHandles val="exact"/>
        </dgm:presLayoutVars>
      </dgm:prSet>
      <dgm:spPr/>
      <dgm:t>
        <a:bodyPr/>
        <a:lstStyle/>
        <a:p>
          <a:endParaRPr lang="ru-RU"/>
        </a:p>
      </dgm:t>
    </dgm:pt>
    <dgm:pt modelId="{D1AF04D0-A30A-45BF-B39C-CB33D5C1A747}" type="pres">
      <dgm:prSet presAssocID="{52C899ED-4CFB-4833-8900-922DAF36B724}" presName="children" presStyleCnt="0"/>
      <dgm:spPr/>
    </dgm:pt>
    <dgm:pt modelId="{E06C17DA-359A-4010-AE61-6BC4D1F04B0E}" type="pres">
      <dgm:prSet presAssocID="{52C899ED-4CFB-4833-8900-922DAF36B724}" presName="child1group" presStyleCnt="0"/>
      <dgm:spPr/>
    </dgm:pt>
    <dgm:pt modelId="{04A76D47-0601-4F9A-99CC-FAEA2DA389B1}" type="pres">
      <dgm:prSet presAssocID="{52C899ED-4CFB-4833-8900-922DAF36B724}" presName="child1" presStyleLbl="bgAcc1" presStyleIdx="0" presStyleCnt="4"/>
      <dgm:spPr/>
      <dgm:t>
        <a:bodyPr/>
        <a:lstStyle/>
        <a:p>
          <a:endParaRPr lang="ru-RU"/>
        </a:p>
      </dgm:t>
    </dgm:pt>
    <dgm:pt modelId="{62873050-132A-44F4-A797-4971E6389134}" type="pres">
      <dgm:prSet presAssocID="{52C899ED-4CFB-4833-8900-922DAF36B724}" presName="child1Text" presStyleLbl="bgAcc1" presStyleIdx="0" presStyleCnt="4">
        <dgm:presLayoutVars>
          <dgm:bulletEnabled val="1"/>
        </dgm:presLayoutVars>
      </dgm:prSet>
      <dgm:spPr/>
      <dgm:t>
        <a:bodyPr/>
        <a:lstStyle/>
        <a:p>
          <a:endParaRPr lang="ru-RU"/>
        </a:p>
      </dgm:t>
    </dgm:pt>
    <dgm:pt modelId="{1A01E0ED-5B23-41D5-ACEA-CB6C6DCA22B7}" type="pres">
      <dgm:prSet presAssocID="{52C899ED-4CFB-4833-8900-922DAF36B724}" presName="child2group" presStyleCnt="0"/>
      <dgm:spPr/>
    </dgm:pt>
    <dgm:pt modelId="{A313185B-AFE1-4943-B486-F962D558A5B3}" type="pres">
      <dgm:prSet presAssocID="{52C899ED-4CFB-4833-8900-922DAF36B724}" presName="child2" presStyleLbl="bgAcc1" presStyleIdx="1" presStyleCnt="4"/>
      <dgm:spPr/>
      <dgm:t>
        <a:bodyPr/>
        <a:lstStyle/>
        <a:p>
          <a:endParaRPr lang="ru-RU"/>
        </a:p>
      </dgm:t>
    </dgm:pt>
    <dgm:pt modelId="{D50FC964-0B0A-4BA0-88A3-1C95E45A5685}" type="pres">
      <dgm:prSet presAssocID="{52C899ED-4CFB-4833-8900-922DAF36B724}" presName="child2Text" presStyleLbl="bgAcc1" presStyleIdx="1" presStyleCnt="4">
        <dgm:presLayoutVars>
          <dgm:bulletEnabled val="1"/>
        </dgm:presLayoutVars>
      </dgm:prSet>
      <dgm:spPr/>
      <dgm:t>
        <a:bodyPr/>
        <a:lstStyle/>
        <a:p>
          <a:endParaRPr lang="ru-RU"/>
        </a:p>
      </dgm:t>
    </dgm:pt>
    <dgm:pt modelId="{31808200-DB72-4181-BB0C-C1286BBAAF7B}" type="pres">
      <dgm:prSet presAssocID="{52C899ED-4CFB-4833-8900-922DAF36B724}" presName="child3group" presStyleCnt="0"/>
      <dgm:spPr/>
    </dgm:pt>
    <dgm:pt modelId="{057B0EF9-0066-41E8-9929-9ABC8EAE015D}" type="pres">
      <dgm:prSet presAssocID="{52C899ED-4CFB-4833-8900-922DAF36B724}" presName="child3" presStyleLbl="bgAcc1" presStyleIdx="2" presStyleCnt="4"/>
      <dgm:spPr/>
      <dgm:t>
        <a:bodyPr/>
        <a:lstStyle/>
        <a:p>
          <a:endParaRPr lang="ru-RU"/>
        </a:p>
      </dgm:t>
    </dgm:pt>
    <dgm:pt modelId="{D8499C30-3B57-44A7-9FD3-B5D3DF6EC2EB}" type="pres">
      <dgm:prSet presAssocID="{52C899ED-4CFB-4833-8900-922DAF36B724}" presName="child3Text" presStyleLbl="bgAcc1" presStyleIdx="2" presStyleCnt="4">
        <dgm:presLayoutVars>
          <dgm:bulletEnabled val="1"/>
        </dgm:presLayoutVars>
      </dgm:prSet>
      <dgm:spPr/>
      <dgm:t>
        <a:bodyPr/>
        <a:lstStyle/>
        <a:p>
          <a:endParaRPr lang="ru-RU"/>
        </a:p>
      </dgm:t>
    </dgm:pt>
    <dgm:pt modelId="{75DEA529-FAB4-4863-86C7-EE9196A68A55}" type="pres">
      <dgm:prSet presAssocID="{52C899ED-4CFB-4833-8900-922DAF36B724}" presName="child4group" presStyleCnt="0"/>
      <dgm:spPr/>
    </dgm:pt>
    <dgm:pt modelId="{3811175D-FB78-464A-A2FC-8302C7C34580}" type="pres">
      <dgm:prSet presAssocID="{52C899ED-4CFB-4833-8900-922DAF36B724}" presName="child4" presStyleLbl="bgAcc1" presStyleIdx="3" presStyleCnt="4"/>
      <dgm:spPr/>
      <dgm:t>
        <a:bodyPr/>
        <a:lstStyle/>
        <a:p>
          <a:endParaRPr lang="ru-RU"/>
        </a:p>
      </dgm:t>
    </dgm:pt>
    <dgm:pt modelId="{B0F311AA-1FD1-4B90-9B06-C3288BCAB4E5}" type="pres">
      <dgm:prSet presAssocID="{52C899ED-4CFB-4833-8900-922DAF36B724}" presName="child4Text" presStyleLbl="bgAcc1" presStyleIdx="3" presStyleCnt="4">
        <dgm:presLayoutVars>
          <dgm:bulletEnabled val="1"/>
        </dgm:presLayoutVars>
      </dgm:prSet>
      <dgm:spPr/>
      <dgm:t>
        <a:bodyPr/>
        <a:lstStyle/>
        <a:p>
          <a:endParaRPr lang="ru-RU"/>
        </a:p>
      </dgm:t>
    </dgm:pt>
    <dgm:pt modelId="{C4E98023-CCA3-4D39-B1E3-39939AB2E7C4}" type="pres">
      <dgm:prSet presAssocID="{52C899ED-4CFB-4833-8900-922DAF36B724}" presName="childPlaceholder" presStyleCnt="0"/>
      <dgm:spPr/>
    </dgm:pt>
    <dgm:pt modelId="{C96E7E08-D106-4175-846B-BE2887D35E21}" type="pres">
      <dgm:prSet presAssocID="{52C899ED-4CFB-4833-8900-922DAF36B724}" presName="circle" presStyleCnt="0"/>
      <dgm:spPr/>
    </dgm:pt>
    <dgm:pt modelId="{EE591871-2ABF-46ED-96AD-4463559E40A3}" type="pres">
      <dgm:prSet presAssocID="{52C899ED-4CFB-4833-8900-922DAF36B724}" presName="quadrant1" presStyleLbl="node1" presStyleIdx="0" presStyleCnt="4">
        <dgm:presLayoutVars>
          <dgm:chMax val="1"/>
          <dgm:bulletEnabled val="1"/>
        </dgm:presLayoutVars>
      </dgm:prSet>
      <dgm:spPr/>
      <dgm:t>
        <a:bodyPr/>
        <a:lstStyle/>
        <a:p>
          <a:endParaRPr lang="ru-RU"/>
        </a:p>
      </dgm:t>
    </dgm:pt>
    <dgm:pt modelId="{5E0F681E-D402-495E-A4BB-AD248A42B287}" type="pres">
      <dgm:prSet presAssocID="{52C899ED-4CFB-4833-8900-922DAF36B724}" presName="quadrant2" presStyleLbl="node1" presStyleIdx="1" presStyleCnt="4" custLinFactNeighborX="1716" custLinFactNeighborY="1396">
        <dgm:presLayoutVars>
          <dgm:chMax val="1"/>
          <dgm:bulletEnabled val="1"/>
        </dgm:presLayoutVars>
      </dgm:prSet>
      <dgm:spPr/>
      <dgm:t>
        <a:bodyPr/>
        <a:lstStyle/>
        <a:p>
          <a:endParaRPr lang="ru-RU"/>
        </a:p>
      </dgm:t>
    </dgm:pt>
    <dgm:pt modelId="{0A10F4E8-8A68-408F-8157-3C1FF9D8435E}" type="pres">
      <dgm:prSet presAssocID="{52C899ED-4CFB-4833-8900-922DAF36B724}" presName="quadrant3" presStyleLbl="node1" presStyleIdx="2" presStyleCnt="4">
        <dgm:presLayoutVars>
          <dgm:chMax val="1"/>
          <dgm:bulletEnabled val="1"/>
        </dgm:presLayoutVars>
      </dgm:prSet>
      <dgm:spPr/>
      <dgm:t>
        <a:bodyPr/>
        <a:lstStyle/>
        <a:p>
          <a:endParaRPr lang="ru-RU"/>
        </a:p>
      </dgm:t>
    </dgm:pt>
    <dgm:pt modelId="{FFEDC5A8-C4E3-4ECE-A64C-16D9263CA869}" type="pres">
      <dgm:prSet presAssocID="{52C899ED-4CFB-4833-8900-922DAF36B724}" presName="quadrant4" presStyleLbl="node1" presStyleIdx="3" presStyleCnt="4">
        <dgm:presLayoutVars>
          <dgm:chMax val="1"/>
          <dgm:bulletEnabled val="1"/>
        </dgm:presLayoutVars>
      </dgm:prSet>
      <dgm:spPr/>
      <dgm:t>
        <a:bodyPr/>
        <a:lstStyle/>
        <a:p>
          <a:endParaRPr lang="ru-RU"/>
        </a:p>
      </dgm:t>
    </dgm:pt>
    <dgm:pt modelId="{7E7CF9EA-4D39-4B7F-863D-30B113C71537}" type="pres">
      <dgm:prSet presAssocID="{52C899ED-4CFB-4833-8900-922DAF36B724}" presName="quadrantPlaceholder" presStyleCnt="0"/>
      <dgm:spPr/>
    </dgm:pt>
    <dgm:pt modelId="{1CA794FA-55E3-4D24-8674-07ED52A158F5}" type="pres">
      <dgm:prSet presAssocID="{52C899ED-4CFB-4833-8900-922DAF36B724}" presName="center1" presStyleLbl="fgShp" presStyleIdx="0" presStyleCnt="2"/>
      <dgm:spPr/>
    </dgm:pt>
    <dgm:pt modelId="{B567B4EA-137B-4E3F-A3B6-CB3BF5C23E3E}" type="pres">
      <dgm:prSet presAssocID="{52C899ED-4CFB-4833-8900-922DAF36B724}" presName="center2" presStyleLbl="fgShp" presStyleIdx="1" presStyleCnt="2"/>
      <dgm:spPr/>
    </dgm:pt>
  </dgm:ptLst>
  <dgm:cxnLst>
    <dgm:cxn modelId="{E5A97789-2B44-4D79-A2EA-FB4D539D30AF}" type="presOf" srcId="{0FC9119A-4074-4D7E-BA07-B94CB8CEBB9B}" destId="{057B0EF9-0066-41E8-9929-9ABC8EAE015D}" srcOrd="0" destOrd="0" presId="urn:microsoft.com/office/officeart/2005/8/layout/cycle4"/>
    <dgm:cxn modelId="{5CB61498-0979-4177-ABEB-5D8F807A3AF2}" srcId="{52C899ED-4CFB-4833-8900-922DAF36B724}" destId="{A0DBF137-BB4B-4C08-8EE1-D0C8F93E173C}" srcOrd="2" destOrd="0" parTransId="{D91FFE22-BDD8-4E8F-AF26-C47803D450DE}" sibTransId="{EEF3B90B-9498-4AE6-9C99-1901CAB7E0BD}"/>
    <dgm:cxn modelId="{1B760C97-EEE2-4B2E-9ADF-8709683B5884}" type="presOf" srcId="{FE5BEDC9-511A-40F9-BE39-A36F058A1C6B}" destId="{A313185B-AFE1-4943-B486-F962D558A5B3}" srcOrd="0" destOrd="0" presId="urn:microsoft.com/office/officeart/2005/8/layout/cycle4"/>
    <dgm:cxn modelId="{A954AB5F-BE40-49D7-9EE1-234EC90B33AC}" type="presOf" srcId="{A0DBF137-BB4B-4C08-8EE1-D0C8F93E173C}" destId="{0A10F4E8-8A68-408F-8157-3C1FF9D8435E}" srcOrd="0" destOrd="0" presId="urn:microsoft.com/office/officeart/2005/8/layout/cycle4"/>
    <dgm:cxn modelId="{4F3F5CB0-D73F-4949-97D5-A229EAEA5AAA}" type="presOf" srcId="{B93AB046-F7BD-43C7-8F33-B8A1160FE478}" destId="{04A76D47-0601-4F9A-99CC-FAEA2DA389B1}" srcOrd="0" destOrd="0" presId="urn:microsoft.com/office/officeart/2005/8/layout/cycle4"/>
    <dgm:cxn modelId="{F11E1D96-BDAB-4019-AB09-5EFC9A8F6485}" srcId="{52C899ED-4CFB-4833-8900-922DAF36B724}" destId="{3F659531-4E66-4B08-B078-0B1ED99E34A8}" srcOrd="1" destOrd="0" parTransId="{AB450F58-22CF-4248-BFB0-5CAE56A47819}" sibTransId="{6CEB3520-EAC8-42BA-9E2E-D14C23B0D639}"/>
    <dgm:cxn modelId="{D19DDF62-60C8-47A7-BBCE-7DB59CE842D3}" type="presOf" srcId="{52C899ED-4CFB-4833-8900-922DAF36B724}" destId="{1806E73C-9CE8-4197-B4E0-3A6ED6A8AD73}" srcOrd="0" destOrd="0" presId="urn:microsoft.com/office/officeart/2005/8/layout/cycle4"/>
    <dgm:cxn modelId="{7F23E3B3-213F-4E37-A662-1FAAEC9BB1B7}" type="presOf" srcId="{915F2547-3502-43FE-9DC7-191DC35006F3}" destId="{B0F311AA-1FD1-4B90-9B06-C3288BCAB4E5}" srcOrd="1" destOrd="0" presId="urn:microsoft.com/office/officeart/2005/8/layout/cycle4"/>
    <dgm:cxn modelId="{6C59560A-B0A6-4622-AB23-4B0E6FC934DD}" type="presOf" srcId="{B93AB046-F7BD-43C7-8F33-B8A1160FE478}" destId="{62873050-132A-44F4-A797-4971E6389134}" srcOrd="1" destOrd="0" presId="urn:microsoft.com/office/officeart/2005/8/layout/cycle4"/>
    <dgm:cxn modelId="{C03BA649-D523-4E22-ACCF-3D5291EAA0F9}" srcId="{52C899ED-4CFB-4833-8900-922DAF36B724}" destId="{6C76FFA0-7440-4561-B1CE-2C4BB0440B47}" srcOrd="3" destOrd="0" parTransId="{19DC69CF-3C33-4F68-8123-660303C44A22}" sibTransId="{2A393932-9954-4A1A-A933-945C892F4F43}"/>
    <dgm:cxn modelId="{1DAF6AC1-C0E9-49CA-9725-8942074D7A26}" type="presOf" srcId="{77A19760-7B11-472F-A740-9BAC86C1CAE8}" destId="{EE591871-2ABF-46ED-96AD-4463559E40A3}" srcOrd="0" destOrd="0" presId="urn:microsoft.com/office/officeart/2005/8/layout/cycle4"/>
    <dgm:cxn modelId="{33B4C49C-3547-4E62-81CC-9AB924CD3242}" srcId="{A0DBF137-BB4B-4C08-8EE1-D0C8F93E173C}" destId="{0FC9119A-4074-4D7E-BA07-B94CB8CEBB9B}" srcOrd="0" destOrd="0" parTransId="{ABD94E01-C7EB-46AE-A4AC-826CB737AA62}" sibTransId="{3531D04F-1B90-4926-81C8-CFA044656FD0}"/>
    <dgm:cxn modelId="{B825AC43-D11A-4D53-A64C-6340A3826E92}" srcId="{6C76FFA0-7440-4561-B1CE-2C4BB0440B47}" destId="{915F2547-3502-43FE-9DC7-191DC35006F3}" srcOrd="0" destOrd="0" parTransId="{D877328E-3464-4461-B08F-335857BBD0F9}" sibTransId="{F5821AA2-9A5E-49B2-B8A5-5772E18225DE}"/>
    <dgm:cxn modelId="{25C138E3-FFE9-469C-9E2C-532962361B1C}" srcId="{52C899ED-4CFB-4833-8900-922DAF36B724}" destId="{77A19760-7B11-472F-A740-9BAC86C1CAE8}" srcOrd="0" destOrd="0" parTransId="{A3C91550-B476-4458-BE56-A9B8A5B3BF39}" sibTransId="{9D7B4906-1564-402E-8100-31CB38591035}"/>
    <dgm:cxn modelId="{6E392C5C-2882-4BA9-8D5C-909D787EE8CD}" type="presOf" srcId="{0FC9119A-4074-4D7E-BA07-B94CB8CEBB9B}" destId="{D8499C30-3B57-44A7-9FD3-B5D3DF6EC2EB}" srcOrd="1" destOrd="0" presId="urn:microsoft.com/office/officeart/2005/8/layout/cycle4"/>
    <dgm:cxn modelId="{E0E339C3-8F52-42A5-923B-3D7FD4679E62}" srcId="{77A19760-7B11-472F-A740-9BAC86C1CAE8}" destId="{B93AB046-F7BD-43C7-8F33-B8A1160FE478}" srcOrd="0" destOrd="0" parTransId="{469A593C-6DEC-4027-A40E-4A7E836993EE}" sibTransId="{402B04D6-BE3C-4943-8E7D-C9DB7815A560}"/>
    <dgm:cxn modelId="{D229CEFD-ABA6-4618-8737-00487F09EFF5}" type="presOf" srcId="{FE5BEDC9-511A-40F9-BE39-A36F058A1C6B}" destId="{D50FC964-0B0A-4BA0-88A3-1C95E45A5685}" srcOrd="1" destOrd="0" presId="urn:microsoft.com/office/officeart/2005/8/layout/cycle4"/>
    <dgm:cxn modelId="{C5D0F1BC-A0DD-4399-8ACE-BFC06348CF65}" type="presOf" srcId="{3F659531-4E66-4B08-B078-0B1ED99E34A8}" destId="{5E0F681E-D402-495E-A4BB-AD248A42B287}" srcOrd="0" destOrd="0" presId="urn:microsoft.com/office/officeart/2005/8/layout/cycle4"/>
    <dgm:cxn modelId="{97E58D6A-8D3F-4413-9106-78B6A8D0EA67}" type="presOf" srcId="{915F2547-3502-43FE-9DC7-191DC35006F3}" destId="{3811175D-FB78-464A-A2FC-8302C7C34580}" srcOrd="0" destOrd="0" presId="urn:microsoft.com/office/officeart/2005/8/layout/cycle4"/>
    <dgm:cxn modelId="{FB951E6B-35EF-4050-A859-E8E3672A4AC5}" type="presOf" srcId="{6C76FFA0-7440-4561-B1CE-2C4BB0440B47}" destId="{FFEDC5A8-C4E3-4ECE-A64C-16D9263CA869}" srcOrd="0" destOrd="0" presId="urn:microsoft.com/office/officeart/2005/8/layout/cycle4"/>
    <dgm:cxn modelId="{19691D31-DA07-413B-A85C-071AA2EEF682}" srcId="{3F659531-4E66-4B08-B078-0B1ED99E34A8}" destId="{FE5BEDC9-511A-40F9-BE39-A36F058A1C6B}" srcOrd="0" destOrd="0" parTransId="{71CEDC86-D1E4-4BF6-A49A-435C936AEF3D}" sibTransId="{35425DD8-BEB8-4AA0-A344-6DCE522EEB3A}"/>
    <dgm:cxn modelId="{55993116-1CA0-429A-B58F-537715CBA475}" type="presParOf" srcId="{1806E73C-9CE8-4197-B4E0-3A6ED6A8AD73}" destId="{D1AF04D0-A30A-45BF-B39C-CB33D5C1A747}" srcOrd="0" destOrd="0" presId="urn:microsoft.com/office/officeart/2005/8/layout/cycle4"/>
    <dgm:cxn modelId="{722405D4-3726-4404-8E27-253F6CE44A7A}" type="presParOf" srcId="{D1AF04D0-A30A-45BF-B39C-CB33D5C1A747}" destId="{E06C17DA-359A-4010-AE61-6BC4D1F04B0E}" srcOrd="0" destOrd="0" presId="urn:microsoft.com/office/officeart/2005/8/layout/cycle4"/>
    <dgm:cxn modelId="{0E6F6046-D683-4811-BF4F-705C91B8EA25}" type="presParOf" srcId="{E06C17DA-359A-4010-AE61-6BC4D1F04B0E}" destId="{04A76D47-0601-4F9A-99CC-FAEA2DA389B1}" srcOrd="0" destOrd="0" presId="urn:microsoft.com/office/officeart/2005/8/layout/cycle4"/>
    <dgm:cxn modelId="{74895B42-A4D7-4F3C-92F5-609647AD17D8}" type="presParOf" srcId="{E06C17DA-359A-4010-AE61-6BC4D1F04B0E}" destId="{62873050-132A-44F4-A797-4971E6389134}" srcOrd="1" destOrd="0" presId="urn:microsoft.com/office/officeart/2005/8/layout/cycle4"/>
    <dgm:cxn modelId="{805A1381-20C9-4049-B24F-0DBA7E7A86CF}" type="presParOf" srcId="{D1AF04D0-A30A-45BF-B39C-CB33D5C1A747}" destId="{1A01E0ED-5B23-41D5-ACEA-CB6C6DCA22B7}" srcOrd="1" destOrd="0" presId="urn:microsoft.com/office/officeart/2005/8/layout/cycle4"/>
    <dgm:cxn modelId="{BE9104BF-D4AA-4EDA-893C-F02BC980D98E}" type="presParOf" srcId="{1A01E0ED-5B23-41D5-ACEA-CB6C6DCA22B7}" destId="{A313185B-AFE1-4943-B486-F962D558A5B3}" srcOrd="0" destOrd="0" presId="urn:microsoft.com/office/officeart/2005/8/layout/cycle4"/>
    <dgm:cxn modelId="{EEC10157-0018-4CB6-B0D3-BE1B36CAE6F5}" type="presParOf" srcId="{1A01E0ED-5B23-41D5-ACEA-CB6C6DCA22B7}" destId="{D50FC964-0B0A-4BA0-88A3-1C95E45A5685}" srcOrd="1" destOrd="0" presId="urn:microsoft.com/office/officeart/2005/8/layout/cycle4"/>
    <dgm:cxn modelId="{51DE6043-4E69-424D-BF1C-12DD03ED9C75}" type="presParOf" srcId="{D1AF04D0-A30A-45BF-B39C-CB33D5C1A747}" destId="{31808200-DB72-4181-BB0C-C1286BBAAF7B}" srcOrd="2" destOrd="0" presId="urn:microsoft.com/office/officeart/2005/8/layout/cycle4"/>
    <dgm:cxn modelId="{27CD3E09-13A0-4994-8C8E-3010C9305278}" type="presParOf" srcId="{31808200-DB72-4181-BB0C-C1286BBAAF7B}" destId="{057B0EF9-0066-41E8-9929-9ABC8EAE015D}" srcOrd="0" destOrd="0" presId="urn:microsoft.com/office/officeart/2005/8/layout/cycle4"/>
    <dgm:cxn modelId="{F76D2FCB-03B9-4AD2-8389-274B637FCCB8}" type="presParOf" srcId="{31808200-DB72-4181-BB0C-C1286BBAAF7B}" destId="{D8499C30-3B57-44A7-9FD3-B5D3DF6EC2EB}" srcOrd="1" destOrd="0" presId="urn:microsoft.com/office/officeart/2005/8/layout/cycle4"/>
    <dgm:cxn modelId="{59B438AC-A05F-4FE0-A8D4-4B9196194FD4}" type="presParOf" srcId="{D1AF04D0-A30A-45BF-B39C-CB33D5C1A747}" destId="{75DEA529-FAB4-4863-86C7-EE9196A68A55}" srcOrd="3" destOrd="0" presId="urn:microsoft.com/office/officeart/2005/8/layout/cycle4"/>
    <dgm:cxn modelId="{254A0076-FCCC-4C9C-B9AF-B72EE2EC7A7C}" type="presParOf" srcId="{75DEA529-FAB4-4863-86C7-EE9196A68A55}" destId="{3811175D-FB78-464A-A2FC-8302C7C34580}" srcOrd="0" destOrd="0" presId="urn:microsoft.com/office/officeart/2005/8/layout/cycle4"/>
    <dgm:cxn modelId="{26661001-5B5C-4190-87AD-37C8E84CA607}" type="presParOf" srcId="{75DEA529-FAB4-4863-86C7-EE9196A68A55}" destId="{B0F311AA-1FD1-4B90-9B06-C3288BCAB4E5}" srcOrd="1" destOrd="0" presId="urn:microsoft.com/office/officeart/2005/8/layout/cycle4"/>
    <dgm:cxn modelId="{5A9B7849-ADB5-487A-8102-28681FDD8494}" type="presParOf" srcId="{D1AF04D0-A30A-45BF-B39C-CB33D5C1A747}" destId="{C4E98023-CCA3-4D39-B1E3-39939AB2E7C4}" srcOrd="4" destOrd="0" presId="urn:microsoft.com/office/officeart/2005/8/layout/cycle4"/>
    <dgm:cxn modelId="{CC0C4A63-2E35-40FD-ACE7-0A25740AB9E5}" type="presParOf" srcId="{1806E73C-9CE8-4197-B4E0-3A6ED6A8AD73}" destId="{C96E7E08-D106-4175-846B-BE2887D35E21}" srcOrd="1" destOrd="0" presId="urn:microsoft.com/office/officeart/2005/8/layout/cycle4"/>
    <dgm:cxn modelId="{F172797B-D0F2-4443-B0B1-E948096D689D}" type="presParOf" srcId="{C96E7E08-D106-4175-846B-BE2887D35E21}" destId="{EE591871-2ABF-46ED-96AD-4463559E40A3}" srcOrd="0" destOrd="0" presId="urn:microsoft.com/office/officeart/2005/8/layout/cycle4"/>
    <dgm:cxn modelId="{34CE77C5-AEA1-40A3-ACA0-3A4ED33754C9}" type="presParOf" srcId="{C96E7E08-D106-4175-846B-BE2887D35E21}" destId="{5E0F681E-D402-495E-A4BB-AD248A42B287}" srcOrd="1" destOrd="0" presId="urn:microsoft.com/office/officeart/2005/8/layout/cycle4"/>
    <dgm:cxn modelId="{3A4CBAB3-93FF-4ECB-A76F-1CFDFCFBE103}" type="presParOf" srcId="{C96E7E08-D106-4175-846B-BE2887D35E21}" destId="{0A10F4E8-8A68-408F-8157-3C1FF9D8435E}" srcOrd="2" destOrd="0" presId="urn:microsoft.com/office/officeart/2005/8/layout/cycle4"/>
    <dgm:cxn modelId="{4CAB176B-B6AA-4137-A442-51855AB60FE3}" type="presParOf" srcId="{C96E7E08-D106-4175-846B-BE2887D35E21}" destId="{FFEDC5A8-C4E3-4ECE-A64C-16D9263CA869}" srcOrd="3" destOrd="0" presId="urn:microsoft.com/office/officeart/2005/8/layout/cycle4"/>
    <dgm:cxn modelId="{D287C38C-7DEA-4A66-83F4-B7C7A7BB2CB5}" type="presParOf" srcId="{C96E7E08-D106-4175-846B-BE2887D35E21}" destId="{7E7CF9EA-4D39-4B7F-863D-30B113C71537}" srcOrd="4" destOrd="0" presId="urn:microsoft.com/office/officeart/2005/8/layout/cycle4"/>
    <dgm:cxn modelId="{DD36020C-8536-42A1-8BFA-55B0AE8EB45F}" type="presParOf" srcId="{1806E73C-9CE8-4197-B4E0-3A6ED6A8AD73}" destId="{1CA794FA-55E3-4D24-8674-07ED52A158F5}" srcOrd="2" destOrd="0" presId="urn:microsoft.com/office/officeart/2005/8/layout/cycle4"/>
    <dgm:cxn modelId="{B591864F-EBFA-4936-9A79-29F2A6AC2AE9}" type="presParOf" srcId="{1806E73C-9CE8-4197-B4E0-3A6ED6A8AD73}" destId="{B567B4EA-137B-4E3F-A3B6-CB3BF5C23E3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2929E0-435B-498E-B2B5-C6AA334C9DF0}" type="doc">
      <dgm:prSet loTypeId="urn:microsoft.com/office/officeart/2005/8/layout/cycle8" loCatId="cycle" qsTypeId="urn:microsoft.com/office/officeart/2005/8/quickstyle/3d3" qsCatId="3D" csTypeId="urn:microsoft.com/office/officeart/2005/8/colors/colorful3" csCatId="colorful" phldr="1"/>
      <dgm:spPr/>
    </dgm:pt>
    <dgm:pt modelId="{360F2C0D-FDD1-42D1-B077-C72CD514AA24}">
      <dgm:prSet phldrT="[Текст]" custT="1"/>
      <dgm:spPr/>
      <dgm:t>
        <a:bodyPr/>
        <a:lstStyle/>
        <a:p>
          <a:r>
            <a:rPr lang="ru-RU" sz="1600" b="1" dirty="0" smtClean="0">
              <a:solidFill>
                <a:srgbClr val="C00000"/>
              </a:solidFill>
              <a:latin typeface="Times New Roman" panose="02020603050405020304" pitchFamily="18" charset="0"/>
              <a:cs typeface="Times New Roman" panose="02020603050405020304" pitchFamily="18" charset="0"/>
            </a:rPr>
            <a:t>Вариант 2.2 - </a:t>
          </a:r>
          <a:r>
            <a:rPr lang="ru-RU" sz="1300" b="1" dirty="0" smtClean="0">
              <a:solidFill>
                <a:schemeClr val="tx2">
                  <a:lumMod val="75000"/>
                </a:schemeClr>
              </a:solidFill>
              <a:latin typeface="Times New Roman" panose="02020603050405020304" pitchFamily="18" charset="0"/>
              <a:cs typeface="Times New Roman" panose="02020603050405020304" pitchFamily="18" charset="0"/>
            </a:rPr>
            <a:t>для обучающихся с кохлеарной имплантацией</a:t>
          </a:r>
          <a:endParaRPr lang="ru-RU" sz="1300" b="1" dirty="0">
            <a:solidFill>
              <a:schemeClr val="tx2">
                <a:lumMod val="75000"/>
              </a:schemeClr>
            </a:solidFill>
            <a:latin typeface="Times New Roman" panose="02020603050405020304" pitchFamily="18" charset="0"/>
            <a:cs typeface="Times New Roman" panose="02020603050405020304" pitchFamily="18" charset="0"/>
          </a:endParaRPr>
        </a:p>
      </dgm:t>
    </dgm:pt>
    <dgm:pt modelId="{3ACF1954-AFDF-4DDF-8EE2-8C381070881A}" type="parTrans" cxnId="{BE3B6202-B289-4C55-8877-442BBF1C3323}">
      <dgm:prSet/>
      <dgm:spPr/>
      <dgm:t>
        <a:bodyPr/>
        <a:lstStyle/>
        <a:p>
          <a:endParaRPr lang="ru-RU"/>
        </a:p>
      </dgm:t>
    </dgm:pt>
    <dgm:pt modelId="{0F7B4D03-8B46-450B-AAE8-C67A61B56824}" type="sibTrans" cxnId="{BE3B6202-B289-4C55-8877-442BBF1C3323}">
      <dgm:prSet/>
      <dgm:spPr/>
      <dgm:t>
        <a:bodyPr/>
        <a:lstStyle/>
        <a:p>
          <a:endParaRPr lang="ru-RU"/>
        </a:p>
      </dgm:t>
    </dgm:pt>
    <dgm:pt modelId="{E2413ECE-F463-416E-8B9B-1DDF3276DBA7}">
      <dgm:prSet phldrT="[Текст]" custT="1"/>
      <dgm:spPr/>
      <dgm:t>
        <a:bodyPr/>
        <a:lstStyle/>
        <a:p>
          <a:r>
            <a:rPr lang="ru-RU" sz="1400" b="1" dirty="0" smtClean="0">
              <a:solidFill>
                <a:srgbClr val="C00000"/>
              </a:solidFill>
              <a:latin typeface="Times New Roman" panose="02020603050405020304" pitchFamily="18" charset="0"/>
              <a:cs typeface="Times New Roman" panose="02020603050405020304" pitchFamily="18" charset="0"/>
            </a:rPr>
            <a:t>Вариант 2.3</a:t>
          </a:r>
          <a:r>
            <a:rPr lang="ru-RU" sz="1000" b="1" dirty="0" smtClean="0">
              <a:solidFill>
                <a:schemeClr val="bg2">
                  <a:lumMod val="10000"/>
                </a:schemeClr>
              </a:solidFill>
              <a:latin typeface="Times New Roman" panose="02020603050405020304" pitchFamily="18" charset="0"/>
              <a:cs typeface="Times New Roman" panose="02020603050405020304" pitchFamily="18" charset="0"/>
            </a:rPr>
            <a:t>. - для  слабослышащих, позднооглохших обучающихся с легкой умственной отсталостью и ЗПР (со слуховыми аппаратами или имплантами)</a:t>
          </a:r>
          <a:endParaRPr lang="ru-RU" sz="1000" b="1" dirty="0">
            <a:solidFill>
              <a:schemeClr val="bg2">
                <a:lumMod val="10000"/>
              </a:schemeClr>
            </a:solidFill>
            <a:latin typeface="Times New Roman" panose="02020603050405020304" pitchFamily="18" charset="0"/>
            <a:cs typeface="Times New Roman" panose="02020603050405020304" pitchFamily="18" charset="0"/>
          </a:endParaRPr>
        </a:p>
      </dgm:t>
    </dgm:pt>
    <dgm:pt modelId="{C0672D28-FB2B-487E-A212-B4BCC9EE047E}" type="parTrans" cxnId="{BE95413D-D943-4257-8526-40B33E63B218}">
      <dgm:prSet/>
      <dgm:spPr/>
      <dgm:t>
        <a:bodyPr/>
        <a:lstStyle/>
        <a:p>
          <a:endParaRPr lang="ru-RU"/>
        </a:p>
      </dgm:t>
    </dgm:pt>
    <dgm:pt modelId="{3C084FBF-0F28-4AFD-BAC0-1D1DDC433358}" type="sibTrans" cxnId="{BE95413D-D943-4257-8526-40B33E63B218}">
      <dgm:prSet/>
      <dgm:spPr/>
      <dgm:t>
        <a:bodyPr/>
        <a:lstStyle/>
        <a:p>
          <a:endParaRPr lang="ru-RU"/>
        </a:p>
      </dgm:t>
    </dgm:pt>
    <dgm:pt modelId="{DACD5B41-D043-423F-9201-200855471D99}">
      <dgm:prSet phldrT="[Текст]" custT="1"/>
      <dgm:spPr/>
      <dgm:t>
        <a:bodyPr/>
        <a:lstStyle/>
        <a:p>
          <a:r>
            <a:rPr lang="ru-RU" sz="1400" b="1" dirty="0" smtClean="0">
              <a:solidFill>
                <a:schemeClr val="bg2">
                  <a:lumMod val="25000"/>
                </a:schemeClr>
              </a:solidFill>
              <a:latin typeface="Times New Roman" panose="02020603050405020304" pitchFamily="18" charset="0"/>
              <a:cs typeface="Times New Roman" panose="02020603050405020304" pitchFamily="18" charset="0"/>
            </a:rPr>
            <a:t> </a:t>
          </a:r>
          <a:r>
            <a:rPr lang="ru-RU" sz="1400" b="1" dirty="0" smtClean="0">
              <a:solidFill>
                <a:srgbClr val="993300"/>
              </a:solidFill>
              <a:latin typeface="Times New Roman" panose="02020603050405020304" pitchFamily="18" charset="0"/>
              <a:cs typeface="Times New Roman" panose="02020603050405020304" pitchFamily="18" charset="0"/>
            </a:rPr>
            <a:t>Вариант 2.1</a:t>
          </a:r>
          <a:r>
            <a:rPr lang="ru-RU" sz="1400" b="1" dirty="0" smtClean="0">
              <a:solidFill>
                <a:schemeClr val="bg2">
                  <a:lumMod val="25000"/>
                </a:schemeClr>
              </a:solidFill>
              <a:latin typeface="Times New Roman" panose="02020603050405020304" pitchFamily="18" charset="0"/>
              <a:cs typeface="Times New Roman" panose="02020603050405020304" pitchFamily="18" charset="0"/>
            </a:rPr>
            <a:t>.</a:t>
          </a:r>
          <a:r>
            <a:rPr lang="ru-RU" sz="1100" b="1" dirty="0" smtClean="0">
              <a:solidFill>
                <a:schemeClr val="bg2">
                  <a:lumMod val="25000"/>
                </a:schemeClr>
              </a:solidFill>
              <a:latin typeface="Times New Roman" panose="02020603050405020304" pitchFamily="18" charset="0"/>
              <a:cs typeface="Times New Roman" panose="02020603050405020304" pitchFamily="18" charset="0"/>
            </a:rPr>
            <a:t> -АООП НОО для слабослышащих, позднооглохших обучающихся (инклюзия)</a:t>
          </a:r>
          <a:endParaRPr lang="ru-RU" sz="1100" b="1" dirty="0">
            <a:solidFill>
              <a:schemeClr val="bg2">
                <a:lumMod val="25000"/>
              </a:schemeClr>
            </a:solidFill>
            <a:latin typeface="Times New Roman" panose="02020603050405020304" pitchFamily="18" charset="0"/>
            <a:cs typeface="Times New Roman" panose="02020603050405020304" pitchFamily="18" charset="0"/>
          </a:endParaRPr>
        </a:p>
      </dgm:t>
    </dgm:pt>
    <dgm:pt modelId="{6A55E75F-0BD6-4928-B0A0-5D7AE3611DA2}" type="parTrans" cxnId="{394F6252-3E2F-4677-B2C5-C70B86D2BFB0}">
      <dgm:prSet/>
      <dgm:spPr/>
      <dgm:t>
        <a:bodyPr/>
        <a:lstStyle/>
        <a:p>
          <a:endParaRPr lang="ru-RU"/>
        </a:p>
      </dgm:t>
    </dgm:pt>
    <dgm:pt modelId="{1D064C3B-5DD4-4365-96FD-E0114B9540A6}" type="sibTrans" cxnId="{394F6252-3E2F-4677-B2C5-C70B86D2BFB0}">
      <dgm:prSet/>
      <dgm:spPr/>
      <dgm:t>
        <a:bodyPr/>
        <a:lstStyle/>
        <a:p>
          <a:endParaRPr lang="ru-RU"/>
        </a:p>
      </dgm:t>
    </dgm:pt>
    <dgm:pt modelId="{4103EFB3-AA30-41CF-9E7D-3C373DED3802}" type="pres">
      <dgm:prSet presAssocID="{152929E0-435B-498E-B2B5-C6AA334C9DF0}" presName="compositeShape" presStyleCnt="0">
        <dgm:presLayoutVars>
          <dgm:chMax val="7"/>
          <dgm:dir/>
          <dgm:resizeHandles val="exact"/>
        </dgm:presLayoutVars>
      </dgm:prSet>
      <dgm:spPr/>
    </dgm:pt>
    <dgm:pt modelId="{0B46BCC2-77E7-4106-8F3A-3E005E57D148}" type="pres">
      <dgm:prSet presAssocID="{152929E0-435B-498E-B2B5-C6AA334C9DF0}" presName="wedge1" presStyleLbl="node1" presStyleIdx="0" presStyleCnt="3" custLinFactNeighborX="2083" custLinFactNeighborY="-1027"/>
      <dgm:spPr/>
      <dgm:t>
        <a:bodyPr/>
        <a:lstStyle/>
        <a:p>
          <a:endParaRPr lang="ru-RU"/>
        </a:p>
      </dgm:t>
    </dgm:pt>
    <dgm:pt modelId="{F972F198-5AD4-4D24-817E-8B5A947990DA}" type="pres">
      <dgm:prSet presAssocID="{152929E0-435B-498E-B2B5-C6AA334C9DF0}" presName="dummy1a" presStyleCnt="0"/>
      <dgm:spPr/>
    </dgm:pt>
    <dgm:pt modelId="{004F5178-BE67-46F3-9A8B-0D1303BAA410}" type="pres">
      <dgm:prSet presAssocID="{152929E0-435B-498E-B2B5-C6AA334C9DF0}" presName="dummy1b" presStyleCnt="0"/>
      <dgm:spPr/>
    </dgm:pt>
    <dgm:pt modelId="{21A0DCEA-00F7-4476-95C7-516696227E8E}" type="pres">
      <dgm:prSet presAssocID="{152929E0-435B-498E-B2B5-C6AA334C9DF0}" presName="wedge1Tx" presStyleLbl="node1" presStyleIdx="0" presStyleCnt="3">
        <dgm:presLayoutVars>
          <dgm:chMax val="0"/>
          <dgm:chPref val="0"/>
          <dgm:bulletEnabled val="1"/>
        </dgm:presLayoutVars>
      </dgm:prSet>
      <dgm:spPr/>
      <dgm:t>
        <a:bodyPr/>
        <a:lstStyle/>
        <a:p>
          <a:endParaRPr lang="ru-RU"/>
        </a:p>
      </dgm:t>
    </dgm:pt>
    <dgm:pt modelId="{785CF504-50AF-486C-8E20-558A04F101A8}" type="pres">
      <dgm:prSet presAssocID="{152929E0-435B-498E-B2B5-C6AA334C9DF0}" presName="wedge2" presStyleLbl="node1" presStyleIdx="1" presStyleCnt="3"/>
      <dgm:spPr/>
      <dgm:t>
        <a:bodyPr/>
        <a:lstStyle/>
        <a:p>
          <a:endParaRPr lang="ru-RU"/>
        </a:p>
      </dgm:t>
    </dgm:pt>
    <dgm:pt modelId="{FC813798-A8D1-41EE-A37C-E213BF1C860D}" type="pres">
      <dgm:prSet presAssocID="{152929E0-435B-498E-B2B5-C6AA334C9DF0}" presName="dummy2a" presStyleCnt="0"/>
      <dgm:spPr/>
    </dgm:pt>
    <dgm:pt modelId="{0415A5A1-58FF-42E9-9949-AAA0D07EAFE5}" type="pres">
      <dgm:prSet presAssocID="{152929E0-435B-498E-B2B5-C6AA334C9DF0}" presName="dummy2b" presStyleCnt="0"/>
      <dgm:spPr/>
    </dgm:pt>
    <dgm:pt modelId="{F010A380-479A-4D78-AED2-3D3ED8C0DFA8}" type="pres">
      <dgm:prSet presAssocID="{152929E0-435B-498E-B2B5-C6AA334C9DF0}" presName="wedge2Tx" presStyleLbl="node1" presStyleIdx="1" presStyleCnt="3">
        <dgm:presLayoutVars>
          <dgm:chMax val="0"/>
          <dgm:chPref val="0"/>
          <dgm:bulletEnabled val="1"/>
        </dgm:presLayoutVars>
      </dgm:prSet>
      <dgm:spPr/>
      <dgm:t>
        <a:bodyPr/>
        <a:lstStyle/>
        <a:p>
          <a:endParaRPr lang="ru-RU"/>
        </a:p>
      </dgm:t>
    </dgm:pt>
    <dgm:pt modelId="{95F79169-1763-4CFA-AB91-7322A08F8BAC}" type="pres">
      <dgm:prSet presAssocID="{152929E0-435B-498E-B2B5-C6AA334C9DF0}" presName="wedge3" presStyleLbl="node1" presStyleIdx="2" presStyleCnt="3" custLinFactNeighborX="-508" custLinFactNeighborY="-1027"/>
      <dgm:spPr/>
      <dgm:t>
        <a:bodyPr/>
        <a:lstStyle/>
        <a:p>
          <a:endParaRPr lang="ru-RU"/>
        </a:p>
      </dgm:t>
    </dgm:pt>
    <dgm:pt modelId="{356E9EF9-C5C4-4BDF-9726-30D6B3AECE55}" type="pres">
      <dgm:prSet presAssocID="{152929E0-435B-498E-B2B5-C6AA334C9DF0}" presName="dummy3a" presStyleCnt="0"/>
      <dgm:spPr/>
    </dgm:pt>
    <dgm:pt modelId="{8F1FF295-39D4-4782-B6D3-DD120DBB56A4}" type="pres">
      <dgm:prSet presAssocID="{152929E0-435B-498E-B2B5-C6AA334C9DF0}" presName="dummy3b" presStyleCnt="0"/>
      <dgm:spPr/>
    </dgm:pt>
    <dgm:pt modelId="{CDDAC368-99EC-4EAF-8443-6E52CA9637E8}" type="pres">
      <dgm:prSet presAssocID="{152929E0-435B-498E-B2B5-C6AA334C9DF0}" presName="wedge3Tx" presStyleLbl="node1" presStyleIdx="2" presStyleCnt="3">
        <dgm:presLayoutVars>
          <dgm:chMax val="0"/>
          <dgm:chPref val="0"/>
          <dgm:bulletEnabled val="1"/>
        </dgm:presLayoutVars>
      </dgm:prSet>
      <dgm:spPr/>
      <dgm:t>
        <a:bodyPr/>
        <a:lstStyle/>
        <a:p>
          <a:endParaRPr lang="ru-RU"/>
        </a:p>
      </dgm:t>
    </dgm:pt>
    <dgm:pt modelId="{BD594D5C-B3BF-4C4E-B0EF-F656241BACC5}" type="pres">
      <dgm:prSet presAssocID="{0F7B4D03-8B46-450B-AAE8-C67A61B56824}" presName="arrowWedge1" presStyleLbl="fgSibTrans2D1" presStyleIdx="0" presStyleCnt="3"/>
      <dgm:spPr/>
    </dgm:pt>
    <dgm:pt modelId="{546621F4-55F1-46EE-8DB6-6F6E12734AC3}" type="pres">
      <dgm:prSet presAssocID="{3C084FBF-0F28-4AFD-BAC0-1D1DDC433358}" presName="arrowWedge2" presStyleLbl="fgSibTrans2D1" presStyleIdx="1" presStyleCnt="3"/>
      <dgm:spPr/>
    </dgm:pt>
    <dgm:pt modelId="{590F3BDB-13BD-4527-801F-0C7B529A3866}" type="pres">
      <dgm:prSet presAssocID="{1D064C3B-5DD4-4365-96FD-E0114B9540A6}" presName="arrowWedge3" presStyleLbl="fgSibTrans2D1" presStyleIdx="2" presStyleCnt="3"/>
      <dgm:spPr/>
    </dgm:pt>
  </dgm:ptLst>
  <dgm:cxnLst>
    <dgm:cxn modelId="{394F6252-3E2F-4677-B2C5-C70B86D2BFB0}" srcId="{152929E0-435B-498E-B2B5-C6AA334C9DF0}" destId="{DACD5B41-D043-423F-9201-200855471D99}" srcOrd="2" destOrd="0" parTransId="{6A55E75F-0BD6-4928-B0A0-5D7AE3611DA2}" sibTransId="{1D064C3B-5DD4-4365-96FD-E0114B9540A6}"/>
    <dgm:cxn modelId="{FFB317DA-AA71-41CF-9FFB-14AF1715E60F}" type="presOf" srcId="{152929E0-435B-498E-B2B5-C6AA334C9DF0}" destId="{4103EFB3-AA30-41CF-9E7D-3C373DED3802}" srcOrd="0" destOrd="0" presId="urn:microsoft.com/office/officeart/2005/8/layout/cycle8"/>
    <dgm:cxn modelId="{F4398973-9485-4991-B767-D1142CE1AEFB}" type="presOf" srcId="{E2413ECE-F463-416E-8B9B-1DDF3276DBA7}" destId="{785CF504-50AF-486C-8E20-558A04F101A8}" srcOrd="0" destOrd="0" presId="urn:microsoft.com/office/officeart/2005/8/layout/cycle8"/>
    <dgm:cxn modelId="{1CC39C6F-9DFE-4A42-80EC-8618A46536E0}" type="presOf" srcId="{E2413ECE-F463-416E-8B9B-1DDF3276DBA7}" destId="{F010A380-479A-4D78-AED2-3D3ED8C0DFA8}" srcOrd="1" destOrd="0" presId="urn:microsoft.com/office/officeart/2005/8/layout/cycle8"/>
    <dgm:cxn modelId="{80220B1B-10D3-448D-80D5-4B64E2B6F4D8}" type="presOf" srcId="{DACD5B41-D043-423F-9201-200855471D99}" destId="{95F79169-1763-4CFA-AB91-7322A08F8BAC}" srcOrd="0" destOrd="0" presId="urn:microsoft.com/office/officeart/2005/8/layout/cycle8"/>
    <dgm:cxn modelId="{BE3B6202-B289-4C55-8877-442BBF1C3323}" srcId="{152929E0-435B-498E-B2B5-C6AA334C9DF0}" destId="{360F2C0D-FDD1-42D1-B077-C72CD514AA24}" srcOrd="0" destOrd="0" parTransId="{3ACF1954-AFDF-4DDF-8EE2-8C381070881A}" sibTransId="{0F7B4D03-8B46-450B-AAE8-C67A61B56824}"/>
    <dgm:cxn modelId="{5EC099C3-87FD-40A4-98C9-7F2139146481}" type="presOf" srcId="{360F2C0D-FDD1-42D1-B077-C72CD514AA24}" destId="{0B46BCC2-77E7-4106-8F3A-3E005E57D148}" srcOrd="0" destOrd="0" presId="urn:microsoft.com/office/officeart/2005/8/layout/cycle8"/>
    <dgm:cxn modelId="{FFFD628D-17CB-4E56-BE50-EF940D2E972E}" type="presOf" srcId="{DACD5B41-D043-423F-9201-200855471D99}" destId="{CDDAC368-99EC-4EAF-8443-6E52CA9637E8}" srcOrd="1" destOrd="0" presId="urn:microsoft.com/office/officeart/2005/8/layout/cycle8"/>
    <dgm:cxn modelId="{BE95413D-D943-4257-8526-40B33E63B218}" srcId="{152929E0-435B-498E-B2B5-C6AA334C9DF0}" destId="{E2413ECE-F463-416E-8B9B-1DDF3276DBA7}" srcOrd="1" destOrd="0" parTransId="{C0672D28-FB2B-487E-A212-B4BCC9EE047E}" sibTransId="{3C084FBF-0F28-4AFD-BAC0-1D1DDC433358}"/>
    <dgm:cxn modelId="{EC12E19B-5780-48A4-A012-12C79F8C2EEE}" type="presOf" srcId="{360F2C0D-FDD1-42D1-B077-C72CD514AA24}" destId="{21A0DCEA-00F7-4476-95C7-516696227E8E}" srcOrd="1" destOrd="0" presId="urn:microsoft.com/office/officeart/2005/8/layout/cycle8"/>
    <dgm:cxn modelId="{91D36243-0539-4D7D-8136-60A778843584}" type="presParOf" srcId="{4103EFB3-AA30-41CF-9E7D-3C373DED3802}" destId="{0B46BCC2-77E7-4106-8F3A-3E005E57D148}" srcOrd="0" destOrd="0" presId="urn:microsoft.com/office/officeart/2005/8/layout/cycle8"/>
    <dgm:cxn modelId="{77497603-197E-4B0C-94B6-6B2428873814}" type="presParOf" srcId="{4103EFB3-AA30-41CF-9E7D-3C373DED3802}" destId="{F972F198-5AD4-4D24-817E-8B5A947990DA}" srcOrd="1" destOrd="0" presId="urn:microsoft.com/office/officeart/2005/8/layout/cycle8"/>
    <dgm:cxn modelId="{4910B577-533E-40E5-9751-EC8C3C718FC0}" type="presParOf" srcId="{4103EFB3-AA30-41CF-9E7D-3C373DED3802}" destId="{004F5178-BE67-46F3-9A8B-0D1303BAA410}" srcOrd="2" destOrd="0" presId="urn:microsoft.com/office/officeart/2005/8/layout/cycle8"/>
    <dgm:cxn modelId="{E5699752-7B2D-4FCB-BC53-254505B8D3FC}" type="presParOf" srcId="{4103EFB3-AA30-41CF-9E7D-3C373DED3802}" destId="{21A0DCEA-00F7-4476-95C7-516696227E8E}" srcOrd="3" destOrd="0" presId="urn:microsoft.com/office/officeart/2005/8/layout/cycle8"/>
    <dgm:cxn modelId="{122E12F7-1BD7-4774-8761-990328BF0129}" type="presParOf" srcId="{4103EFB3-AA30-41CF-9E7D-3C373DED3802}" destId="{785CF504-50AF-486C-8E20-558A04F101A8}" srcOrd="4" destOrd="0" presId="urn:microsoft.com/office/officeart/2005/8/layout/cycle8"/>
    <dgm:cxn modelId="{2546263C-DEBC-4AC1-8DE1-1C3CD4D4DC8B}" type="presParOf" srcId="{4103EFB3-AA30-41CF-9E7D-3C373DED3802}" destId="{FC813798-A8D1-41EE-A37C-E213BF1C860D}" srcOrd="5" destOrd="0" presId="urn:microsoft.com/office/officeart/2005/8/layout/cycle8"/>
    <dgm:cxn modelId="{1DF5DA86-BCE4-4967-9485-F67EE70CE1AB}" type="presParOf" srcId="{4103EFB3-AA30-41CF-9E7D-3C373DED3802}" destId="{0415A5A1-58FF-42E9-9949-AAA0D07EAFE5}" srcOrd="6" destOrd="0" presId="urn:microsoft.com/office/officeart/2005/8/layout/cycle8"/>
    <dgm:cxn modelId="{F19B6CDE-EB4C-4399-A411-DDC0A1A2032C}" type="presParOf" srcId="{4103EFB3-AA30-41CF-9E7D-3C373DED3802}" destId="{F010A380-479A-4D78-AED2-3D3ED8C0DFA8}" srcOrd="7" destOrd="0" presId="urn:microsoft.com/office/officeart/2005/8/layout/cycle8"/>
    <dgm:cxn modelId="{033EF531-BDFA-464B-9B36-4D0B7478BDD4}" type="presParOf" srcId="{4103EFB3-AA30-41CF-9E7D-3C373DED3802}" destId="{95F79169-1763-4CFA-AB91-7322A08F8BAC}" srcOrd="8" destOrd="0" presId="urn:microsoft.com/office/officeart/2005/8/layout/cycle8"/>
    <dgm:cxn modelId="{5DA236CB-CCAC-4DE8-8862-51562DBE0432}" type="presParOf" srcId="{4103EFB3-AA30-41CF-9E7D-3C373DED3802}" destId="{356E9EF9-C5C4-4BDF-9726-30D6B3AECE55}" srcOrd="9" destOrd="0" presId="urn:microsoft.com/office/officeart/2005/8/layout/cycle8"/>
    <dgm:cxn modelId="{BD1DFC14-E362-40A1-B6F7-280C21286F3E}" type="presParOf" srcId="{4103EFB3-AA30-41CF-9E7D-3C373DED3802}" destId="{8F1FF295-39D4-4782-B6D3-DD120DBB56A4}" srcOrd="10" destOrd="0" presId="urn:microsoft.com/office/officeart/2005/8/layout/cycle8"/>
    <dgm:cxn modelId="{3F6075BF-12D3-43EC-ACF1-F2A0382F3FD5}" type="presParOf" srcId="{4103EFB3-AA30-41CF-9E7D-3C373DED3802}" destId="{CDDAC368-99EC-4EAF-8443-6E52CA9637E8}" srcOrd="11" destOrd="0" presId="urn:microsoft.com/office/officeart/2005/8/layout/cycle8"/>
    <dgm:cxn modelId="{4FD4A57B-CA27-446A-85D2-08CC3580E00B}" type="presParOf" srcId="{4103EFB3-AA30-41CF-9E7D-3C373DED3802}" destId="{BD594D5C-B3BF-4C4E-B0EF-F656241BACC5}" srcOrd="12" destOrd="0" presId="urn:microsoft.com/office/officeart/2005/8/layout/cycle8"/>
    <dgm:cxn modelId="{6696B20A-25DA-4B6C-822C-B3D12FB706D7}" type="presParOf" srcId="{4103EFB3-AA30-41CF-9E7D-3C373DED3802}" destId="{546621F4-55F1-46EE-8DB6-6F6E12734AC3}" srcOrd="13" destOrd="0" presId="urn:microsoft.com/office/officeart/2005/8/layout/cycle8"/>
    <dgm:cxn modelId="{97800D8A-4D8F-4455-B377-A33F2F284899}" type="presParOf" srcId="{4103EFB3-AA30-41CF-9E7D-3C373DED3802}" destId="{590F3BDB-13BD-4527-801F-0C7B529A386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170BB7-9C15-46E3-AD27-13FECF35BF38}" type="doc">
      <dgm:prSet loTypeId="urn:microsoft.com/office/officeart/2008/layout/VerticalCircleList" loCatId="list" qsTypeId="urn:microsoft.com/office/officeart/2005/8/quickstyle/simple5" qsCatId="simple" csTypeId="urn:microsoft.com/office/officeart/2005/8/colors/colorful1" csCatId="colorful" phldr="1"/>
      <dgm:spPr/>
      <dgm:t>
        <a:bodyPr/>
        <a:lstStyle/>
        <a:p>
          <a:endParaRPr lang="ru-RU"/>
        </a:p>
      </dgm:t>
    </dgm:pt>
    <dgm:pt modelId="{E071E735-2B9B-4E20-B789-B5A7FA271E50}">
      <dgm:prSet phldrT="[Текст]" custT="1"/>
      <dgm:spPr/>
      <dgm:t>
        <a:bodyPr/>
        <a:lstStyle/>
        <a:p>
          <a:r>
            <a:rPr lang="en-US" sz="1100" b="1" dirty="0" smtClean="0">
              <a:solidFill>
                <a:srgbClr val="C00000"/>
              </a:solidFill>
              <a:latin typeface="Times New Roman" panose="02020603050405020304" pitchFamily="18" charset="0"/>
              <a:cs typeface="Times New Roman" panose="02020603050405020304" pitchFamily="18" charset="0"/>
            </a:rPr>
            <a:t>I</a:t>
          </a:r>
          <a:r>
            <a:rPr lang="ru-RU" sz="1100" b="1" dirty="0" smtClean="0">
              <a:solidFill>
                <a:srgbClr val="C00000"/>
              </a:solidFill>
              <a:latin typeface="Times New Roman" panose="02020603050405020304" pitchFamily="18" charset="0"/>
              <a:cs typeface="Times New Roman" panose="02020603050405020304" pitchFamily="18" charset="0"/>
            </a:rPr>
            <a:t> Отделение -  Срок </a:t>
          </a:r>
        </a:p>
        <a:p>
          <a:r>
            <a:rPr lang="ru-RU" sz="1100" b="1" dirty="0" smtClean="0">
              <a:solidFill>
                <a:srgbClr val="C00000"/>
              </a:solidFill>
              <a:latin typeface="Times New Roman" panose="02020603050405020304" pitchFamily="18" charset="0"/>
              <a:cs typeface="Times New Roman" panose="02020603050405020304" pitchFamily="18" charset="0"/>
            </a:rPr>
            <a:t>обучения   4 года, 1-4 классы</a:t>
          </a:r>
          <a:endParaRPr lang="ru-RU" sz="1100" b="1" dirty="0">
            <a:solidFill>
              <a:srgbClr val="C00000"/>
            </a:solidFill>
            <a:latin typeface="Times New Roman" panose="02020603050405020304" pitchFamily="18" charset="0"/>
            <a:cs typeface="Times New Roman" panose="02020603050405020304" pitchFamily="18" charset="0"/>
          </a:endParaRPr>
        </a:p>
      </dgm:t>
    </dgm:pt>
    <dgm:pt modelId="{35B2AB0E-92FF-4D26-8564-04A60F1B005C}" type="parTrans" cxnId="{D3A446F8-9D7B-4008-9D3B-18080E94D39D}">
      <dgm:prSet/>
      <dgm:spPr/>
      <dgm:t>
        <a:bodyPr/>
        <a:lstStyle/>
        <a:p>
          <a:endParaRPr lang="ru-RU"/>
        </a:p>
      </dgm:t>
    </dgm:pt>
    <dgm:pt modelId="{6F38AEE5-C37A-4A4D-BBBD-4913B10B9F64}" type="sibTrans" cxnId="{D3A446F8-9D7B-4008-9D3B-18080E94D39D}">
      <dgm:prSet/>
      <dgm:spPr/>
      <dgm:t>
        <a:bodyPr/>
        <a:lstStyle/>
        <a:p>
          <a:endParaRPr lang="ru-RU"/>
        </a:p>
      </dgm:t>
    </dgm:pt>
    <dgm:pt modelId="{315D2BE2-1189-4748-9343-F2E9A943CD6B}">
      <dgm:prSet phldrT="[Текст]" custT="1"/>
      <dgm:spPr/>
      <dgm:t>
        <a:bodyPr/>
        <a:lstStyle/>
        <a:p>
          <a:r>
            <a:rPr lang="ru-RU" sz="700" dirty="0" smtClean="0"/>
            <a:t> </a:t>
          </a:r>
          <a:r>
            <a:rPr lang="ru-RU" sz="1050" b="1" dirty="0" smtClean="0">
              <a:latin typeface="Times New Roman" panose="02020603050405020304" pitchFamily="18" charset="0"/>
              <a:cs typeface="Times New Roman" panose="02020603050405020304" pitchFamily="18" charset="0"/>
            </a:rPr>
            <a:t>Максимальная </a:t>
          </a:r>
          <a:r>
            <a:rPr lang="ru-RU" sz="900" b="1" dirty="0" smtClean="0">
              <a:latin typeface="Times New Roman" panose="02020603050405020304" pitchFamily="18" charset="0"/>
              <a:cs typeface="Times New Roman" panose="02020603050405020304" pitchFamily="18" charset="0"/>
            </a:rPr>
            <a:t>н</a:t>
          </a:r>
          <a:r>
            <a:rPr lang="ru-RU" sz="1200" b="1" dirty="0" smtClean="0">
              <a:latin typeface="Times New Roman" panose="02020603050405020304" pitchFamily="18" charset="0"/>
              <a:cs typeface="Times New Roman" panose="02020603050405020304" pitchFamily="18" charset="0"/>
            </a:rPr>
            <a:t>едельная нагрузка (5-дневка): Обязательная часть:</a:t>
          </a:r>
        </a:p>
        <a:p>
          <a:r>
            <a:rPr lang="ru-RU" sz="1200" b="1" dirty="0" smtClean="0">
              <a:latin typeface="Times New Roman" panose="02020603050405020304" pitchFamily="18" charset="0"/>
              <a:cs typeface="Times New Roman" panose="02020603050405020304" pitchFamily="18" charset="0"/>
            </a:rPr>
            <a:t>1 кл.-21 час, 2-4 кл.-23 часа</a:t>
          </a:r>
          <a:endParaRPr lang="ru-RU" sz="1200" b="1" dirty="0">
            <a:latin typeface="Times New Roman" panose="02020603050405020304" pitchFamily="18" charset="0"/>
            <a:cs typeface="Times New Roman" panose="02020603050405020304" pitchFamily="18" charset="0"/>
          </a:endParaRPr>
        </a:p>
      </dgm:t>
    </dgm:pt>
    <dgm:pt modelId="{61EBDF14-44B8-4710-A12B-E4EC5B31A92B}" type="parTrans" cxnId="{F62ACB34-291D-4F6A-9B1E-A14951AA69FD}">
      <dgm:prSet/>
      <dgm:spPr/>
      <dgm:t>
        <a:bodyPr/>
        <a:lstStyle/>
        <a:p>
          <a:endParaRPr lang="ru-RU"/>
        </a:p>
      </dgm:t>
    </dgm:pt>
    <dgm:pt modelId="{DEBDE739-81D2-4B45-B698-6ADC262953EB}" type="sibTrans" cxnId="{F62ACB34-291D-4F6A-9B1E-A14951AA69FD}">
      <dgm:prSet/>
      <dgm:spPr/>
      <dgm:t>
        <a:bodyPr/>
        <a:lstStyle/>
        <a:p>
          <a:endParaRPr lang="ru-RU"/>
        </a:p>
      </dgm:t>
    </dgm:pt>
    <dgm:pt modelId="{DC7123DD-3707-47C1-B49E-AF26E05D8E0C}">
      <dgm:prSet phldrT="[Текст]" custT="1"/>
      <dgm:spPr/>
      <dgm:t>
        <a:bodyPr/>
        <a:lstStyle/>
        <a:p>
          <a:r>
            <a:rPr lang="ru-RU" sz="1200" b="1" dirty="0" smtClean="0">
              <a:latin typeface="Times New Roman" panose="02020603050405020304" pitchFamily="18" charset="0"/>
              <a:cs typeface="Times New Roman" panose="02020603050405020304" pitchFamily="18" charset="0"/>
            </a:rPr>
            <a:t>Внеурочная+коррекционно-развивающая деятельность - 10 часов</a:t>
          </a:r>
          <a:endParaRPr lang="ru-RU" sz="1200" b="1" dirty="0">
            <a:latin typeface="Times New Roman" panose="02020603050405020304" pitchFamily="18" charset="0"/>
            <a:cs typeface="Times New Roman" panose="02020603050405020304" pitchFamily="18" charset="0"/>
          </a:endParaRPr>
        </a:p>
      </dgm:t>
    </dgm:pt>
    <dgm:pt modelId="{90262EE9-670B-4572-B57E-58A37DCE8F4B}" type="parTrans" cxnId="{96DC1777-9837-4520-BAD9-B473BD6CCBF8}">
      <dgm:prSet/>
      <dgm:spPr/>
      <dgm:t>
        <a:bodyPr/>
        <a:lstStyle/>
        <a:p>
          <a:endParaRPr lang="ru-RU"/>
        </a:p>
      </dgm:t>
    </dgm:pt>
    <dgm:pt modelId="{959AD765-9838-40E3-AD21-2946CD3CD855}" type="sibTrans" cxnId="{96DC1777-9837-4520-BAD9-B473BD6CCBF8}">
      <dgm:prSet/>
      <dgm:spPr/>
      <dgm:t>
        <a:bodyPr/>
        <a:lstStyle/>
        <a:p>
          <a:endParaRPr lang="ru-RU"/>
        </a:p>
      </dgm:t>
    </dgm:pt>
    <dgm:pt modelId="{E63183A1-2F14-4A7D-B514-9B93A90D55F5}">
      <dgm:prSet phldrT="[Текст]"/>
      <dgm:spPr/>
      <dgm:t>
        <a:bodyPr/>
        <a:lstStyle/>
        <a:p>
          <a:r>
            <a:rPr lang="ru-RU" b="1" dirty="0" smtClean="0">
              <a:solidFill>
                <a:srgbClr val="C00000"/>
              </a:solidFill>
              <a:latin typeface="Times New Roman" panose="02020603050405020304" pitchFamily="18" charset="0"/>
              <a:cs typeface="Times New Roman" panose="02020603050405020304" pitchFamily="18" charset="0"/>
            </a:rPr>
            <a:t>П Отделение -  Срок обучения 5 лет, 1-5 классы</a:t>
          </a:r>
          <a:endParaRPr lang="ru-RU" b="1" dirty="0">
            <a:solidFill>
              <a:srgbClr val="C00000"/>
            </a:solidFill>
            <a:latin typeface="Times New Roman" panose="02020603050405020304" pitchFamily="18" charset="0"/>
            <a:cs typeface="Times New Roman" panose="02020603050405020304" pitchFamily="18" charset="0"/>
          </a:endParaRPr>
        </a:p>
      </dgm:t>
    </dgm:pt>
    <dgm:pt modelId="{0C4FC723-7360-4698-9713-CB30099F6117}" type="parTrans" cxnId="{212A0C5D-3D37-4D4B-9F0C-1883B06A5109}">
      <dgm:prSet/>
      <dgm:spPr/>
      <dgm:t>
        <a:bodyPr/>
        <a:lstStyle/>
        <a:p>
          <a:endParaRPr lang="ru-RU"/>
        </a:p>
      </dgm:t>
    </dgm:pt>
    <dgm:pt modelId="{7999BC3A-B8CE-49F8-A02A-E43B10E67588}" type="sibTrans" cxnId="{212A0C5D-3D37-4D4B-9F0C-1883B06A5109}">
      <dgm:prSet/>
      <dgm:spPr/>
      <dgm:t>
        <a:bodyPr/>
        <a:lstStyle/>
        <a:p>
          <a:endParaRPr lang="ru-RU"/>
        </a:p>
      </dgm:t>
    </dgm:pt>
    <dgm:pt modelId="{CFAE6952-6B2F-4843-9B25-46C16A65F67E}">
      <dgm:prSet phldrT="[Текст]" custT="1"/>
      <dgm:spPr/>
      <dgm:t>
        <a:bodyPr/>
        <a:lstStyle/>
        <a:p>
          <a:r>
            <a:rPr lang="ru-RU" sz="1100" b="1" dirty="0" smtClean="0">
              <a:latin typeface="Times New Roman" panose="02020603050405020304" pitchFamily="18" charset="0"/>
              <a:cs typeface="Times New Roman" panose="02020603050405020304" pitchFamily="18" charset="0"/>
            </a:rPr>
            <a:t>Во П Отделении срок обучения может быть увеличен до 6 лет +1 дополнительный класс</a:t>
          </a:r>
          <a:endParaRPr lang="ru-RU" sz="1100" b="1" dirty="0">
            <a:latin typeface="Times New Roman" panose="02020603050405020304" pitchFamily="18" charset="0"/>
            <a:cs typeface="Times New Roman" panose="02020603050405020304" pitchFamily="18" charset="0"/>
          </a:endParaRPr>
        </a:p>
      </dgm:t>
    </dgm:pt>
    <dgm:pt modelId="{69E928BA-A59D-4AE2-A0CF-2FDFFC57BC5B}" type="parTrans" cxnId="{BECE960F-F05F-411F-9E27-4CC4FDBBD4A0}">
      <dgm:prSet/>
      <dgm:spPr/>
      <dgm:t>
        <a:bodyPr/>
        <a:lstStyle/>
        <a:p>
          <a:endParaRPr lang="ru-RU"/>
        </a:p>
      </dgm:t>
    </dgm:pt>
    <dgm:pt modelId="{69930F39-8044-4387-A882-D6A0C720D3C5}" type="sibTrans" cxnId="{BECE960F-F05F-411F-9E27-4CC4FDBBD4A0}">
      <dgm:prSet/>
      <dgm:spPr/>
      <dgm:t>
        <a:bodyPr/>
        <a:lstStyle/>
        <a:p>
          <a:endParaRPr lang="ru-RU"/>
        </a:p>
      </dgm:t>
    </dgm:pt>
    <dgm:pt modelId="{A9F020A6-7D7E-4849-A07E-DFEF29EB7DA0}">
      <dgm:prSet phldrT="[Текст]" custT="1"/>
      <dgm:spPr/>
      <dgm:t>
        <a:bodyPr/>
        <a:lstStyle/>
        <a:p>
          <a:r>
            <a:rPr lang="ru-RU" sz="1050" b="1" dirty="0" smtClean="0">
              <a:latin typeface="Times New Roman" panose="02020603050405020304" pitchFamily="18" charset="0"/>
              <a:cs typeface="Times New Roman" panose="02020603050405020304" pitchFamily="18" charset="0"/>
            </a:rPr>
            <a:t>Максимальная недельная нагрузка:</a:t>
          </a:r>
        </a:p>
        <a:p>
          <a:r>
            <a:rPr lang="ru-RU" sz="1050" b="1" dirty="0" smtClean="0">
              <a:latin typeface="Times New Roman" panose="02020603050405020304" pitchFamily="18" charset="0"/>
              <a:cs typeface="Times New Roman" panose="02020603050405020304" pitchFamily="18" charset="0"/>
            </a:rPr>
            <a:t>Обязательная часть: </a:t>
          </a:r>
        </a:p>
        <a:p>
          <a:r>
            <a:rPr lang="ru-RU" sz="1050" b="1" dirty="0" smtClean="0">
              <a:latin typeface="Times New Roman" panose="02020603050405020304" pitchFamily="18" charset="0"/>
              <a:cs typeface="Times New Roman" panose="02020603050405020304" pitchFamily="18" charset="0"/>
            </a:rPr>
            <a:t>1 доп. и 1 кл. -21 час,</a:t>
          </a:r>
        </a:p>
        <a:p>
          <a:r>
            <a:rPr lang="ru-RU" sz="1050" b="1" dirty="0" smtClean="0">
              <a:latin typeface="Times New Roman" panose="02020603050405020304" pitchFamily="18" charset="0"/>
              <a:cs typeface="Times New Roman" panose="02020603050405020304" pitchFamily="18" charset="0"/>
            </a:rPr>
            <a:t> 2-5 кл. - 23 часа</a:t>
          </a:r>
          <a:endParaRPr lang="ru-RU" sz="1050" b="1" dirty="0">
            <a:latin typeface="Times New Roman" panose="02020603050405020304" pitchFamily="18" charset="0"/>
            <a:cs typeface="Times New Roman" panose="02020603050405020304" pitchFamily="18" charset="0"/>
          </a:endParaRPr>
        </a:p>
      </dgm:t>
    </dgm:pt>
    <dgm:pt modelId="{7F32D555-E278-4D73-9919-35333ACB33B2}" type="parTrans" cxnId="{38192D2F-4E2E-4CE9-A4B7-9379BCF797CD}">
      <dgm:prSet/>
      <dgm:spPr/>
      <dgm:t>
        <a:bodyPr/>
        <a:lstStyle/>
        <a:p>
          <a:endParaRPr lang="ru-RU"/>
        </a:p>
      </dgm:t>
    </dgm:pt>
    <dgm:pt modelId="{3A8C7ECB-79CA-4229-88D2-0AE5EC7C762E}" type="sibTrans" cxnId="{38192D2F-4E2E-4CE9-A4B7-9379BCF797CD}">
      <dgm:prSet/>
      <dgm:spPr/>
      <dgm:t>
        <a:bodyPr/>
        <a:lstStyle/>
        <a:p>
          <a:endParaRPr lang="ru-RU"/>
        </a:p>
      </dgm:t>
    </dgm:pt>
    <dgm:pt modelId="{4098AB61-3AB1-4306-909C-21B1EFAD89CA}" type="pres">
      <dgm:prSet presAssocID="{92170BB7-9C15-46E3-AD27-13FECF35BF38}" presName="Name0" presStyleCnt="0">
        <dgm:presLayoutVars>
          <dgm:dir/>
        </dgm:presLayoutVars>
      </dgm:prSet>
      <dgm:spPr/>
      <dgm:t>
        <a:bodyPr/>
        <a:lstStyle/>
        <a:p>
          <a:endParaRPr lang="ru-RU"/>
        </a:p>
      </dgm:t>
    </dgm:pt>
    <dgm:pt modelId="{3D0CC235-BEA9-4AAE-BBCC-67F61F3D59D5}" type="pres">
      <dgm:prSet presAssocID="{E071E735-2B9B-4E20-B789-B5A7FA271E50}" presName="withChildren" presStyleCnt="0"/>
      <dgm:spPr/>
    </dgm:pt>
    <dgm:pt modelId="{E2B2D308-F006-4FAB-BD23-789D481B1D12}" type="pres">
      <dgm:prSet presAssocID="{E071E735-2B9B-4E20-B789-B5A7FA271E50}" presName="bigCircle" presStyleLbl="vennNode1" presStyleIdx="0" presStyleCnt="6" custLinFactNeighborX="2651" custLinFactNeighborY="-92"/>
      <dgm:spPr/>
    </dgm:pt>
    <dgm:pt modelId="{99B57BC3-F069-4B6E-A51A-F1A8BD4F2EC2}" type="pres">
      <dgm:prSet presAssocID="{E071E735-2B9B-4E20-B789-B5A7FA271E50}" presName="medCircle" presStyleLbl="vennNode1" presStyleIdx="1" presStyleCnt="6"/>
      <dgm:spPr/>
    </dgm:pt>
    <dgm:pt modelId="{E8F98741-9E51-40B6-B8A9-E5F818176865}" type="pres">
      <dgm:prSet presAssocID="{E071E735-2B9B-4E20-B789-B5A7FA271E50}" presName="txLvl1" presStyleLbl="revTx" presStyleIdx="0" presStyleCnt="6"/>
      <dgm:spPr/>
      <dgm:t>
        <a:bodyPr/>
        <a:lstStyle/>
        <a:p>
          <a:endParaRPr lang="ru-RU"/>
        </a:p>
      </dgm:t>
    </dgm:pt>
    <dgm:pt modelId="{0B500915-4BE4-40A4-BF64-F6D624CE61D0}" type="pres">
      <dgm:prSet presAssocID="{E071E735-2B9B-4E20-B789-B5A7FA271E50}" presName="lin" presStyleCnt="0"/>
      <dgm:spPr/>
    </dgm:pt>
    <dgm:pt modelId="{0B1CE816-4191-41C2-A37A-18AD4926DC83}" type="pres">
      <dgm:prSet presAssocID="{315D2BE2-1189-4748-9343-F2E9A943CD6B}" presName="txLvl2" presStyleLbl="revTx" presStyleIdx="1" presStyleCnt="6"/>
      <dgm:spPr/>
      <dgm:t>
        <a:bodyPr/>
        <a:lstStyle/>
        <a:p>
          <a:endParaRPr lang="ru-RU"/>
        </a:p>
      </dgm:t>
    </dgm:pt>
    <dgm:pt modelId="{521448AE-266F-4453-ADED-76F5E7D9AE19}" type="pres">
      <dgm:prSet presAssocID="{DEBDE739-81D2-4B45-B698-6ADC262953EB}" presName="smCircle" presStyleLbl="vennNode1" presStyleIdx="2" presStyleCnt="6"/>
      <dgm:spPr/>
    </dgm:pt>
    <dgm:pt modelId="{783DC39C-31BB-4D15-B447-4AAC82CF4B30}" type="pres">
      <dgm:prSet presAssocID="{DC7123DD-3707-47C1-B49E-AF26E05D8E0C}" presName="txLvl2" presStyleLbl="revTx" presStyleIdx="2" presStyleCnt="6"/>
      <dgm:spPr/>
      <dgm:t>
        <a:bodyPr/>
        <a:lstStyle/>
        <a:p>
          <a:endParaRPr lang="ru-RU"/>
        </a:p>
      </dgm:t>
    </dgm:pt>
    <dgm:pt modelId="{02092517-7C0F-4336-898A-E341CF1F954B}" type="pres">
      <dgm:prSet presAssocID="{E071E735-2B9B-4E20-B789-B5A7FA271E50}" presName="overlap" presStyleCnt="0"/>
      <dgm:spPr/>
    </dgm:pt>
    <dgm:pt modelId="{B3A69BA2-E848-431D-AE6E-B3EA5F51E899}" type="pres">
      <dgm:prSet presAssocID="{E63183A1-2F14-4A7D-B514-9B93A90D55F5}" presName="withChildren" presStyleCnt="0"/>
      <dgm:spPr/>
    </dgm:pt>
    <dgm:pt modelId="{3A4AD763-43A8-415F-97FC-9CF4E5DED135}" type="pres">
      <dgm:prSet presAssocID="{E63183A1-2F14-4A7D-B514-9B93A90D55F5}" presName="bigCircle" presStyleLbl="vennNode1" presStyleIdx="3" presStyleCnt="6"/>
      <dgm:spPr/>
    </dgm:pt>
    <dgm:pt modelId="{A8F76464-6CCC-42C2-BB45-6510DB08287F}" type="pres">
      <dgm:prSet presAssocID="{E63183A1-2F14-4A7D-B514-9B93A90D55F5}" presName="medCircle" presStyleLbl="vennNode1" presStyleIdx="4" presStyleCnt="6"/>
      <dgm:spPr/>
    </dgm:pt>
    <dgm:pt modelId="{52528A7F-3DA5-4015-95E7-5F8C6952EB57}" type="pres">
      <dgm:prSet presAssocID="{E63183A1-2F14-4A7D-B514-9B93A90D55F5}" presName="txLvl1" presStyleLbl="revTx" presStyleIdx="3" presStyleCnt="6"/>
      <dgm:spPr/>
      <dgm:t>
        <a:bodyPr/>
        <a:lstStyle/>
        <a:p>
          <a:endParaRPr lang="ru-RU"/>
        </a:p>
      </dgm:t>
    </dgm:pt>
    <dgm:pt modelId="{051CCBDD-0761-4FE0-8636-393067DD4379}" type="pres">
      <dgm:prSet presAssocID="{E63183A1-2F14-4A7D-B514-9B93A90D55F5}" presName="lin" presStyleCnt="0"/>
      <dgm:spPr/>
    </dgm:pt>
    <dgm:pt modelId="{E9C573FD-21E8-46EB-ADA8-7F1BB9D76490}" type="pres">
      <dgm:prSet presAssocID="{CFAE6952-6B2F-4843-9B25-46C16A65F67E}" presName="txLvl2" presStyleLbl="revTx" presStyleIdx="4" presStyleCnt="6"/>
      <dgm:spPr/>
      <dgm:t>
        <a:bodyPr/>
        <a:lstStyle/>
        <a:p>
          <a:endParaRPr lang="ru-RU"/>
        </a:p>
      </dgm:t>
    </dgm:pt>
    <dgm:pt modelId="{8660E667-D60E-4ED1-8794-403553152DFF}" type="pres">
      <dgm:prSet presAssocID="{69930F39-8044-4387-A882-D6A0C720D3C5}" presName="smCircle" presStyleLbl="vennNode1" presStyleIdx="5" presStyleCnt="6"/>
      <dgm:spPr/>
    </dgm:pt>
    <dgm:pt modelId="{C0FBC4EE-EF87-4C5C-82D5-B20EC55CBD06}" type="pres">
      <dgm:prSet presAssocID="{A9F020A6-7D7E-4849-A07E-DFEF29EB7DA0}" presName="txLvl2" presStyleLbl="revTx" presStyleIdx="5" presStyleCnt="6"/>
      <dgm:spPr/>
      <dgm:t>
        <a:bodyPr/>
        <a:lstStyle/>
        <a:p>
          <a:endParaRPr lang="ru-RU"/>
        </a:p>
      </dgm:t>
    </dgm:pt>
  </dgm:ptLst>
  <dgm:cxnLst>
    <dgm:cxn modelId="{37BC8123-A1F1-4459-B937-B5FA165861F0}" type="presOf" srcId="{E071E735-2B9B-4E20-B789-B5A7FA271E50}" destId="{E8F98741-9E51-40B6-B8A9-E5F818176865}" srcOrd="0" destOrd="0" presId="urn:microsoft.com/office/officeart/2008/layout/VerticalCircleList"/>
    <dgm:cxn modelId="{BECE960F-F05F-411F-9E27-4CC4FDBBD4A0}" srcId="{E63183A1-2F14-4A7D-B514-9B93A90D55F5}" destId="{CFAE6952-6B2F-4843-9B25-46C16A65F67E}" srcOrd="0" destOrd="0" parTransId="{69E928BA-A59D-4AE2-A0CF-2FDFFC57BC5B}" sibTransId="{69930F39-8044-4387-A882-D6A0C720D3C5}"/>
    <dgm:cxn modelId="{DB4ED8F6-F763-4AA5-8E64-3222C42EDD0A}" type="presOf" srcId="{A9F020A6-7D7E-4849-A07E-DFEF29EB7DA0}" destId="{C0FBC4EE-EF87-4C5C-82D5-B20EC55CBD06}" srcOrd="0" destOrd="0" presId="urn:microsoft.com/office/officeart/2008/layout/VerticalCircleList"/>
    <dgm:cxn modelId="{96DC1777-9837-4520-BAD9-B473BD6CCBF8}" srcId="{E071E735-2B9B-4E20-B789-B5A7FA271E50}" destId="{DC7123DD-3707-47C1-B49E-AF26E05D8E0C}" srcOrd="1" destOrd="0" parTransId="{90262EE9-670B-4572-B57E-58A37DCE8F4B}" sibTransId="{959AD765-9838-40E3-AD21-2946CD3CD855}"/>
    <dgm:cxn modelId="{E986B295-22D6-496D-9063-C2F1A64D1BED}" type="presOf" srcId="{CFAE6952-6B2F-4843-9B25-46C16A65F67E}" destId="{E9C573FD-21E8-46EB-ADA8-7F1BB9D76490}" srcOrd="0" destOrd="0" presId="urn:microsoft.com/office/officeart/2008/layout/VerticalCircleList"/>
    <dgm:cxn modelId="{212A0C5D-3D37-4D4B-9F0C-1883B06A5109}" srcId="{92170BB7-9C15-46E3-AD27-13FECF35BF38}" destId="{E63183A1-2F14-4A7D-B514-9B93A90D55F5}" srcOrd="1" destOrd="0" parTransId="{0C4FC723-7360-4698-9713-CB30099F6117}" sibTransId="{7999BC3A-B8CE-49F8-A02A-E43B10E67588}"/>
    <dgm:cxn modelId="{266B85F4-A3AB-40D1-B87F-E9140E4A6B1A}" type="presOf" srcId="{315D2BE2-1189-4748-9343-F2E9A943CD6B}" destId="{0B1CE816-4191-41C2-A37A-18AD4926DC83}" srcOrd="0" destOrd="0" presId="urn:microsoft.com/office/officeart/2008/layout/VerticalCircleList"/>
    <dgm:cxn modelId="{926EE0A5-2030-499F-BF43-CECF6DCE1B5D}" type="presOf" srcId="{E63183A1-2F14-4A7D-B514-9B93A90D55F5}" destId="{52528A7F-3DA5-4015-95E7-5F8C6952EB57}" srcOrd="0" destOrd="0" presId="urn:microsoft.com/office/officeart/2008/layout/VerticalCircleList"/>
    <dgm:cxn modelId="{D3A446F8-9D7B-4008-9D3B-18080E94D39D}" srcId="{92170BB7-9C15-46E3-AD27-13FECF35BF38}" destId="{E071E735-2B9B-4E20-B789-B5A7FA271E50}" srcOrd="0" destOrd="0" parTransId="{35B2AB0E-92FF-4D26-8564-04A60F1B005C}" sibTransId="{6F38AEE5-C37A-4A4D-BBBD-4913B10B9F64}"/>
    <dgm:cxn modelId="{2A99952F-0FD0-490D-86DD-E9C469C3B633}" type="presOf" srcId="{92170BB7-9C15-46E3-AD27-13FECF35BF38}" destId="{4098AB61-3AB1-4306-909C-21B1EFAD89CA}" srcOrd="0" destOrd="0" presId="urn:microsoft.com/office/officeart/2008/layout/VerticalCircleList"/>
    <dgm:cxn modelId="{74A746D7-D5B9-486F-BAA0-C7EBB799E725}" type="presOf" srcId="{DC7123DD-3707-47C1-B49E-AF26E05D8E0C}" destId="{783DC39C-31BB-4D15-B447-4AAC82CF4B30}" srcOrd="0" destOrd="0" presId="urn:microsoft.com/office/officeart/2008/layout/VerticalCircleList"/>
    <dgm:cxn modelId="{38192D2F-4E2E-4CE9-A4B7-9379BCF797CD}" srcId="{E63183A1-2F14-4A7D-B514-9B93A90D55F5}" destId="{A9F020A6-7D7E-4849-A07E-DFEF29EB7DA0}" srcOrd="1" destOrd="0" parTransId="{7F32D555-E278-4D73-9919-35333ACB33B2}" sibTransId="{3A8C7ECB-79CA-4229-88D2-0AE5EC7C762E}"/>
    <dgm:cxn modelId="{F62ACB34-291D-4F6A-9B1E-A14951AA69FD}" srcId="{E071E735-2B9B-4E20-B789-B5A7FA271E50}" destId="{315D2BE2-1189-4748-9343-F2E9A943CD6B}" srcOrd="0" destOrd="0" parTransId="{61EBDF14-44B8-4710-A12B-E4EC5B31A92B}" sibTransId="{DEBDE739-81D2-4B45-B698-6ADC262953EB}"/>
    <dgm:cxn modelId="{C07FC120-6010-4FE6-90B7-13DEFFCC42C2}" type="presParOf" srcId="{4098AB61-3AB1-4306-909C-21B1EFAD89CA}" destId="{3D0CC235-BEA9-4AAE-BBCC-67F61F3D59D5}" srcOrd="0" destOrd="0" presId="urn:microsoft.com/office/officeart/2008/layout/VerticalCircleList"/>
    <dgm:cxn modelId="{AF7040DB-FAD2-466A-B2D3-2CE058D60C33}" type="presParOf" srcId="{3D0CC235-BEA9-4AAE-BBCC-67F61F3D59D5}" destId="{E2B2D308-F006-4FAB-BD23-789D481B1D12}" srcOrd="0" destOrd="0" presId="urn:microsoft.com/office/officeart/2008/layout/VerticalCircleList"/>
    <dgm:cxn modelId="{4F0A0C18-E5A2-46D1-BE4A-573FAE3539F3}" type="presParOf" srcId="{3D0CC235-BEA9-4AAE-BBCC-67F61F3D59D5}" destId="{99B57BC3-F069-4B6E-A51A-F1A8BD4F2EC2}" srcOrd="1" destOrd="0" presId="urn:microsoft.com/office/officeart/2008/layout/VerticalCircleList"/>
    <dgm:cxn modelId="{F3C5BB74-87AB-4BFA-A5E0-4255F7647476}" type="presParOf" srcId="{3D0CC235-BEA9-4AAE-BBCC-67F61F3D59D5}" destId="{E8F98741-9E51-40B6-B8A9-E5F818176865}" srcOrd="2" destOrd="0" presId="urn:microsoft.com/office/officeart/2008/layout/VerticalCircleList"/>
    <dgm:cxn modelId="{4E677DC1-5D05-421D-9F18-43BB22910893}" type="presParOf" srcId="{3D0CC235-BEA9-4AAE-BBCC-67F61F3D59D5}" destId="{0B500915-4BE4-40A4-BF64-F6D624CE61D0}" srcOrd="3" destOrd="0" presId="urn:microsoft.com/office/officeart/2008/layout/VerticalCircleList"/>
    <dgm:cxn modelId="{4956802E-94AE-4E34-94DC-485D72572AF9}" type="presParOf" srcId="{0B500915-4BE4-40A4-BF64-F6D624CE61D0}" destId="{0B1CE816-4191-41C2-A37A-18AD4926DC83}" srcOrd="0" destOrd="0" presId="urn:microsoft.com/office/officeart/2008/layout/VerticalCircleList"/>
    <dgm:cxn modelId="{E79F1F32-63E2-434B-90FC-055B8B62D972}" type="presParOf" srcId="{0B500915-4BE4-40A4-BF64-F6D624CE61D0}" destId="{521448AE-266F-4453-ADED-76F5E7D9AE19}" srcOrd="1" destOrd="0" presId="urn:microsoft.com/office/officeart/2008/layout/VerticalCircleList"/>
    <dgm:cxn modelId="{1FFF68F7-FD76-46D5-9A06-264B2D77ADC7}" type="presParOf" srcId="{0B500915-4BE4-40A4-BF64-F6D624CE61D0}" destId="{783DC39C-31BB-4D15-B447-4AAC82CF4B30}" srcOrd="2" destOrd="0" presId="urn:microsoft.com/office/officeart/2008/layout/VerticalCircleList"/>
    <dgm:cxn modelId="{3684C789-03F6-4532-AA26-338BC2466CAC}" type="presParOf" srcId="{4098AB61-3AB1-4306-909C-21B1EFAD89CA}" destId="{02092517-7C0F-4336-898A-E341CF1F954B}" srcOrd="1" destOrd="0" presId="urn:microsoft.com/office/officeart/2008/layout/VerticalCircleList"/>
    <dgm:cxn modelId="{538FE398-D0BE-4111-A648-2298E87FDDAB}" type="presParOf" srcId="{4098AB61-3AB1-4306-909C-21B1EFAD89CA}" destId="{B3A69BA2-E848-431D-AE6E-B3EA5F51E899}" srcOrd="2" destOrd="0" presId="urn:microsoft.com/office/officeart/2008/layout/VerticalCircleList"/>
    <dgm:cxn modelId="{D0A6EA69-367A-4CB4-8585-6DCE0388ED14}" type="presParOf" srcId="{B3A69BA2-E848-431D-AE6E-B3EA5F51E899}" destId="{3A4AD763-43A8-415F-97FC-9CF4E5DED135}" srcOrd="0" destOrd="0" presId="urn:microsoft.com/office/officeart/2008/layout/VerticalCircleList"/>
    <dgm:cxn modelId="{D0B81572-E024-4016-96F9-1A8513CC51E3}" type="presParOf" srcId="{B3A69BA2-E848-431D-AE6E-B3EA5F51E899}" destId="{A8F76464-6CCC-42C2-BB45-6510DB08287F}" srcOrd="1" destOrd="0" presId="urn:microsoft.com/office/officeart/2008/layout/VerticalCircleList"/>
    <dgm:cxn modelId="{AED07F5A-3064-42D7-A5B0-A28CC4389CDB}" type="presParOf" srcId="{B3A69BA2-E848-431D-AE6E-B3EA5F51E899}" destId="{52528A7F-3DA5-4015-95E7-5F8C6952EB57}" srcOrd="2" destOrd="0" presId="urn:microsoft.com/office/officeart/2008/layout/VerticalCircleList"/>
    <dgm:cxn modelId="{E9ADC1D1-8FCC-43B7-AFA6-62F183ECCD3B}" type="presParOf" srcId="{B3A69BA2-E848-431D-AE6E-B3EA5F51E899}" destId="{051CCBDD-0761-4FE0-8636-393067DD4379}" srcOrd="3" destOrd="0" presId="urn:microsoft.com/office/officeart/2008/layout/VerticalCircleList"/>
    <dgm:cxn modelId="{4E3C777B-4364-453E-B8C5-3F6E36284E42}" type="presParOf" srcId="{051CCBDD-0761-4FE0-8636-393067DD4379}" destId="{E9C573FD-21E8-46EB-ADA8-7F1BB9D76490}" srcOrd="0" destOrd="0" presId="urn:microsoft.com/office/officeart/2008/layout/VerticalCircleList"/>
    <dgm:cxn modelId="{7E2704B6-F828-44FB-A8A0-E959A66CBC04}" type="presParOf" srcId="{051CCBDD-0761-4FE0-8636-393067DD4379}" destId="{8660E667-D60E-4ED1-8794-403553152DFF}" srcOrd="1" destOrd="0" presId="urn:microsoft.com/office/officeart/2008/layout/VerticalCircleList"/>
    <dgm:cxn modelId="{58FC42BB-8D15-4D66-8F5E-22BEE4DF1131}" type="presParOf" srcId="{051CCBDD-0761-4FE0-8636-393067DD4379}" destId="{C0FBC4EE-EF87-4C5C-82D5-B20EC55CBD06}" srcOrd="2" destOrd="0" presId="urn:microsoft.com/office/officeart/2008/layout/Vertical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170BB7-9C15-46E3-AD27-13FECF35BF38}" type="doc">
      <dgm:prSet loTypeId="urn:microsoft.com/office/officeart/2008/layout/VerticalCircleList" loCatId="list" qsTypeId="urn:microsoft.com/office/officeart/2005/8/quickstyle/simple5" qsCatId="simple" csTypeId="urn:microsoft.com/office/officeart/2005/8/colors/accent1_4" csCatId="accent1" phldr="1"/>
      <dgm:spPr/>
      <dgm:t>
        <a:bodyPr/>
        <a:lstStyle/>
        <a:p>
          <a:endParaRPr lang="ru-RU"/>
        </a:p>
      </dgm:t>
    </dgm:pt>
    <dgm:pt modelId="{E071E735-2B9B-4E20-B789-B5A7FA271E50}">
      <dgm:prSet phldrT="[Текст]" custT="1"/>
      <dgm:spPr/>
      <dgm:t>
        <a:bodyPr/>
        <a:lstStyle/>
        <a:p>
          <a:r>
            <a:rPr lang="ru-RU" sz="1100" b="1" dirty="0" smtClean="0">
              <a:latin typeface="Times New Roman" panose="02020603050405020304" pitchFamily="18" charset="0"/>
              <a:cs typeface="Times New Roman" panose="02020603050405020304" pitchFamily="18" charset="0"/>
            </a:rPr>
            <a:t>Обучение в среде </a:t>
          </a:r>
        </a:p>
        <a:p>
          <a:r>
            <a:rPr lang="ru-RU" sz="1100" b="1" dirty="0" smtClean="0">
              <a:latin typeface="Times New Roman" panose="02020603050405020304" pitchFamily="18" charset="0"/>
              <a:cs typeface="Times New Roman" panose="02020603050405020304" pitchFamily="18" charset="0"/>
            </a:rPr>
            <a:t>слышащих сверстников</a:t>
          </a:r>
          <a:endParaRPr lang="ru-RU" sz="1100" b="1" dirty="0">
            <a:latin typeface="Times New Roman" panose="02020603050405020304" pitchFamily="18" charset="0"/>
            <a:cs typeface="Times New Roman" panose="02020603050405020304" pitchFamily="18" charset="0"/>
          </a:endParaRPr>
        </a:p>
      </dgm:t>
    </dgm:pt>
    <dgm:pt modelId="{35B2AB0E-92FF-4D26-8564-04A60F1B005C}" type="parTrans" cxnId="{D3A446F8-9D7B-4008-9D3B-18080E94D39D}">
      <dgm:prSet/>
      <dgm:spPr/>
      <dgm:t>
        <a:bodyPr/>
        <a:lstStyle/>
        <a:p>
          <a:endParaRPr lang="ru-RU"/>
        </a:p>
      </dgm:t>
    </dgm:pt>
    <dgm:pt modelId="{6F38AEE5-C37A-4A4D-BBBD-4913B10B9F64}" type="sibTrans" cxnId="{D3A446F8-9D7B-4008-9D3B-18080E94D39D}">
      <dgm:prSet/>
      <dgm:spPr/>
      <dgm:t>
        <a:bodyPr/>
        <a:lstStyle/>
        <a:p>
          <a:endParaRPr lang="ru-RU"/>
        </a:p>
      </dgm:t>
    </dgm:pt>
    <dgm:pt modelId="{315D2BE2-1189-4748-9343-F2E9A943CD6B}">
      <dgm:prSet phldrT="[Текст]" custT="1"/>
      <dgm:spPr/>
      <dgm:t>
        <a:bodyPr/>
        <a:lstStyle/>
        <a:p>
          <a:r>
            <a:rPr lang="ru-RU" sz="1100" b="1" dirty="0" smtClean="0">
              <a:latin typeface="Times New Roman" panose="02020603050405020304" pitchFamily="18" charset="0"/>
              <a:cs typeface="Times New Roman" panose="02020603050405020304" pitchFamily="18" charset="0"/>
            </a:rPr>
            <a:t>Срок обучения 4 года</a:t>
          </a:r>
          <a:r>
            <a:rPr lang="ru-RU" sz="1000" b="1" dirty="0" smtClean="0">
              <a:latin typeface="Times New Roman" panose="02020603050405020304" pitchFamily="18" charset="0"/>
              <a:cs typeface="Times New Roman" panose="02020603050405020304" pitchFamily="18" charset="0"/>
            </a:rPr>
            <a:t>,</a:t>
          </a:r>
        </a:p>
        <a:p>
          <a:r>
            <a:rPr lang="ru-RU" sz="1000" b="1" dirty="0" smtClean="0">
              <a:latin typeface="Times New Roman" panose="02020603050405020304" pitchFamily="18" charset="0"/>
              <a:cs typeface="Times New Roman" panose="02020603050405020304" pitchFamily="18" charset="0"/>
            </a:rPr>
            <a:t> 1-4 классы</a:t>
          </a:r>
          <a:endParaRPr lang="ru-RU" sz="1000" b="1" dirty="0">
            <a:latin typeface="Times New Roman" panose="02020603050405020304" pitchFamily="18" charset="0"/>
            <a:cs typeface="Times New Roman" panose="02020603050405020304" pitchFamily="18" charset="0"/>
          </a:endParaRPr>
        </a:p>
      </dgm:t>
    </dgm:pt>
    <dgm:pt modelId="{61EBDF14-44B8-4710-A12B-E4EC5B31A92B}" type="parTrans" cxnId="{F62ACB34-291D-4F6A-9B1E-A14951AA69FD}">
      <dgm:prSet/>
      <dgm:spPr/>
      <dgm:t>
        <a:bodyPr/>
        <a:lstStyle/>
        <a:p>
          <a:endParaRPr lang="ru-RU"/>
        </a:p>
      </dgm:t>
    </dgm:pt>
    <dgm:pt modelId="{DEBDE739-81D2-4B45-B698-6ADC262953EB}" type="sibTrans" cxnId="{F62ACB34-291D-4F6A-9B1E-A14951AA69FD}">
      <dgm:prSet/>
      <dgm:spPr/>
      <dgm:t>
        <a:bodyPr/>
        <a:lstStyle/>
        <a:p>
          <a:endParaRPr lang="ru-RU"/>
        </a:p>
      </dgm:t>
    </dgm:pt>
    <dgm:pt modelId="{DC7123DD-3707-47C1-B49E-AF26E05D8E0C}">
      <dgm:prSet phldrT="[Текст]" custT="1"/>
      <dgm:spPr/>
      <dgm:t>
        <a:bodyPr/>
        <a:lstStyle/>
        <a:p>
          <a:r>
            <a:rPr lang="ru-RU" sz="1050" b="1" dirty="0" smtClean="0">
              <a:latin typeface="Times New Roman" panose="02020603050405020304" pitchFamily="18" charset="0"/>
              <a:cs typeface="Times New Roman" panose="02020603050405020304" pitchFamily="18" charset="0"/>
            </a:rPr>
            <a:t>В классе не более</a:t>
          </a:r>
        </a:p>
        <a:p>
          <a:r>
            <a:rPr lang="ru-RU" sz="1050" b="1" dirty="0" smtClean="0">
              <a:latin typeface="Times New Roman" panose="02020603050405020304" pitchFamily="18" charset="0"/>
              <a:cs typeface="Times New Roman" panose="02020603050405020304" pitchFamily="18" charset="0"/>
            </a:rPr>
            <a:t> 1-2 обучающихся </a:t>
          </a:r>
        </a:p>
        <a:p>
          <a:r>
            <a:rPr lang="ru-RU" sz="1050" b="1" dirty="0" smtClean="0">
              <a:latin typeface="Times New Roman" panose="02020603050405020304" pitchFamily="18" charset="0"/>
              <a:cs typeface="Times New Roman" panose="02020603050405020304" pitchFamily="18" charset="0"/>
            </a:rPr>
            <a:t>с нарушенным слухом</a:t>
          </a:r>
          <a:endParaRPr lang="ru-RU" sz="1050" b="1" dirty="0">
            <a:latin typeface="Times New Roman" panose="02020603050405020304" pitchFamily="18" charset="0"/>
            <a:cs typeface="Times New Roman" panose="02020603050405020304" pitchFamily="18" charset="0"/>
          </a:endParaRPr>
        </a:p>
      </dgm:t>
    </dgm:pt>
    <dgm:pt modelId="{90262EE9-670B-4572-B57E-58A37DCE8F4B}" type="parTrans" cxnId="{96DC1777-9837-4520-BAD9-B473BD6CCBF8}">
      <dgm:prSet/>
      <dgm:spPr/>
      <dgm:t>
        <a:bodyPr/>
        <a:lstStyle/>
        <a:p>
          <a:endParaRPr lang="ru-RU"/>
        </a:p>
      </dgm:t>
    </dgm:pt>
    <dgm:pt modelId="{959AD765-9838-40E3-AD21-2946CD3CD855}" type="sibTrans" cxnId="{96DC1777-9837-4520-BAD9-B473BD6CCBF8}">
      <dgm:prSet/>
      <dgm:spPr/>
      <dgm:t>
        <a:bodyPr/>
        <a:lstStyle/>
        <a:p>
          <a:endParaRPr lang="ru-RU"/>
        </a:p>
      </dgm:t>
    </dgm:pt>
    <dgm:pt modelId="{E63183A1-2F14-4A7D-B514-9B93A90D55F5}">
      <dgm:prSet phldrT="[Текст]" custT="1"/>
      <dgm:spPr/>
      <dgm:t>
        <a:bodyPr/>
        <a:lstStyle/>
        <a:p>
          <a:r>
            <a:rPr lang="ru-RU" sz="1100" b="1" dirty="0" smtClean="0">
              <a:latin typeface="Times New Roman" panose="02020603050405020304" pitchFamily="18" charset="0"/>
              <a:cs typeface="Times New Roman" panose="02020603050405020304" pitchFamily="18" charset="0"/>
            </a:rPr>
            <a:t>Срок обучения 5 лет, 1-5 классы, но может быть увеличен до 6 лет (+1 дополнительный класс)</a:t>
          </a:r>
          <a:endParaRPr lang="ru-RU" sz="1100" b="1" dirty="0">
            <a:latin typeface="Times New Roman" panose="02020603050405020304" pitchFamily="18" charset="0"/>
            <a:cs typeface="Times New Roman" panose="02020603050405020304" pitchFamily="18" charset="0"/>
          </a:endParaRPr>
        </a:p>
      </dgm:t>
    </dgm:pt>
    <dgm:pt modelId="{0C4FC723-7360-4698-9713-CB30099F6117}" type="parTrans" cxnId="{212A0C5D-3D37-4D4B-9F0C-1883B06A5109}">
      <dgm:prSet/>
      <dgm:spPr/>
      <dgm:t>
        <a:bodyPr/>
        <a:lstStyle/>
        <a:p>
          <a:endParaRPr lang="ru-RU"/>
        </a:p>
      </dgm:t>
    </dgm:pt>
    <dgm:pt modelId="{7999BC3A-B8CE-49F8-A02A-E43B10E67588}" type="sibTrans" cxnId="{212A0C5D-3D37-4D4B-9F0C-1883B06A5109}">
      <dgm:prSet/>
      <dgm:spPr/>
      <dgm:t>
        <a:bodyPr/>
        <a:lstStyle/>
        <a:p>
          <a:endParaRPr lang="ru-RU"/>
        </a:p>
      </dgm:t>
    </dgm:pt>
    <dgm:pt modelId="{CFAE6952-6B2F-4843-9B25-46C16A65F67E}">
      <dgm:prSet phldrT="[Текст]" custT="1"/>
      <dgm:spPr/>
      <dgm:t>
        <a:bodyPr/>
        <a:lstStyle/>
        <a:p>
          <a:r>
            <a:rPr lang="ru-RU" sz="1050" b="1" dirty="0" smtClean="0">
              <a:latin typeface="Times New Roman" panose="02020603050405020304" pitchFamily="18" charset="0"/>
              <a:cs typeface="Times New Roman" panose="02020603050405020304" pitchFamily="18" charset="0"/>
            </a:rPr>
            <a:t>Обучение в специальном классе (не более 5 детей)</a:t>
          </a:r>
          <a:endParaRPr lang="ru-RU" sz="1050" b="1" dirty="0">
            <a:latin typeface="Times New Roman" panose="02020603050405020304" pitchFamily="18" charset="0"/>
            <a:cs typeface="Times New Roman" panose="02020603050405020304" pitchFamily="18" charset="0"/>
          </a:endParaRPr>
        </a:p>
      </dgm:t>
    </dgm:pt>
    <dgm:pt modelId="{69E928BA-A59D-4AE2-A0CF-2FDFFC57BC5B}" type="parTrans" cxnId="{BECE960F-F05F-411F-9E27-4CC4FDBBD4A0}">
      <dgm:prSet/>
      <dgm:spPr/>
      <dgm:t>
        <a:bodyPr/>
        <a:lstStyle/>
        <a:p>
          <a:endParaRPr lang="ru-RU"/>
        </a:p>
      </dgm:t>
    </dgm:pt>
    <dgm:pt modelId="{69930F39-8044-4387-A882-D6A0C720D3C5}" type="sibTrans" cxnId="{BECE960F-F05F-411F-9E27-4CC4FDBBD4A0}">
      <dgm:prSet/>
      <dgm:spPr/>
      <dgm:t>
        <a:bodyPr/>
        <a:lstStyle/>
        <a:p>
          <a:endParaRPr lang="ru-RU"/>
        </a:p>
      </dgm:t>
    </dgm:pt>
    <dgm:pt modelId="{A9F020A6-7D7E-4849-A07E-DFEF29EB7DA0}">
      <dgm:prSet phldrT="[Текст]" custT="1"/>
      <dgm:spPr/>
      <dgm:t>
        <a:bodyPr/>
        <a:lstStyle/>
        <a:p>
          <a:r>
            <a:rPr lang="ru-RU" sz="1000" b="1" dirty="0" smtClean="0">
              <a:latin typeface="Times New Roman" panose="02020603050405020304" pitchFamily="18" charset="0"/>
              <a:cs typeface="Times New Roman" panose="02020603050405020304" pitchFamily="18" charset="0"/>
            </a:rPr>
            <a:t>Максимальная недельная нагрузка (5-тидневка): Обязательная часть: 1 доп и 1 кл. -21 час,2-5 кл.- 23 часа;</a:t>
          </a:r>
        </a:p>
        <a:p>
          <a:r>
            <a:rPr lang="ru-RU" sz="1000" b="1" dirty="0" smtClean="0">
              <a:latin typeface="Times New Roman" panose="02020603050405020304" pitchFamily="18" charset="0"/>
              <a:cs typeface="Times New Roman" panose="02020603050405020304" pitchFamily="18" charset="0"/>
            </a:rPr>
            <a:t>Внеурочная+коррекционно-развивающая часть - 10 часов</a:t>
          </a:r>
          <a:endParaRPr lang="ru-RU" sz="1000" b="1" dirty="0">
            <a:latin typeface="Times New Roman" panose="02020603050405020304" pitchFamily="18" charset="0"/>
            <a:cs typeface="Times New Roman" panose="02020603050405020304" pitchFamily="18" charset="0"/>
          </a:endParaRPr>
        </a:p>
      </dgm:t>
    </dgm:pt>
    <dgm:pt modelId="{7F32D555-E278-4D73-9919-35333ACB33B2}" type="parTrans" cxnId="{38192D2F-4E2E-4CE9-A4B7-9379BCF797CD}">
      <dgm:prSet/>
      <dgm:spPr/>
      <dgm:t>
        <a:bodyPr/>
        <a:lstStyle/>
        <a:p>
          <a:endParaRPr lang="ru-RU"/>
        </a:p>
      </dgm:t>
    </dgm:pt>
    <dgm:pt modelId="{3A8C7ECB-79CA-4229-88D2-0AE5EC7C762E}" type="sibTrans" cxnId="{38192D2F-4E2E-4CE9-A4B7-9379BCF797CD}">
      <dgm:prSet/>
      <dgm:spPr/>
      <dgm:t>
        <a:bodyPr/>
        <a:lstStyle/>
        <a:p>
          <a:endParaRPr lang="ru-RU"/>
        </a:p>
      </dgm:t>
    </dgm:pt>
    <dgm:pt modelId="{4098AB61-3AB1-4306-909C-21B1EFAD89CA}" type="pres">
      <dgm:prSet presAssocID="{92170BB7-9C15-46E3-AD27-13FECF35BF38}" presName="Name0" presStyleCnt="0">
        <dgm:presLayoutVars>
          <dgm:dir/>
        </dgm:presLayoutVars>
      </dgm:prSet>
      <dgm:spPr/>
      <dgm:t>
        <a:bodyPr/>
        <a:lstStyle/>
        <a:p>
          <a:endParaRPr lang="ru-RU"/>
        </a:p>
      </dgm:t>
    </dgm:pt>
    <dgm:pt modelId="{3D0CC235-BEA9-4AAE-BBCC-67F61F3D59D5}" type="pres">
      <dgm:prSet presAssocID="{E071E735-2B9B-4E20-B789-B5A7FA271E50}" presName="withChildren" presStyleCnt="0"/>
      <dgm:spPr/>
    </dgm:pt>
    <dgm:pt modelId="{E2B2D308-F006-4FAB-BD23-789D481B1D12}" type="pres">
      <dgm:prSet presAssocID="{E071E735-2B9B-4E20-B789-B5A7FA271E50}" presName="bigCircle" presStyleLbl="vennNode1" presStyleIdx="0" presStyleCnt="6" custScaleX="118838" custLinFactNeighborX="2651" custLinFactNeighborY="-92"/>
      <dgm:spPr/>
    </dgm:pt>
    <dgm:pt modelId="{99B57BC3-F069-4B6E-A51A-F1A8BD4F2EC2}" type="pres">
      <dgm:prSet presAssocID="{E071E735-2B9B-4E20-B789-B5A7FA271E50}" presName="medCircle" presStyleLbl="vennNode1" presStyleIdx="1" presStyleCnt="6"/>
      <dgm:spPr/>
    </dgm:pt>
    <dgm:pt modelId="{E8F98741-9E51-40B6-B8A9-E5F818176865}" type="pres">
      <dgm:prSet presAssocID="{E071E735-2B9B-4E20-B789-B5A7FA271E50}" presName="txLvl1" presStyleLbl="revTx" presStyleIdx="0" presStyleCnt="6"/>
      <dgm:spPr/>
      <dgm:t>
        <a:bodyPr/>
        <a:lstStyle/>
        <a:p>
          <a:endParaRPr lang="ru-RU"/>
        </a:p>
      </dgm:t>
    </dgm:pt>
    <dgm:pt modelId="{0B500915-4BE4-40A4-BF64-F6D624CE61D0}" type="pres">
      <dgm:prSet presAssocID="{E071E735-2B9B-4E20-B789-B5A7FA271E50}" presName="lin" presStyleCnt="0"/>
      <dgm:spPr/>
    </dgm:pt>
    <dgm:pt modelId="{0B1CE816-4191-41C2-A37A-18AD4926DC83}" type="pres">
      <dgm:prSet presAssocID="{315D2BE2-1189-4748-9343-F2E9A943CD6B}" presName="txLvl2" presStyleLbl="revTx" presStyleIdx="1" presStyleCnt="6"/>
      <dgm:spPr/>
      <dgm:t>
        <a:bodyPr/>
        <a:lstStyle/>
        <a:p>
          <a:endParaRPr lang="ru-RU"/>
        </a:p>
      </dgm:t>
    </dgm:pt>
    <dgm:pt modelId="{521448AE-266F-4453-ADED-76F5E7D9AE19}" type="pres">
      <dgm:prSet presAssocID="{DEBDE739-81D2-4B45-B698-6ADC262953EB}" presName="smCircle" presStyleLbl="vennNode1" presStyleIdx="2" presStyleCnt="6"/>
      <dgm:spPr/>
    </dgm:pt>
    <dgm:pt modelId="{783DC39C-31BB-4D15-B447-4AAC82CF4B30}" type="pres">
      <dgm:prSet presAssocID="{DC7123DD-3707-47C1-B49E-AF26E05D8E0C}" presName="txLvl2" presStyleLbl="revTx" presStyleIdx="2" presStyleCnt="6" custScaleX="101856" custScaleY="138147"/>
      <dgm:spPr/>
      <dgm:t>
        <a:bodyPr/>
        <a:lstStyle/>
        <a:p>
          <a:endParaRPr lang="ru-RU"/>
        </a:p>
      </dgm:t>
    </dgm:pt>
    <dgm:pt modelId="{02092517-7C0F-4336-898A-E341CF1F954B}" type="pres">
      <dgm:prSet presAssocID="{E071E735-2B9B-4E20-B789-B5A7FA271E50}" presName="overlap" presStyleCnt="0"/>
      <dgm:spPr/>
    </dgm:pt>
    <dgm:pt modelId="{B3A69BA2-E848-431D-AE6E-B3EA5F51E899}" type="pres">
      <dgm:prSet presAssocID="{E63183A1-2F14-4A7D-B514-9B93A90D55F5}" presName="withChildren" presStyleCnt="0"/>
      <dgm:spPr/>
    </dgm:pt>
    <dgm:pt modelId="{3A4AD763-43A8-415F-97FC-9CF4E5DED135}" type="pres">
      <dgm:prSet presAssocID="{E63183A1-2F14-4A7D-B514-9B93A90D55F5}" presName="bigCircle" presStyleLbl="vennNode1" presStyleIdx="3" presStyleCnt="6" custScaleX="104290"/>
      <dgm:spPr/>
    </dgm:pt>
    <dgm:pt modelId="{A8F76464-6CCC-42C2-BB45-6510DB08287F}" type="pres">
      <dgm:prSet presAssocID="{E63183A1-2F14-4A7D-B514-9B93A90D55F5}" presName="medCircle" presStyleLbl="vennNode1" presStyleIdx="4" presStyleCnt="6"/>
      <dgm:spPr>
        <a:solidFill>
          <a:schemeClr val="accent1">
            <a:lumMod val="60000"/>
            <a:lumOff val="40000"/>
          </a:schemeClr>
        </a:solidFill>
      </dgm:spPr>
    </dgm:pt>
    <dgm:pt modelId="{52528A7F-3DA5-4015-95E7-5F8C6952EB57}" type="pres">
      <dgm:prSet presAssocID="{E63183A1-2F14-4A7D-B514-9B93A90D55F5}" presName="txLvl1" presStyleLbl="revTx" presStyleIdx="3" presStyleCnt="6" custScaleX="92930" custScaleY="176076" custLinFactNeighborX="-7049" custLinFactNeighborY="27739"/>
      <dgm:spPr/>
      <dgm:t>
        <a:bodyPr/>
        <a:lstStyle/>
        <a:p>
          <a:endParaRPr lang="ru-RU"/>
        </a:p>
      </dgm:t>
    </dgm:pt>
    <dgm:pt modelId="{051CCBDD-0761-4FE0-8636-393067DD4379}" type="pres">
      <dgm:prSet presAssocID="{E63183A1-2F14-4A7D-B514-9B93A90D55F5}" presName="lin" presStyleCnt="0"/>
      <dgm:spPr/>
    </dgm:pt>
    <dgm:pt modelId="{E9C573FD-21E8-46EB-ADA8-7F1BB9D76490}" type="pres">
      <dgm:prSet presAssocID="{CFAE6952-6B2F-4843-9B25-46C16A65F67E}" presName="txLvl2" presStyleLbl="revTx" presStyleIdx="4" presStyleCnt="6" custLinFactNeighborX="-3462" custLinFactNeighborY="67597"/>
      <dgm:spPr/>
      <dgm:t>
        <a:bodyPr/>
        <a:lstStyle/>
        <a:p>
          <a:endParaRPr lang="ru-RU"/>
        </a:p>
      </dgm:t>
    </dgm:pt>
    <dgm:pt modelId="{8660E667-D60E-4ED1-8794-403553152DFF}" type="pres">
      <dgm:prSet presAssocID="{69930F39-8044-4387-A882-D6A0C720D3C5}" presName="smCircle" presStyleLbl="vennNode1" presStyleIdx="5" presStyleCnt="6"/>
      <dgm:spPr/>
    </dgm:pt>
    <dgm:pt modelId="{C0FBC4EE-EF87-4C5C-82D5-B20EC55CBD06}" type="pres">
      <dgm:prSet presAssocID="{A9F020A6-7D7E-4849-A07E-DFEF29EB7DA0}" presName="txLvl2" presStyleLbl="revTx" presStyleIdx="5" presStyleCnt="6" custScaleX="78291" custLinFactNeighborX="-3462" custLinFactNeighborY="75570"/>
      <dgm:spPr/>
      <dgm:t>
        <a:bodyPr/>
        <a:lstStyle/>
        <a:p>
          <a:endParaRPr lang="ru-RU"/>
        </a:p>
      </dgm:t>
    </dgm:pt>
  </dgm:ptLst>
  <dgm:cxnLst>
    <dgm:cxn modelId="{212A0C5D-3D37-4D4B-9F0C-1883B06A5109}" srcId="{92170BB7-9C15-46E3-AD27-13FECF35BF38}" destId="{E63183A1-2F14-4A7D-B514-9B93A90D55F5}" srcOrd="1" destOrd="0" parTransId="{0C4FC723-7360-4698-9713-CB30099F6117}" sibTransId="{7999BC3A-B8CE-49F8-A02A-E43B10E67588}"/>
    <dgm:cxn modelId="{F62ACB34-291D-4F6A-9B1E-A14951AA69FD}" srcId="{E071E735-2B9B-4E20-B789-B5A7FA271E50}" destId="{315D2BE2-1189-4748-9343-F2E9A943CD6B}" srcOrd="0" destOrd="0" parTransId="{61EBDF14-44B8-4710-A12B-E4EC5B31A92B}" sibTransId="{DEBDE739-81D2-4B45-B698-6ADC262953EB}"/>
    <dgm:cxn modelId="{6C2F55A9-8705-43DB-BE80-4AFB53444BF7}" type="presOf" srcId="{CFAE6952-6B2F-4843-9B25-46C16A65F67E}" destId="{E9C573FD-21E8-46EB-ADA8-7F1BB9D76490}" srcOrd="0" destOrd="0" presId="urn:microsoft.com/office/officeart/2008/layout/VerticalCircleList"/>
    <dgm:cxn modelId="{8E5D56C8-FBCD-41AD-957B-AB087A1194B8}" type="presOf" srcId="{A9F020A6-7D7E-4849-A07E-DFEF29EB7DA0}" destId="{C0FBC4EE-EF87-4C5C-82D5-B20EC55CBD06}" srcOrd="0" destOrd="0" presId="urn:microsoft.com/office/officeart/2008/layout/VerticalCircleList"/>
    <dgm:cxn modelId="{262BE0DD-68F4-4E40-8FAE-749385E788A7}" type="presOf" srcId="{E63183A1-2F14-4A7D-B514-9B93A90D55F5}" destId="{52528A7F-3DA5-4015-95E7-5F8C6952EB57}" srcOrd="0" destOrd="0" presId="urn:microsoft.com/office/officeart/2008/layout/VerticalCircleList"/>
    <dgm:cxn modelId="{23B59DC0-C790-466F-B80C-4A3E6CF2C0B1}" type="presOf" srcId="{315D2BE2-1189-4748-9343-F2E9A943CD6B}" destId="{0B1CE816-4191-41C2-A37A-18AD4926DC83}" srcOrd="0" destOrd="0" presId="urn:microsoft.com/office/officeart/2008/layout/VerticalCircleList"/>
    <dgm:cxn modelId="{38192D2F-4E2E-4CE9-A4B7-9379BCF797CD}" srcId="{E63183A1-2F14-4A7D-B514-9B93A90D55F5}" destId="{A9F020A6-7D7E-4849-A07E-DFEF29EB7DA0}" srcOrd="1" destOrd="0" parTransId="{7F32D555-E278-4D73-9919-35333ACB33B2}" sibTransId="{3A8C7ECB-79CA-4229-88D2-0AE5EC7C762E}"/>
    <dgm:cxn modelId="{D3A446F8-9D7B-4008-9D3B-18080E94D39D}" srcId="{92170BB7-9C15-46E3-AD27-13FECF35BF38}" destId="{E071E735-2B9B-4E20-B789-B5A7FA271E50}" srcOrd="0" destOrd="0" parTransId="{35B2AB0E-92FF-4D26-8564-04A60F1B005C}" sibTransId="{6F38AEE5-C37A-4A4D-BBBD-4913B10B9F64}"/>
    <dgm:cxn modelId="{BECE960F-F05F-411F-9E27-4CC4FDBBD4A0}" srcId="{E63183A1-2F14-4A7D-B514-9B93A90D55F5}" destId="{CFAE6952-6B2F-4843-9B25-46C16A65F67E}" srcOrd="0" destOrd="0" parTransId="{69E928BA-A59D-4AE2-A0CF-2FDFFC57BC5B}" sibTransId="{69930F39-8044-4387-A882-D6A0C720D3C5}"/>
    <dgm:cxn modelId="{FCA68408-F331-479E-BD9E-0A0445610260}" type="presOf" srcId="{92170BB7-9C15-46E3-AD27-13FECF35BF38}" destId="{4098AB61-3AB1-4306-909C-21B1EFAD89CA}" srcOrd="0" destOrd="0" presId="urn:microsoft.com/office/officeart/2008/layout/VerticalCircleList"/>
    <dgm:cxn modelId="{96DC1777-9837-4520-BAD9-B473BD6CCBF8}" srcId="{E071E735-2B9B-4E20-B789-B5A7FA271E50}" destId="{DC7123DD-3707-47C1-B49E-AF26E05D8E0C}" srcOrd="1" destOrd="0" parTransId="{90262EE9-670B-4572-B57E-58A37DCE8F4B}" sibTransId="{959AD765-9838-40E3-AD21-2946CD3CD855}"/>
    <dgm:cxn modelId="{61BC2347-2203-4992-960A-E529B7D99BDA}" type="presOf" srcId="{DC7123DD-3707-47C1-B49E-AF26E05D8E0C}" destId="{783DC39C-31BB-4D15-B447-4AAC82CF4B30}" srcOrd="0" destOrd="0" presId="urn:microsoft.com/office/officeart/2008/layout/VerticalCircleList"/>
    <dgm:cxn modelId="{40BDBC30-7B7F-4B5A-BB67-9DC2E10D8462}" type="presOf" srcId="{E071E735-2B9B-4E20-B789-B5A7FA271E50}" destId="{E8F98741-9E51-40B6-B8A9-E5F818176865}" srcOrd="0" destOrd="0" presId="urn:microsoft.com/office/officeart/2008/layout/VerticalCircleList"/>
    <dgm:cxn modelId="{3B2C5139-05BA-4999-A790-CD5BE6B0EF43}" type="presParOf" srcId="{4098AB61-3AB1-4306-909C-21B1EFAD89CA}" destId="{3D0CC235-BEA9-4AAE-BBCC-67F61F3D59D5}" srcOrd="0" destOrd="0" presId="urn:microsoft.com/office/officeart/2008/layout/VerticalCircleList"/>
    <dgm:cxn modelId="{92C723FE-07CA-41E8-9407-4400A8E9231A}" type="presParOf" srcId="{3D0CC235-BEA9-4AAE-BBCC-67F61F3D59D5}" destId="{E2B2D308-F006-4FAB-BD23-789D481B1D12}" srcOrd="0" destOrd="0" presId="urn:microsoft.com/office/officeart/2008/layout/VerticalCircleList"/>
    <dgm:cxn modelId="{8405FE32-2B78-4312-A6EC-70C6D784F641}" type="presParOf" srcId="{3D0CC235-BEA9-4AAE-BBCC-67F61F3D59D5}" destId="{99B57BC3-F069-4B6E-A51A-F1A8BD4F2EC2}" srcOrd="1" destOrd="0" presId="urn:microsoft.com/office/officeart/2008/layout/VerticalCircleList"/>
    <dgm:cxn modelId="{D52A0939-26D8-4060-8590-AF9620BA7C36}" type="presParOf" srcId="{3D0CC235-BEA9-4AAE-BBCC-67F61F3D59D5}" destId="{E8F98741-9E51-40B6-B8A9-E5F818176865}" srcOrd="2" destOrd="0" presId="urn:microsoft.com/office/officeart/2008/layout/VerticalCircleList"/>
    <dgm:cxn modelId="{45D6D72D-6BCC-465A-9647-EAB9D4856CBB}" type="presParOf" srcId="{3D0CC235-BEA9-4AAE-BBCC-67F61F3D59D5}" destId="{0B500915-4BE4-40A4-BF64-F6D624CE61D0}" srcOrd="3" destOrd="0" presId="urn:microsoft.com/office/officeart/2008/layout/VerticalCircleList"/>
    <dgm:cxn modelId="{5FC519E4-9E50-412E-A9F3-159025057671}" type="presParOf" srcId="{0B500915-4BE4-40A4-BF64-F6D624CE61D0}" destId="{0B1CE816-4191-41C2-A37A-18AD4926DC83}" srcOrd="0" destOrd="0" presId="urn:microsoft.com/office/officeart/2008/layout/VerticalCircleList"/>
    <dgm:cxn modelId="{4413F933-3428-4E03-B2A6-B855C93E5408}" type="presParOf" srcId="{0B500915-4BE4-40A4-BF64-F6D624CE61D0}" destId="{521448AE-266F-4453-ADED-76F5E7D9AE19}" srcOrd="1" destOrd="0" presId="urn:microsoft.com/office/officeart/2008/layout/VerticalCircleList"/>
    <dgm:cxn modelId="{A096254A-CAF6-45D7-A073-1470C899D8EC}" type="presParOf" srcId="{0B500915-4BE4-40A4-BF64-F6D624CE61D0}" destId="{783DC39C-31BB-4D15-B447-4AAC82CF4B30}" srcOrd="2" destOrd="0" presId="urn:microsoft.com/office/officeart/2008/layout/VerticalCircleList"/>
    <dgm:cxn modelId="{E67380FC-216F-418D-9873-1D7E1CE72BFB}" type="presParOf" srcId="{4098AB61-3AB1-4306-909C-21B1EFAD89CA}" destId="{02092517-7C0F-4336-898A-E341CF1F954B}" srcOrd="1" destOrd="0" presId="urn:microsoft.com/office/officeart/2008/layout/VerticalCircleList"/>
    <dgm:cxn modelId="{B4ED41DC-2186-46FA-9CA1-CA6DEFFE4DBF}" type="presParOf" srcId="{4098AB61-3AB1-4306-909C-21B1EFAD89CA}" destId="{B3A69BA2-E848-431D-AE6E-B3EA5F51E899}" srcOrd="2" destOrd="0" presId="urn:microsoft.com/office/officeart/2008/layout/VerticalCircleList"/>
    <dgm:cxn modelId="{62BC5B02-66B0-4A8B-9B83-F16A1E1F9288}" type="presParOf" srcId="{B3A69BA2-E848-431D-AE6E-B3EA5F51E899}" destId="{3A4AD763-43A8-415F-97FC-9CF4E5DED135}" srcOrd="0" destOrd="0" presId="urn:microsoft.com/office/officeart/2008/layout/VerticalCircleList"/>
    <dgm:cxn modelId="{3FAAC8F5-4BD9-4C57-8415-21F97817985A}" type="presParOf" srcId="{B3A69BA2-E848-431D-AE6E-B3EA5F51E899}" destId="{A8F76464-6CCC-42C2-BB45-6510DB08287F}" srcOrd="1" destOrd="0" presId="urn:microsoft.com/office/officeart/2008/layout/VerticalCircleList"/>
    <dgm:cxn modelId="{F8EE5A97-3113-49AE-8A46-151C9D2E3A27}" type="presParOf" srcId="{B3A69BA2-E848-431D-AE6E-B3EA5F51E899}" destId="{52528A7F-3DA5-4015-95E7-5F8C6952EB57}" srcOrd="2" destOrd="0" presId="urn:microsoft.com/office/officeart/2008/layout/VerticalCircleList"/>
    <dgm:cxn modelId="{81A7B235-020D-4421-A1D7-65233B948BCF}" type="presParOf" srcId="{B3A69BA2-E848-431D-AE6E-B3EA5F51E899}" destId="{051CCBDD-0761-4FE0-8636-393067DD4379}" srcOrd="3" destOrd="0" presId="urn:microsoft.com/office/officeart/2008/layout/VerticalCircleList"/>
    <dgm:cxn modelId="{06CAFC92-61A8-4DC6-B666-C62FBB127BF1}" type="presParOf" srcId="{051CCBDD-0761-4FE0-8636-393067DD4379}" destId="{E9C573FD-21E8-46EB-ADA8-7F1BB9D76490}" srcOrd="0" destOrd="0" presId="urn:microsoft.com/office/officeart/2008/layout/VerticalCircleList"/>
    <dgm:cxn modelId="{BE0214C3-F152-4764-85D5-5F15981B1062}" type="presParOf" srcId="{051CCBDD-0761-4FE0-8636-393067DD4379}" destId="{8660E667-D60E-4ED1-8794-403553152DFF}" srcOrd="1" destOrd="0" presId="urn:microsoft.com/office/officeart/2008/layout/VerticalCircleList"/>
    <dgm:cxn modelId="{34BFB817-20BE-45C6-96A7-9EFD5B892C7D}" type="presParOf" srcId="{051CCBDD-0761-4FE0-8636-393067DD4379}" destId="{C0FBC4EE-EF87-4C5C-82D5-B20EC55CBD06}" srcOrd="2" destOrd="0" presId="urn:microsoft.com/office/officeart/2008/layout/VerticalCircle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E954DB-5D5B-47A4-834B-4A3DBCC0F659}" type="doc">
      <dgm:prSet loTypeId="urn:microsoft.com/office/officeart/2005/8/layout/hierarchy3" loCatId="list" qsTypeId="urn:microsoft.com/office/officeart/2005/8/quickstyle/3d1" qsCatId="3D" csTypeId="urn:microsoft.com/office/officeart/2005/8/colors/accent6_1" csCatId="accent6" phldr="1"/>
      <dgm:spPr/>
      <dgm:t>
        <a:bodyPr/>
        <a:lstStyle/>
        <a:p>
          <a:endParaRPr lang="ru-RU"/>
        </a:p>
      </dgm:t>
    </dgm:pt>
    <dgm:pt modelId="{61685A3F-D627-4E56-9C64-208EDF013CA9}">
      <dgm:prSet phldrT="[Текст]" custT="1"/>
      <dgm:spPr>
        <a:solidFill>
          <a:schemeClr val="accent1">
            <a:lumMod val="60000"/>
            <a:lumOff val="40000"/>
          </a:schemeClr>
        </a:solidFill>
      </dgm:spPr>
      <dgm:t>
        <a:bodyPr/>
        <a:lstStyle/>
        <a:p>
          <a:r>
            <a:rPr lang="ru-RU" sz="1400" b="1" dirty="0" smtClean="0">
              <a:solidFill>
                <a:srgbClr val="C00000"/>
              </a:solidFill>
              <a:latin typeface="Times New Roman" panose="02020603050405020304" pitchFamily="18" charset="0"/>
              <a:cs typeface="Times New Roman" panose="02020603050405020304" pitchFamily="18" charset="0"/>
            </a:rPr>
            <a:t>Вариант 5.1</a:t>
          </a:r>
          <a:r>
            <a:rPr lang="ru-RU" sz="1100" b="1" dirty="0" smtClean="0">
              <a:latin typeface="Times New Roman" panose="02020603050405020304" pitchFamily="18" charset="0"/>
              <a:cs typeface="Times New Roman" panose="02020603050405020304" pitchFamily="18" charset="0"/>
            </a:rPr>
            <a:t>.</a:t>
          </a:r>
        </a:p>
        <a:p>
          <a:r>
            <a:rPr lang="ru-RU" sz="1000" b="1" dirty="0" smtClean="0">
              <a:latin typeface="Times New Roman" panose="02020603050405020304" pitchFamily="18" charset="0"/>
              <a:cs typeface="Times New Roman" panose="02020603050405020304" pitchFamily="18" charset="0"/>
            </a:rPr>
            <a:t>для обучающихся с ТНР (с ФФН ФНР (дислалия; легкая степень дизартрии, заикания; ринолалия), обучающихся с общим недоразвитием речи III - IV уровней речевого развития (минимальные дизартрические расстройства, ринолалия и т.п.), для обучающихся с нарушениями чтения и письма) </a:t>
          </a:r>
          <a:endParaRPr lang="ru-RU" sz="1000" b="1" dirty="0">
            <a:latin typeface="Times New Roman" panose="02020603050405020304" pitchFamily="18" charset="0"/>
            <a:cs typeface="Times New Roman" panose="02020603050405020304" pitchFamily="18" charset="0"/>
          </a:endParaRPr>
        </a:p>
      </dgm:t>
    </dgm:pt>
    <dgm:pt modelId="{833A293B-99A2-4D28-A91D-81514AF38CAF}" type="parTrans" cxnId="{ACAA6CEC-11FD-4DBF-BCFF-0BC4A3359C54}">
      <dgm:prSet/>
      <dgm:spPr/>
      <dgm:t>
        <a:bodyPr/>
        <a:lstStyle/>
        <a:p>
          <a:endParaRPr lang="ru-RU"/>
        </a:p>
      </dgm:t>
    </dgm:pt>
    <dgm:pt modelId="{C8715C1C-016E-40BB-8BA8-76B89C6BF674}" type="sibTrans" cxnId="{ACAA6CEC-11FD-4DBF-BCFF-0BC4A3359C54}">
      <dgm:prSet/>
      <dgm:spPr/>
      <dgm:t>
        <a:bodyPr/>
        <a:lstStyle/>
        <a:p>
          <a:endParaRPr lang="ru-RU"/>
        </a:p>
      </dgm:t>
    </dgm:pt>
    <dgm:pt modelId="{9D717C9A-5539-4A84-A333-9FDB533B6666}">
      <dgm:prSet phldrT="[Текст]" custT="1"/>
      <dgm:spPr>
        <a:solidFill>
          <a:schemeClr val="tx2">
            <a:lumMod val="20000"/>
            <a:lumOff val="80000"/>
            <a:alpha val="90000"/>
          </a:schemeClr>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ru-RU" sz="1200" b="1" dirty="0" smtClean="0">
              <a:latin typeface="Times New Roman" panose="02020603050405020304" pitchFamily="18" charset="0"/>
              <a:cs typeface="Times New Roman" panose="02020603050405020304" pitchFamily="18" charset="0"/>
            </a:rPr>
            <a:t>  - Инклюзия,</a:t>
          </a:r>
        </a:p>
        <a:p>
          <a:pPr marL="0" marR="0" indent="0" algn="l" defTabSz="914400" eaLnBrk="1" fontAlgn="auto" latinLnBrk="0" hangingPunct="1">
            <a:lnSpc>
              <a:spcPct val="100000"/>
            </a:lnSpc>
            <a:spcBef>
              <a:spcPts val="0"/>
            </a:spcBef>
            <a:spcAft>
              <a:spcPts val="0"/>
            </a:spcAft>
            <a:buClrTx/>
            <a:buSzTx/>
            <a:buFontTx/>
            <a:buNone/>
            <a:tabLst/>
            <a:defRPr/>
          </a:pPr>
          <a:r>
            <a:rPr lang="ru-RU" sz="1200" b="1" dirty="0" smtClean="0">
              <a:latin typeface="Times New Roman" panose="02020603050405020304" pitchFamily="18" charset="0"/>
              <a:cs typeface="Times New Roman" panose="02020603050405020304" pitchFamily="18" charset="0"/>
            </a:rPr>
            <a:t>  - Обучение по общеобразовательным программам</a:t>
          </a:r>
        </a:p>
        <a:p>
          <a:pPr marL="0" marR="0" indent="0" algn="l" defTabSz="914400" eaLnBrk="1" fontAlgn="auto" latinLnBrk="0" hangingPunct="1">
            <a:lnSpc>
              <a:spcPct val="100000"/>
            </a:lnSpc>
            <a:spcBef>
              <a:spcPts val="0"/>
            </a:spcBef>
            <a:spcAft>
              <a:spcPts val="0"/>
            </a:spcAft>
            <a:buClrTx/>
            <a:buSzTx/>
            <a:buFontTx/>
            <a:buNone/>
            <a:tabLst/>
            <a:defRPr/>
          </a:pPr>
          <a:r>
            <a:rPr lang="ru-RU" sz="1200" b="1" dirty="0" smtClean="0">
              <a:latin typeface="Times New Roman" panose="02020603050405020304" pitchFamily="18" charset="0"/>
              <a:cs typeface="Times New Roman" panose="02020603050405020304" pitchFamily="18" charset="0"/>
            </a:rPr>
            <a:t>  - Срок обучения 4 года, 1-4 классы</a:t>
          </a:r>
        </a:p>
        <a:p>
          <a:pPr algn="ctr" defTabSz="2000250">
            <a:lnSpc>
              <a:spcPct val="90000"/>
            </a:lnSpc>
            <a:spcBef>
              <a:spcPct val="0"/>
            </a:spcBef>
            <a:spcAft>
              <a:spcPct val="35000"/>
            </a:spcAft>
          </a:pPr>
          <a:endParaRPr lang="ru-RU" sz="800" dirty="0"/>
        </a:p>
      </dgm:t>
    </dgm:pt>
    <dgm:pt modelId="{28455118-17F3-4F85-93D7-BF615E60CED6}" type="parTrans" cxnId="{9D00E1D9-B029-4524-BAD3-128DC653E362}">
      <dgm:prSet/>
      <dgm:spPr/>
      <dgm:t>
        <a:bodyPr/>
        <a:lstStyle/>
        <a:p>
          <a:endParaRPr lang="ru-RU"/>
        </a:p>
      </dgm:t>
    </dgm:pt>
    <dgm:pt modelId="{9123235B-FA21-4B07-8BD1-BAA71E6A63A4}" type="sibTrans" cxnId="{9D00E1D9-B029-4524-BAD3-128DC653E362}">
      <dgm:prSet/>
      <dgm:spPr/>
      <dgm:t>
        <a:bodyPr/>
        <a:lstStyle/>
        <a:p>
          <a:endParaRPr lang="ru-RU"/>
        </a:p>
      </dgm:t>
    </dgm:pt>
    <dgm:pt modelId="{115505C8-C38D-4381-8E4B-B410E2FBAEAC}">
      <dgm:prSet phldrT="[Текст]"/>
      <dgm:spPr>
        <a:solidFill>
          <a:schemeClr val="accent4">
            <a:lumMod val="20000"/>
            <a:lumOff val="80000"/>
          </a:schemeClr>
        </a:solidFill>
      </dgm:spPr>
      <dgm:t>
        <a:bodyPr/>
        <a:lstStyle/>
        <a:p>
          <a:endParaRPr lang="ru-RU" dirty="0"/>
        </a:p>
      </dgm:t>
    </dgm:pt>
    <dgm:pt modelId="{0F2E8A20-BF44-48C1-8911-91EFADB69645}" type="parTrans" cxnId="{B5C14906-E6D3-4A6B-8867-1ADD81C11D06}">
      <dgm:prSet/>
      <dgm:spPr/>
      <dgm:t>
        <a:bodyPr/>
        <a:lstStyle/>
        <a:p>
          <a:endParaRPr lang="ru-RU"/>
        </a:p>
      </dgm:t>
    </dgm:pt>
    <dgm:pt modelId="{86AB81C2-5862-4C8B-865D-8CD9BDC1854B}" type="sibTrans" cxnId="{B5C14906-E6D3-4A6B-8867-1ADD81C11D06}">
      <dgm:prSet/>
      <dgm:spPr/>
      <dgm:t>
        <a:bodyPr/>
        <a:lstStyle/>
        <a:p>
          <a:endParaRPr lang="ru-RU"/>
        </a:p>
      </dgm:t>
    </dgm:pt>
    <dgm:pt modelId="{F982D4E0-76DA-4A44-A517-007D1C214C5D}">
      <dgm:prSet phldrT="[Текст]" custT="1"/>
      <dgm:spPr>
        <a:solidFill>
          <a:schemeClr val="accent1">
            <a:lumMod val="20000"/>
            <a:lumOff val="80000"/>
            <a:alpha val="90000"/>
          </a:schemeClr>
        </a:solidFill>
      </dgm:spPr>
      <dgm:t>
        <a:bodyPr/>
        <a:lstStyle/>
        <a:p>
          <a:pPr algn="l"/>
          <a:r>
            <a:rPr lang="ru-RU" sz="1400" b="1" dirty="0" smtClean="0">
              <a:solidFill>
                <a:srgbClr val="C00000"/>
              </a:solidFill>
              <a:latin typeface="Times New Roman" panose="02020603050405020304" pitchFamily="18" charset="0"/>
              <a:cs typeface="Times New Roman" panose="02020603050405020304" pitchFamily="18" charset="0"/>
            </a:rPr>
            <a:t>1 отделение </a:t>
          </a:r>
          <a:r>
            <a:rPr lang="ru-RU" sz="900" b="1" dirty="0" smtClean="0">
              <a:latin typeface="Times New Roman" panose="02020603050405020304" pitchFamily="18" charset="0"/>
              <a:cs typeface="Times New Roman" panose="02020603050405020304" pitchFamily="18" charset="0"/>
            </a:rPr>
            <a:t>– для обучающихся с алалией, афазией, ринолалией, дизартрией и заиканием, имеющих общее недоразвитие речи и нарушения чтения и письма, препятствующие обучению в общеобразовательных организациях</a:t>
          </a:r>
          <a:endParaRPr lang="ru-RU" sz="900" b="1" dirty="0">
            <a:latin typeface="Times New Roman" panose="02020603050405020304" pitchFamily="18" charset="0"/>
            <a:cs typeface="Times New Roman" panose="02020603050405020304" pitchFamily="18" charset="0"/>
          </a:endParaRPr>
        </a:p>
      </dgm:t>
    </dgm:pt>
    <dgm:pt modelId="{C9997C63-5849-43B8-B625-9EA019756241}" type="parTrans" cxnId="{942A25BA-BFEC-40CE-BDAF-8ECC40E841C2}">
      <dgm:prSet/>
      <dgm:spPr/>
      <dgm:t>
        <a:bodyPr/>
        <a:lstStyle/>
        <a:p>
          <a:endParaRPr lang="ru-RU"/>
        </a:p>
      </dgm:t>
    </dgm:pt>
    <dgm:pt modelId="{1DA92D9C-2936-4627-AD57-8904A43A8EBF}" type="sibTrans" cxnId="{942A25BA-BFEC-40CE-BDAF-8ECC40E841C2}">
      <dgm:prSet/>
      <dgm:spPr/>
      <dgm:t>
        <a:bodyPr/>
        <a:lstStyle/>
        <a:p>
          <a:endParaRPr lang="ru-RU"/>
        </a:p>
      </dgm:t>
    </dgm:pt>
    <dgm:pt modelId="{858DA9C0-17FD-424D-8F56-EDB4719DFFC1}">
      <dgm:prSet phldrT="[Текст]" custT="1"/>
      <dgm:spPr>
        <a:solidFill>
          <a:schemeClr val="accent6">
            <a:lumMod val="20000"/>
            <a:lumOff val="80000"/>
            <a:alpha val="90000"/>
          </a:schemeClr>
        </a:solidFill>
      </dgm:spPr>
      <dgm:t>
        <a:bodyPr/>
        <a:lstStyle/>
        <a:p>
          <a:r>
            <a:rPr lang="ru-RU" sz="1400" b="1" dirty="0" smtClean="0">
              <a:solidFill>
                <a:srgbClr val="C00000"/>
              </a:solidFill>
              <a:latin typeface="Times New Roman" panose="02020603050405020304" pitchFamily="18" charset="0"/>
              <a:cs typeface="Times New Roman" panose="02020603050405020304" pitchFamily="18" charset="0"/>
            </a:rPr>
            <a:t>II отделение </a:t>
          </a:r>
          <a:r>
            <a:rPr lang="ru-RU" sz="1200" b="1" dirty="0" smtClean="0">
              <a:latin typeface="Times New Roman" panose="02020603050405020304" pitchFamily="18" charset="0"/>
              <a:cs typeface="Times New Roman" panose="02020603050405020304" pitchFamily="18" charset="0"/>
            </a:rPr>
            <a:t>– для обучающихся с тяжелой степенью выраженности заикания при нормальном развитии речи</a:t>
          </a:r>
          <a:endParaRPr lang="ru-RU" sz="1200" b="1" dirty="0">
            <a:latin typeface="Times New Roman" panose="02020603050405020304" pitchFamily="18" charset="0"/>
            <a:cs typeface="Times New Roman" panose="02020603050405020304" pitchFamily="18" charset="0"/>
          </a:endParaRPr>
        </a:p>
      </dgm:t>
    </dgm:pt>
    <dgm:pt modelId="{73891F2B-C956-4FBA-982F-A26E690CA9AD}" type="parTrans" cxnId="{537FAC5D-B467-4C03-BF03-4FA01C5C9FCF}">
      <dgm:prSet/>
      <dgm:spPr/>
      <dgm:t>
        <a:bodyPr/>
        <a:lstStyle/>
        <a:p>
          <a:endParaRPr lang="ru-RU"/>
        </a:p>
      </dgm:t>
    </dgm:pt>
    <dgm:pt modelId="{0A278D38-3D06-4919-9FBA-7889B2863C19}" type="sibTrans" cxnId="{537FAC5D-B467-4C03-BF03-4FA01C5C9FCF}">
      <dgm:prSet/>
      <dgm:spPr/>
      <dgm:t>
        <a:bodyPr/>
        <a:lstStyle/>
        <a:p>
          <a:endParaRPr lang="ru-RU"/>
        </a:p>
      </dgm:t>
    </dgm:pt>
    <dgm:pt modelId="{9424E4F1-A667-4CF5-8A21-8F3E2089A7DC}" type="pres">
      <dgm:prSet presAssocID="{2CE954DB-5D5B-47A4-834B-4A3DBCC0F659}" presName="diagram" presStyleCnt="0">
        <dgm:presLayoutVars>
          <dgm:chPref val="1"/>
          <dgm:dir/>
          <dgm:animOne val="branch"/>
          <dgm:animLvl val="lvl"/>
          <dgm:resizeHandles/>
        </dgm:presLayoutVars>
      </dgm:prSet>
      <dgm:spPr/>
      <dgm:t>
        <a:bodyPr/>
        <a:lstStyle/>
        <a:p>
          <a:endParaRPr lang="ru-RU"/>
        </a:p>
      </dgm:t>
    </dgm:pt>
    <dgm:pt modelId="{900B59F3-BA65-4120-A18B-C6AC3D2FDDED}" type="pres">
      <dgm:prSet presAssocID="{61685A3F-D627-4E56-9C64-208EDF013CA9}" presName="root" presStyleCnt="0"/>
      <dgm:spPr/>
    </dgm:pt>
    <dgm:pt modelId="{19944ECB-359D-4A97-A7B7-56DEC933F308}" type="pres">
      <dgm:prSet presAssocID="{61685A3F-D627-4E56-9C64-208EDF013CA9}" presName="rootComposite" presStyleCnt="0"/>
      <dgm:spPr/>
    </dgm:pt>
    <dgm:pt modelId="{555A1703-0FB7-476D-ADD4-A7E148774B41}" type="pres">
      <dgm:prSet presAssocID="{61685A3F-D627-4E56-9C64-208EDF013CA9}" presName="rootText" presStyleLbl="node1" presStyleIdx="0" presStyleCnt="2" custScaleY="120700"/>
      <dgm:spPr/>
      <dgm:t>
        <a:bodyPr/>
        <a:lstStyle/>
        <a:p>
          <a:endParaRPr lang="ru-RU"/>
        </a:p>
      </dgm:t>
    </dgm:pt>
    <dgm:pt modelId="{BCD873C6-CBD2-4E3C-A321-18C867F258EF}" type="pres">
      <dgm:prSet presAssocID="{61685A3F-D627-4E56-9C64-208EDF013CA9}" presName="rootConnector" presStyleLbl="node1" presStyleIdx="0" presStyleCnt="2"/>
      <dgm:spPr/>
      <dgm:t>
        <a:bodyPr/>
        <a:lstStyle/>
        <a:p>
          <a:endParaRPr lang="ru-RU"/>
        </a:p>
      </dgm:t>
    </dgm:pt>
    <dgm:pt modelId="{921CA3A9-E088-42E3-8CCC-60E79DAC089A}" type="pres">
      <dgm:prSet presAssocID="{61685A3F-D627-4E56-9C64-208EDF013CA9}" presName="childShape" presStyleCnt="0"/>
      <dgm:spPr/>
    </dgm:pt>
    <dgm:pt modelId="{11324DB8-5C45-4ECA-B960-F847AAA891F5}" type="pres">
      <dgm:prSet presAssocID="{28455118-17F3-4F85-93D7-BF615E60CED6}" presName="Name13" presStyleLbl="parChTrans1D2" presStyleIdx="0" presStyleCnt="3"/>
      <dgm:spPr/>
      <dgm:t>
        <a:bodyPr/>
        <a:lstStyle/>
        <a:p>
          <a:endParaRPr lang="ru-RU"/>
        </a:p>
      </dgm:t>
    </dgm:pt>
    <dgm:pt modelId="{210B9F34-5C14-478F-88BE-A679C2A126E6}" type="pres">
      <dgm:prSet presAssocID="{9D717C9A-5539-4A84-A333-9FDB533B6666}" presName="childText" presStyleLbl="bgAcc1" presStyleIdx="0" presStyleCnt="3" custLinFactNeighborX="6721" custLinFactNeighborY="6779">
        <dgm:presLayoutVars>
          <dgm:bulletEnabled val="1"/>
        </dgm:presLayoutVars>
      </dgm:prSet>
      <dgm:spPr/>
      <dgm:t>
        <a:bodyPr/>
        <a:lstStyle/>
        <a:p>
          <a:endParaRPr lang="ru-RU"/>
        </a:p>
      </dgm:t>
    </dgm:pt>
    <dgm:pt modelId="{AA62F47A-C14F-4F8B-9E95-4D3BD41AC41F}" type="pres">
      <dgm:prSet presAssocID="{115505C8-C38D-4381-8E4B-B410E2FBAEAC}" presName="root" presStyleCnt="0"/>
      <dgm:spPr/>
    </dgm:pt>
    <dgm:pt modelId="{C8315A75-BEDA-4E48-9EB8-B5488C0621FE}" type="pres">
      <dgm:prSet presAssocID="{115505C8-C38D-4381-8E4B-B410E2FBAEAC}" presName="rootComposite" presStyleCnt="0"/>
      <dgm:spPr/>
    </dgm:pt>
    <dgm:pt modelId="{D0524F4D-47DE-41B5-A64F-DC699E43CDD3}" type="pres">
      <dgm:prSet presAssocID="{115505C8-C38D-4381-8E4B-B410E2FBAEAC}" presName="rootText" presStyleLbl="node1" presStyleIdx="1" presStyleCnt="2"/>
      <dgm:spPr/>
      <dgm:t>
        <a:bodyPr/>
        <a:lstStyle/>
        <a:p>
          <a:endParaRPr lang="ru-RU"/>
        </a:p>
      </dgm:t>
    </dgm:pt>
    <dgm:pt modelId="{7B3A9F66-6AA7-4207-AD9F-F4838FBD8808}" type="pres">
      <dgm:prSet presAssocID="{115505C8-C38D-4381-8E4B-B410E2FBAEAC}" presName="rootConnector" presStyleLbl="node1" presStyleIdx="1" presStyleCnt="2"/>
      <dgm:spPr/>
      <dgm:t>
        <a:bodyPr/>
        <a:lstStyle/>
        <a:p>
          <a:endParaRPr lang="ru-RU"/>
        </a:p>
      </dgm:t>
    </dgm:pt>
    <dgm:pt modelId="{9A350D13-843C-49A3-A82A-BA74AE3B78AA}" type="pres">
      <dgm:prSet presAssocID="{115505C8-C38D-4381-8E4B-B410E2FBAEAC}" presName="childShape" presStyleCnt="0"/>
      <dgm:spPr/>
    </dgm:pt>
    <dgm:pt modelId="{7CAF48D1-B806-4C94-900D-7DDC99CDE34B}" type="pres">
      <dgm:prSet presAssocID="{C9997C63-5849-43B8-B625-9EA019756241}" presName="Name13" presStyleLbl="parChTrans1D2" presStyleIdx="1" presStyleCnt="3"/>
      <dgm:spPr/>
      <dgm:t>
        <a:bodyPr/>
        <a:lstStyle/>
        <a:p>
          <a:endParaRPr lang="ru-RU"/>
        </a:p>
      </dgm:t>
    </dgm:pt>
    <dgm:pt modelId="{F5606C8A-5E53-493F-89BB-0F5D4FB2AC39}" type="pres">
      <dgm:prSet presAssocID="{F982D4E0-76DA-4A44-A517-007D1C214C5D}" presName="childText" presStyleLbl="bgAcc1" presStyleIdx="1" presStyleCnt="3" custScaleX="111502">
        <dgm:presLayoutVars>
          <dgm:bulletEnabled val="1"/>
        </dgm:presLayoutVars>
      </dgm:prSet>
      <dgm:spPr/>
      <dgm:t>
        <a:bodyPr/>
        <a:lstStyle/>
        <a:p>
          <a:endParaRPr lang="ru-RU"/>
        </a:p>
      </dgm:t>
    </dgm:pt>
    <dgm:pt modelId="{3C5A5DE4-BDD5-4707-B0E6-0D108927F20E}" type="pres">
      <dgm:prSet presAssocID="{73891F2B-C956-4FBA-982F-A26E690CA9AD}" presName="Name13" presStyleLbl="parChTrans1D2" presStyleIdx="2" presStyleCnt="3"/>
      <dgm:spPr/>
      <dgm:t>
        <a:bodyPr/>
        <a:lstStyle/>
        <a:p>
          <a:endParaRPr lang="ru-RU"/>
        </a:p>
      </dgm:t>
    </dgm:pt>
    <dgm:pt modelId="{9C39AD04-A142-44A5-A130-5041CFE20602}" type="pres">
      <dgm:prSet presAssocID="{858DA9C0-17FD-424D-8F56-EDB4719DFFC1}" presName="childText" presStyleLbl="bgAcc1" presStyleIdx="2" presStyleCnt="3" custScaleX="111502">
        <dgm:presLayoutVars>
          <dgm:bulletEnabled val="1"/>
        </dgm:presLayoutVars>
      </dgm:prSet>
      <dgm:spPr/>
      <dgm:t>
        <a:bodyPr/>
        <a:lstStyle/>
        <a:p>
          <a:endParaRPr lang="ru-RU"/>
        </a:p>
      </dgm:t>
    </dgm:pt>
  </dgm:ptLst>
  <dgm:cxnLst>
    <dgm:cxn modelId="{B5C14906-E6D3-4A6B-8867-1ADD81C11D06}" srcId="{2CE954DB-5D5B-47A4-834B-4A3DBCC0F659}" destId="{115505C8-C38D-4381-8E4B-B410E2FBAEAC}" srcOrd="1" destOrd="0" parTransId="{0F2E8A20-BF44-48C1-8911-91EFADB69645}" sibTransId="{86AB81C2-5862-4C8B-865D-8CD9BDC1854B}"/>
    <dgm:cxn modelId="{8560B130-6D6D-46F6-9D90-56E352132420}" type="presOf" srcId="{858DA9C0-17FD-424D-8F56-EDB4719DFFC1}" destId="{9C39AD04-A142-44A5-A130-5041CFE20602}" srcOrd="0" destOrd="0" presId="urn:microsoft.com/office/officeart/2005/8/layout/hierarchy3"/>
    <dgm:cxn modelId="{57B76324-761A-41ED-92AC-CE13B48619C4}" type="presOf" srcId="{61685A3F-D627-4E56-9C64-208EDF013CA9}" destId="{555A1703-0FB7-476D-ADD4-A7E148774B41}" srcOrd="0" destOrd="0" presId="urn:microsoft.com/office/officeart/2005/8/layout/hierarchy3"/>
    <dgm:cxn modelId="{98303ED1-1C91-442F-93E9-36F648605C45}" type="presOf" srcId="{61685A3F-D627-4E56-9C64-208EDF013CA9}" destId="{BCD873C6-CBD2-4E3C-A321-18C867F258EF}" srcOrd="1" destOrd="0" presId="urn:microsoft.com/office/officeart/2005/8/layout/hierarchy3"/>
    <dgm:cxn modelId="{9B395373-D54B-42D8-B86C-560ED8FAA406}" type="presOf" srcId="{9D717C9A-5539-4A84-A333-9FDB533B6666}" destId="{210B9F34-5C14-478F-88BE-A679C2A126E6}" srcOrd="0" destOrd="0" presId="urn:microsoft.com/office/officeart/2005/8/layout/hierarchy3"/>
    <dgm:cxn modelId="{7E333696-2107-4E37-A3CF-2A1767E0824B}" type="presOf" srcId="{2CE954DB-5D5B-47A4-834B-4A3DBCC0F659}" destId="{9424E4F1-A667-4CF5-8A21-8F3E2089A7DC}" srcOrd="0" destOrd="0" presId="urn:microsoft.com/office/officeart/2005/8/layout/hierarchy3"/>
    <dgm:cxn modelId="{ACAA6CEC-11FD-4DBF-BCFF-0BC4A3359C54}" srcId="{2CE954DB-5D5B-47A4-834B-4A3DBCC0F659}" destId="{61685A3F-D627-4E56-9C64-208EDF013CA9}" srcOrd="0" destOrd="0" parTransId="{833A293B-99A2-4D28-A91D-81514AF38CAF}" sibTransId="{C8715C1C-016E-40BB-8BA8-76B89C6BF674}"/>
    <dgm:cxn modelId="{7D8301C0-56E2-450D-A906-D5530AA1563F}" type="presOf" srcId="{73891F2B-C956-4FBA-982F-A26E690CA9AD}" destId="{3C5A5DE4-BDD5-4707-B0E6-0D108927F20E}" srcOrd="0" destOrd="0" presId="urn:microsoft.com/office/officeart/2005/8/layout/hierarchy3"/>
    <dgm:cxn modelId="{9D00E1D9-B029-4524-BAD3-128DC653E362}" srcId="{61685A3F-D627-4E56-9C64-208EDF013CA9}" destId="{9D717C9A-5539-4A84-A333-9FDB533B6666}" srcOrd="0" destOrd="0" parTransId="{28455118-17F3-4F85-93D7-BF615E60CED6}" sibTransId="{9123235B-FA21-4B07-8BD1-BAA71E6A63A4}"/>
    <dgm:cxn modelId="{84A5FE6A-67A5-4469-95AC-28DF2F372D04}" type="presOf" srcId="{115505C8-C38D-4381-8E4B-B410E2FBAEAC}" destId="{7B3A9F66-6AA7-4207-AD9F-F4838FBD8808}" srcOrd="1" destOrd="0" presId="urn:microsoft.com/office/officeart/2005/8/layout/hierarchy3"/>
    <dgm:cxn modelId="{23C22A50-68A7-4090-AD78-5221FFEA1BBC}" type="presOf" srcId="{C9997C63-5849-43B8-B625-9EA019756241}" destId="{7CAF48D1-B806-4C94-900D-7DDC99CDE34B}" srcOrd="0" destOrd="0" presId="urn:microsoft.com/office/officeart/2005/8/layout/hierarchy3"/>
    <dgm:cxn modelId="{F0A57865-EBF6-459A-BCAE-BA9559AEA824}" type="presOf" srcId="{115505C8-C38D-4381-8E4B-B410E2FBAEAC}" destId="{D0524F4D-47DE-41B5-A64F-DC699E43CDD3}" srcOrd="0" destOrd="0" presId="urn:microsoft.com/office/officeart/2005/8/layout/hierarchy3"/>
    <dgm:cxn modelId="{0738B2D1-E51F-40B9-A4C4-2B0FC60B88B7}" type="presOf" srcId="{28455118-17F3-4F85-93D7-BF615E60CED6}" destId="{11324DB8-5C45-4ECA-B960-F847AAA891F5}" srcOrd="0" destOrd="0" presId="urn:microsoft.com/office/officeart/2005/8/layout/hierarchy3"/>
    <dgm:cxn modelId="{537FAC5D-B467-4C03-BF03-4FA01C5C9FCF}" srcId="{115505C8-C38D-4381-8E4B-B410E2FBAEAC}" destId="{858DA9C0-17FD-424D-8F56-EDB4719DFFC1}" srcOrd="1" destOrd="0" parTransId="{73891F2B-C956-4FBA-982F-A26E690CA9AD}" sibTransId="{0A278D38-3D06-4919-9FBA-7889B2863C19}"/>
    <dgm:cxn modelId="{B017FD65-B74A-43C2-B19C-630CD574B49D}" type="presOf" srcId="{F982D4E0-76DA-4A44-A517-007D1C214C5D}" destId="{F5606C8A-5E53-493F-89BB-0F5D4FB2AC39}" srcOrd="0" destOrd="0" presId="urn:microsoft.com/office/officeart/2005/8/layout/hierarchy3"/>
    <dgm:cxn modelId="{942A25BA-BFEC-40CE-BDAF-8ECC40E841C2}" srcId="{115505C8-C38D-4381-8E4B-B410E2FBAEAC}" destId="{F982D4E0-76DA-4A44-A517-007D1C214C5D}" srcOrd="0" destOrd="0" parTransId="{C9997C63-5849-43B8-B625-9EA019756241}" sibTransId="{1DA92D9C-2936-4627-AD57-8904A43A8EBF}"/>
    <dgm:cxn modelId="{D874EADA-A5EF-4C94-AE05-770D20F888AF}" type="presParOf" srcId="{9424E4F1-A667-4CF5-8A21-8F3E2089A7DC}" destId="{900B59F3-BA65-4120-A18B-C6AC3D2FDDED}" srcOrd="0" destOrd="0" presId="urn:microsoft.com/office/officeart/2005/8/layout/hierarchy3"/>
    <dgm:cxn modelId="{CD3AA0A0-0397-49DD-B437-D4F44EE35438}" type="presParOf" srcId="{900B59F3-BA65-4120-A18B-C6AC3D2FDDED}" destId="{19944ECB-359D-4A97-A7B7-56DEC933F308}" srcOrd="0" destOrd="0" presId="urn:microsoft.com/office/officeart/2005/8/layout/hierarchy3"/>
    <dgm:cxn modelId="{89ED8F98-21E7-4E08-9BB2-547E10DEF0D6}" type="presParOf" srcId="{19944ECB-359D-4A97-A7B7-56DEC933F308}" destId="{555A1703-0FB7-476D-ADD4-A7E148774B41}" srcOrd="0" destOrd="0" presId="urn:microsoft.com/office/officeart/2005/8/layout/hierarchy3"/>
    <dgm:cxn modelId="{3BC9B84E-8728-449A-A3C9-EF89E1E63321}" type="presParOf" srcId="{19944ECB-359D-4A97-A7B7-56DEC933F308}" destId="{BCD873C6-CBD2-4E3C-A321-18C867F258EF}" srcOrd="1" destOrd="0" presId="urn:microsoft.com/office/officeart/2005/8/layout/hierarchy3"/>
    <dgm:cxn modelId="{1FF14CAD-832A-4065-A83C-53CEA1BB6966}" type="presParOf" srcId="{900B59F3-BA65-4120-A18B-C6AC3D2FDDED}" destId="{921CA3A9-E088-42E3-8CCC-60E79DAC089A}" srcOrd="1" destOrd="0" presId="urn:microsoft.com/office/officeart/2005/8/layout/hierarchy3"/>
    <dgm:cxn modelId="{B1D84491-10F4-402F-8596-4D686382D2D3}" type="presParOf" srcId="{921CA3A9-E088-42E3-8CCC-60E79DAC089A}" destId="{11324DB8-5C45-4ECA-B960-F847AAA891F5}" srcOrd="0" destOrd="0" presId="urn:microsoft.com/office/officeart/2005/8/layout/hierarchy3"/>
    <dgm:cxn modelId="{4B3277E2-DDE4-4993-B47C-A1B9A7897091}" type="presParOf" srcId="{921CA3A9-E088-42E3-8CCC-60E79DAC089A}" destId="{210B9F34-5C14-478F-88BE-A679C2A126E6}" srcOrd="1" destOrd="0" presId="urn:microsoft.com/office/officeart/2005/8/layout/hierarchy3"/>
    <dgm:cxn modelId="{5B384E20-F081-42B8-B8FE-4F10028E0B45}" type="presParOf" srcId="{9424E4F1-A667-4CF5-8A21-8F3E2089A7DC}" destId="{AA62F47A-C14F-4F8B-9E95-4D3BD41AC41F}" srcOrd="1" destOrd="0" presId="urn:microsoft.com/office/officeart/2005/8/layout/hierarchy3"/>
    <dgm:cxn modelId="{2F443F07-6172-4E54-8855-0A0E74F94F6D}" type="presParOf" srcId="{AA62F47A-C14F-4F8B-9E95-4D3BD41AC41F}" destId="{C8315A75-BEDA-4E48-9EB8-B5488C0621FE}" srcOrd="0" destOrd="0" presId="urn:microsoft.com/office/officeart/2005/8/layout/hierarchy3"/>
    <dgm:cxn modelId="{3AEAA8A9-BA68-4FCC-8595-460B6B80E7B3}" type="presParOf" srcId="{C8315A75-BEDA-4E48-9EB8-B5488C0621FE}" destId="{D0524F4D-47DE-41B5-A64F-DC699E43CDD3}" srcOrd="0" destOrd="0" presId="urn:microsoft.com/office/officeart/2005/8/layout/hierarchy3"/>
    <dgm:cxn modelId="{1747008C-F077-477F-AA6A-8C876D72F6DB}" type="presParOf" srcId="{C8315A75-BEDA-4E48-9EB8-B5488C0621FE}" destId="{7B3A9F66-6AA7-4207-AD9F-F4838FBD8808}" srcOrd="1" destOrd="0" presId="urn:microsoft.com/office/officeart/2005/8/layout/hierarchy3"/>
    <dgm:cxn modelId="{0C2BB142-4BA0-4860-B9B4-8B84FBDA9DF1}" type="presParOf" srcId="{AA62F47A-C14F-4F8B-9E95-4D3BD41AC41F}" destId="{9A350D13-843C-49A3-A82A-BA74AE3B78AA}" srcOrd="1" destOrd="0" presId="urn:microsoft.com/office/officeart/2005/8/layout/hierarchy3"/>
    <dgm:cxn modelId="{8CF959B3-6572-46CE-9D8F-2D8FA38B7559}" type="presParOf" srcId="{9A350D13-843C-49A3-A82A-BA74AE3B78AA}" destId="{7CAF48D1-B806-4C94-900D-7DDC99CDE34B}" srcOrd="0" destOrd="0" presId="urn:microsoft.com/office/officeart/2005/8/layout/hierarchy3"/>
    <dgm:cxn modelId="{2FAF6D34-D310-4FC5-A478-621591005087}" type="presParOf" srcId="{9A350D13-843C-49A3-A82A-BA74AE3B78AA}" destId="{F5606C8A-5E53-493F-89BB-0F5D4FB2AC39}" srcOrd="1" destOrd="0" presId="urn:microsoft.com/office/officeart/2005/8/layout/hierarchy3"/>
    <dgm:cxn modelId="{6870AAAF-6835-43F9-A55A-0F28445406F3}" type="presParOf" srcId="{9A350D13-843C-49A3-A82A-BA74AE3B78AA}" destId="{3C5A5DE4-BDD5-4707-B0E6-0D108927F20E}" srcOrd="2" destOrd="0" presId="urn:microsoft.com/office/officeart/2005/8/layout/hierarchy3"/>
    <dgm:cxn modelId="{63709349-5BDA-495C-8ED4-D0F5ADE2D94B}" type="presParOf" srcId="{9A350D13-843C-49A3-A82A-BA74AE3B78AA}" destId="{9C39AD04-A142-44A5-A130-5041CFE20602}"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436ED5-F0C6-4B7F-9868-9496A1116400}" type="doc">
      <dgm:prSet loTypeId="urn:microsoft.com/office/officeart/2005/8/layout/cycle4" loCatId="relationship" qsTypeId="urn:microsoft.com/office/officeart/2005/8/quickstyle/simple5" qsCatId="simple" csTypeId="urn:microsoft.com/office/officeart/2005/8/colors/colorful2" csCatId="colorful" phldr="1"/>
      <dgm:spPr/>
      <dgm:t>
        <a:bodyPr/>
        <a:lstStyle/>
        <a:p>
          <a:endParaRPr lang="ru-RU"/>
        </a:p>
      </dgm:t>
    </dgm:pt>
    <dgm:pt modelId="{D3DB2115-9EB1-4804-895D-76285B1F8197}">
      <dgm:prSet phldrT="[Текст]" custT="1"/>
      <dgm:spPr/>
      <dgm:t>
        <a:bodyPr/>
        <a:lstStyle/>
        <a:p>
          <a:r>
            <a:rPr lang="ru-RU" sz="1400" b="1" dirty="0" smtClean="0">
              <a:solidFill>
                <a:srgbClr val="FF0000"/>
              </a:solidFill>
              <a:latin typeface="Times New Roman" panose="02020603050405020304" pitchFamily="18" charset="0"/>
              <a:cs typeface="Times New Roman" panose="02020603050405020304" pitchFamily="18" charset="0"/>
            </a:rPr>
            <a:t>Вариант 8.1. </a:t>
          </a:r>
          <a:r>
            <a:rPr lang="ru-RU" sz="1200" b="1" dirty="0" smtClean="0">
              <a:latin typeface="Times New Roman" panose="02020603050405020304" pitchFamily="18" charset="0"/>
              <a:cs typeface="Times New Roman" panose="02020603050405020304" pitchFamily="18" charset="0"/>
            </a:rPr>
            <a:t>для обучающихся с РАС, инклюзия</a:t>
          </a:r>
          <a:endParaRPr lang="ru-RU" sz="1200" b="1" dirty="0">
            <a:latin typeface="Times New Roman" panose="02020603050405020304" pitchFamily="18" charset="0"/>
            <a:cs typeface="Times New Roman" panose="02020603050405020304" pitchFamily="18" charset="0"/>
          </a:endParaRPr>
        </a:p>
      </dgm:t>
    </dgm:pt>
    <dgm:pt modelId="{0AD7FF00-7F9C-409E-954E-B1A2EE459CE3}" type="parTrans" cxnId="{E6FE7453-9936-4946-A247-5661F83B3AD7}">
      <dgm:prSet/>
      <dgm:spPr/>
      <dgm:t>
        <a:bodyPr/>
        <a:lstStyle/>
        <a:p>
          <a:endParaRPr lang="ru-RU"/>
        </a:p>
      </dgm:t>
    </dgm:pt>
    <dgm:pt modelId="{886B358B-CAE1-48E4-B0A5-9FCFCBABF140}" type="sibTrans" cxnId="{E6FE7453-9936-4946-A247-5661F83B3AD7}">
      <dgm:prSet/>
      <dgm:spPr/>
      <dgm:t>
        <a:bodyPr/>
        <a:lstStyle/>
        <a:p>
          <a:endParaRPr lang="ru-RU"/>
        </a:p>
      </dgm:t>
    </dgm:pt>
    <dgm:pt modelId="{8F5F90B3-73CC-4D5A-98B3-3977D51C1FE1}">
      <dgm:prSet phldrT="[Текст]" custT="1"/>
      <dgm:spPr>
        <a:solidFill>
          <a:schemeClr val="accent1">
            <a:lumMod val="40000"/>
            <a:lumOff val="6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r>
            <a:rPr lang="ru-RU" sz="1100" b="1" dirty="0" smtClean="0">
              <a:latin typeface="Times New Roman" panose="02020603050405020304" pitchFamily="18" charset="0"/>
              <a:cs typeface="Times New Roman" panose="02020603050405020304" pitchFamily="18" charset="0"/>
            </a:rPr>
            <a:t>Обучение по общеобразовательным программам, срок обучения 4 года, 1-4 классы</a:t>
          </a:r>
          <a:endParaRPr lang="ru-RU" sz="1100" b="1" dirty="0">
            <a:latin typeface="Times New Roman" panose="02020603050405020304" pitchFamily="18" charset="0"/>
            <a:cs typeface="Times New Roman" panose="02020603050405020304" pitchFamily="18" charset="0"/>
          </a:endParaRPr>
        </a:p>
      </dgm:t>
    </dgm:pt>
    <dgm:pt modelId="{F4737F7B-3C61-4DCE-8E27-38F61E6B9E1C}" type="parTrans" cxnId="{479C420B-AE57-4C5E-BA74-F2AC1DF1B0F6}">
      <dgm:prSet/>
      <dgm:spPr/>
      <dgm:t>
        <a:bodyPr/>
        <a:lstStyle/>
        <a:p>
          <a:endParaRPr lang="ru-RU"/>
        </a:p>
      </dgm:t>
    </dgm:pt>
    <dgm:pt modelId="{52EE8247-7DE7-4F48-88A7-8EA0A9B97E17}" type="sibTrans" cxnId="{479C420B-AE57-4C5E-BA74-F2AC1DF1B0F6}">
      <dgm:prSet/>
      <dgm:spPr/>
      <dgm:t>
        <a:bodyPr/>
        <a:lstStyle/>
        <a:p>
          <a:endParaRPr lang="ru-RU"/>
        </a:p>
      </dgm:t>
    </dgm:pt>
    <dgm:pt modelId="{796B274C-9147-4FDF-B764-85847A5A7573}">
      <dgm:prSet phldrT="[Текст]" custT="1"/>
      <dgm:spPr/>
      <dgm:t>
        <a:bodyPr/>
        <a:lstStyle/>
        <a:p>
          <a:r>
            <a:rPr lang="ru-RU" sz="1400" b="1" dirty="0" smtClean="0">
              <a:solidFill>
                <a:srgbClr val="FF0000"/>
              </a:solidFill>
              <a:latin typeface="Times New Roman" panose="02020603050405020304" pitchFamily="18" charset="0"/>
              <a:cs typeface="Times New Roman" panose="02020603050405020304" pitchFamily="18" charset="0"/>
            </a:rPr>
            <a:t>Вариант 8.2. </a:t>
          </a:r>
          <a:r>
            <a:rPr lang="ru-RU" sz="1200" b="1" dirty="0" smtClean="0">
              <a:latin typeface="Times New Roman" panose="02020603050405020304" pitchFamily="18" charset="0"/>
              <a:cs typeface="Times New Roman" panose="02020603050405020304" pitchFamily="18" charset="0"/>
            </a:rPr>
            <a:t>для обучающихся с РАС в пролонгированные сроки</a:t>
          </a:r>
          <a:endParaRPr lang="ru-RU" sz="1200" b="1" dirty="0">
            <a:latin typeface="Times New Roman" panose="02020603050405020304" pitchFamily="18" charset="0"/>
            <a:cs typeface="Times New Roman" panose="02020603050405020304" pitchFamily="18" charset="0"/>
          </a:endParaRPr>
        </a:p>
      </dgm:t>
    </dgm:pt>
    <dgm:pt modelId="{88C749E5-4384-4E89-8430-2EFCFE5A2E1D}" type="parTrans" cxnId="{3D6111A9-848D-403B-847D-9A6599670E35}">
      <dgm:prSet/>
      <dgm:spPr/>
      <dgm:t>
        <a:bodyPr/>
        <a:lstStyle/>
        <a:p>
          <a:endParaRPr lang="ru-RU"/>
        </a:p>
      </dgm:t>
    </dgm:pt>
    <dgm:pt modelId="{2DB3C54B-2B20-4E9F-8FA4-4D22A35ABD5C}" type="sibTrans" cxnId="{3D6111A9-848D-403B-847D-9A6599670E35}">
      <dgm:prSet/>
      <dgm:spPr/>
      <dgm:t>
        <a:bodyPr/>
        <a:lstStyle/>
        <a:p>
          <a:endParaRPr lang="ru-RU"/>
        </a:p>
      </dgm:t>
    </dgm:pt>
    <dgm:pt modelId="{39BB1202-05A5-4786-835E-3FC3DD6BB2CF}">
      <dgm:prSet phldrT="[Текст]" custT="1"/>
      <dgm:spPr>
        <a:solidFill>
          <a:schemeClr val="accent2">
            <a:lumMod val="40000"/>
            <a:lumOff val="6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r>
            <a:rPr lang="ru-RU" sz="900" b="1" dirty="0" smtClean="0">
              <a:latin typeface="Times New Roman" panose="02020603050405020304" pitchFamily="18" charset="0"/>
              <a:cs typeface="Times New Roman" panose="02020603050405020304" pitchFamily="18" charset="0"/>
            </a:rPr>
            <a:t>Срок обучения 5 лет, 1 дополнительный	 - 4 класс.</a:t>
          </a:r>
          <a:endParaRPr lang="ru-RU" sz="900" b="1" dirty="0">
            <a:latin typeface="Times New Roman" panose="02020603050405020304" pitchFamily="18" charset="0"/>
            <a:cs typeface="Times New Roman" panose="02020603050405020304" pitchFamily="18" charset="0"/>
          </a:endParaRPr>
        </a:p>
      </dgm:t>
    </dgm:pt>
    <dgm:pt modelId="{B880242F-EDE6-4B17-9AD0-AE5BF377E9B6}" type="parTrans" cxnId="{DC8B518A-5EA6-46AA-870D-53E5F8995741}">
      <dgm:prSet/>
      <dgm:spPr/>
      <dgm:t>
        <a:bodyPr/>
        <a:lstStyle/>
        <a:p>
          <a:endParaRPr lang="ru-RU"/>
        </a:p>
      </dgm:t>
    </dgm:pt>
    <dgm:pt modelId="{FF852CC1-A05F-4F74-B98B-C5DF528B7062}" type="sibTrans" cxnId="{DC8B518A-5EA6-46AA-870D-53E5F8995741}">
      <dgm:prSet/>
      <dgm:spPr/>
      <dgm:t>
        <a:bodyPr/>
        <a:lstStyle/>
        <a:p>
          <a:endParaRPr lang="ru-RU"/>
        </a:p>
      </dgm:t>
    </dgm:pt>
    <dgm:pt modelId="{A9BF540F-1E53-427F-9255-AFF862DE90E0}">
      <dgm:prSet phldrT="[Текст]" custT="1"/>
      <dgm:spPr/>
      <dgm:t>
        <a:bodyPr/>
        <a:lstStyle/>
        <a:p>
          <a:r>
            <a:rPr lang="ru-RU" sz="1400" b="1" dirty="0" smtClean="0">
              <a:solidFill>
                <a:srgbClr val="FF0000"/>
              </a:solidFill>
              <a:latin typeface="Times New Roman" panose="02020603050405020304" pitchFamily="18" charset="0"/>
              <a:cs typeface="Times New Roman" panose="02020603050405020304" pitchFamily="18" charset="0"/>
            </a:rPr>
            <a:t>Вариант 8.3 </a:t>
          </a:r>
          <a:r>
            <a:rPr lang="ru-RU" sz="1200" b="1" dirty="0" smtClean="0">
              <a:latin typeface="Times New Roman" panose="02020603050405020304" pitchFamily="18" charset="0"/>
              <a:cs typeface="Times New Roman" panose="02020603050405020304" pitchFamily="18" charset="0"/>
            </a:rPr>
            <a:t>для обучающихся с РАС и легкой умственной отсталостью</a:t>
          </a:r>
          <a:endParaRPr lang="ru-RU" sz="1200" b="1" dirty="0">
            <a:latin typeface="Times New Roman" panose="02020603050405020304" pitchFamily="18" charset="0"/>
            <a:cs typeface="Times New Roman" panose="02020603050405020304" pitchFamily="18" charset="0"/>
          </a:endParaRPr>
        </a:p>
      </dgm:t>
    </dgm:pt>
    <dgm:pt modelId="{14E65FAA-5C0A-48A6-AA2A-DC55F430A163}" type="parTrans" cxnId="{FE120C19-1AD6-401A-B71C-D9575391AF5F}">
      <dgm:prSet/>
      <dgm:spPr/>
      <dgm:t>
        <a:bodyPr/>
        <a:lstStyle/>
        <a:p>
          <a:endParaRPr lang="ru-RU"/>
        </a:p>
      </dgm:t>
    </dgm:pt>
    <dgm:pt modelId="{B90E0B55-D6BB-4CD0-A464-1160417BB8D6}" type="sibTrans" cxnId="{FE120C19-1AD6-401A-B71C-D9575391AF5F}">
      <dgm:prSet/>
      <dgm:spPr/>
      <dgm:t>
        <a:bodyPr/>
        <a:lstStyle/>
        <a:p>
          <a:endParaRPr lang="ru-RU"/>
        </a:p>
      </dgm:t>
    </dgm:pt>
    <dgm:pt modelId="{520698E8-5776-410B-BB0D-C4353DEBD441}">
      <dgm:prSet phldrT="[Текст]" custT="1"/>
      <dgm:spPr/>
      <dgm:t>
        <a:bodyPr/>
        <a:lstStyle/>
        <a:p>
          <a:r>
            <a:rPr lang="ru-RU" sz="1100" b="1" dirty="0" smtClean="0">
              <a:solidFill>
                <a:srgbClr val="FF0000"/>
              </a:solidFill>
              <a:latin typeface="Times New Roman" panose="02020603050405020304" pitchFamily="18" charset="0"/>
              <a:cs typeface="Times New Roman" panose="02020603050405020304" pitchFamily="18" charset="0"/>
            </a:rPr>
            <a:t>Вариант 8.4  </a:t>
          </a:r>
          <a:r>
            <a:rPr lang="ru-RU" sz="1100" b="1" dirty="0" smtClean="0">
              <a:latin typeface="Times New Roman" panose="02020603050405020304" pitchFamily="18" charset="0"/>
              <a:cs typeface="Times New Roman" panose="02020603050405020304" pitchFamily="18" charset="0"/>
            </a:rPr>
            <a:t>для обучающихся с РАС и ТМНР, с  умеренной, тяжелой и глубокой умственной отсталостью</a:t>
          </a:r>
          <a:endParaRPr lang="ru-RU" sz="1100" b="1" dirty="0">
            <a:latin typeface="Times New Roman" panose="02020603050405020304" pitchFamily="18" charset="0"/>
            <a:cs typeface="Times New Roman" panose="02020603050405020304" pitchFamily="18" charset="0"/>
          </a:endParaRPr>
        </a:p>
      </dgm:t>
    </dgm:pt>
    <dgm:pt modelId="{27341677-AC83-4969-9951-573A3C50F332}" type="parTrans" cxnId="{01419F99-EBC3-4B0E-A551-610D19983CED}">
      <dgm:prSet/>
      <dgm:spPr/>
      <dgm:t>
        <a:bodyPr/>
        <a:lstStyle/>
        <a:p>
          <a:endParaRPr lang="ru-RU"/>
        </a:p>
      </dgm:t>
    </dgm:pt>
    <dgm:pt modelId="{F5C7FFCC-D843-4B02-8C3F-8E7EC047BD2E}" type="sibTrans" cxnId="{01419F99-EBC3-4B0E-A551-610D19983CED}">
      <dgm:prSet/>
      <dgm:spPr/>
      <dgm:t>
        <a:bodyPr/>
        <a:lstStyle/>
        <a:p>
          <a:endParaRPr lang="ru-RU"/>
        </a:p>
      </dgm:t>
    </dgm:pt>
    <dgm:pt modelId="{D610E142-DC35-44D0-AC7D-7D78167DA033}">
      <dgm:prSet phldrT="[Текст]" custT="1"/>
      <dgm:spPr>
        <a:solidFill>
          <a:schemeClr val="accent4">
            <a:lumMod val="40000"/>
            <a:lumOff val="6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pPr marL="57150" indent="0" defTabSz="311150">
            <a:lnSpc>
              <a:spcPct val="90000"/>
            </a:lnSpc>
            <a:spcBef>
              <a:spcPct val="0"/>
            </a:spcBef>
            <a:spcAft>
              <a:spcPct val="15000"/>
            </a:spcAft>
            <a:buNone/>
          </a:pPr>
          <a:r>
            <a:rPr lang="ru-RU" sz="800" b="1" dirty="0" smtClean="0">
              <a:latin typeface="Times New Roman" panose="02020603050405020304" pitchFamily="18" charset="0"/>
              <a:cs typeface="Times New Roman" panose="02020603050405020304" pitchFamily="18" charset="0"/>
            </a:rPr>
            <a:t>Срок обучения пролонгированный, 2 первых дополнительных класса, 1-4 классы</a:t>
          </a:r>
          <a:endParaRPr lang="ru-RU" sz="800" b="1" dirty="0">
            <a:latin typeface="Times New Roman" panose="02020603050405020304" pitchFamily="18" charset="0"/>
            <a:cs typeface="Times New Roman" panose="02020603050405020304" pitchFamily="18" charset="0"/>
          </a:endParaRPr>
        </a:p>
      </dgm:t>
    </dgm:pt>
    <dgm:pt modelId="{47866D86-E6BC-4B4E-88FC-91FFE6F7DA71}" type="parTrans" cxnId="{A431CBFF-FE75-449C-A011-2FCC0C7EF8AD}">
      <dgm:prSet/>
      <dgm:spPr/>
      <dgm:t>
        <a:bodyPr/>
        <a:lstStyle/>
        <a:p>
          <a:endParaRPr lang="ru-RU"/>
        </a:p>
      </dgm:t>
    </dgm:pt>
    <dgm:pt modelId="{A33D64A2-4151-43D9-80E5-BA5FD334E23F}" type="sibTrans" cxnId="{A431CBFF-FE75-449C-A011-2FCC0C7EF8AD}">
      <dgm:prSet/>
      <dgm:spPr/>
      <dgm:t>
        <a:bodyPr/>
        <a:lstStyle/>
        <a:p>
          <a:endParaRPr lang="ru-RU"/>
        </a:p>
      </dgm:t>
    </dgm:pt>
    <dgm:pt modelId="{E0C0D960-6B4C-40A0-A309-0FD57B6B6F4B}">
      <dgm:prSet phldrT="[Текст]" custT="1"/>
      <dgm:spPr>
        <a:solidFill>
          <a:schemeClr val="accent2">
            <a:lumMod val="40000"/>
            <a:lumOff val="6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r>
            <a:rPr lang="ru-RU" sz="900" b="1" dirty="0" smtClean="0">
              <a:latin typeface="Times New Roman" panose="02020603050405020304" pitchFamily="18" charset="0"/>
              <a:cs typeface="Times New Roman" panose="02020603050405020304" pitchFamily="18" charset="0"/>
            </a:rPr>
            <a:t>Для детей, не получивших дошкольного образования - 6 лет (2 первых </a:t>
          </a:r>
          <a:r>
            <a:rPr lang="ru-RU" sz="900" b="1" dirty="0" err="1" smtClean="0">
              <a:latin typeface="Times New Roman" panose="02020603050405020304" pitchFamily="18" charset="0"/>
              <a:cs typeface="Times New Roman" panose="02020603050405020304" pitchFamily="18" charset="0"/>
            </a:rPr>
            <a:t>доп.класса</a:t>
          </a:r>
          <a:r>
            <a:rPr lang="ru-RU" sz="700" dirty="0" smtClean="0"/>
            <a:t>)</a:t>
          </a:r>
          <a:endParaRPr lang="ru-RU" sz="700" dirty="0"/>
        </a:p>
      </dgm:t>
    </dgm:pt>
    <dgm:pt modelId="{9E67ED2A-0B91-403B-BFC8-1CCF8E2E45EC}" type="parTrans" cxnId="{A1FFBEA5-207E-4333-9BFD-DDB5C3A3F982}">
      <dgm:prSet/>
      <dgm:spPr/>
      <dgm:t>
        <a:bodyPr/>
        <a:lstStyle/>
        <a:p>
          <a:endParaRPr lang="ru-RU"/>
        </a:p>
      </dgm:t>
    </dgm:pt>
    <dgm:pt modelId="{3757B762-518C-421C-8480-40185E2DE8C2}" type="sibTrans" cxnId="{A1FFBEA5-207E-4333-9BFD-DDB5C3A3F982}">
      <dgm:prSet/>
      <dgm:spPr/>
      <dgm:t>
        <a:bodyPr/>
        <a:lstStyle/>
        <a:p>
          <a:endParaRPr lang="ru-RU"/>
        </a:p>
      </dgm:t>
    </dgm:pt>
    <dgm:pt modelId="{A5B58975-1886-4BEF-B585-711713D45997}">
      <dgm:prSet phldrT="[Текст]" custT="1"/>
      <dgm:spPr>
        <a:solidFill>
          <a:schemeClr val="accent4">
            <a:lumMod val="40000"/>
            <a:lumOff val="60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800" b="1" dirty="0" smtClean="0">
              <a:latin typeface="Times New Roman" panose="02020603050405020304" pitchFamily="18" charset="0"/>
              <a:cs typeface="Times New Roman" panose="02020603050405020304" pitchFamily="18" charset="0"/>
            </a:rPr>
            <a:t>Обучение на основе СИОП на ограниченный период времени (полгода, один год).</a:t>
          </a:r>
        </a:p>
        <a:p>
          <a:pPr marL="57150" indent="0" defTabSz="311150">
            <a:lnSpc>
              <a:spcPct val="90000"/>
            </a:lnSpc>
            <a:spcBef>
              <a:spcPct val="0"/>
            </a:spcBef>
            <a:spcAft>
              <a:spcPct val="15000"/>
            </a:spcAft>
            <a:buNone/>
          </a:pPr>
          <a:endParaRPr lang="ru-RU" dirty="0"/>
        </a:p>
      </dgm:t>
    </dgm:pt>
    <dgm:pt modelId="{1415F37C-9CC8-483C-825A-A0B48A564CB4}" type="parTrans" cxnId="{E78659A3-26A5-42A4-8E8E-38847AFB981D}">
      <dgm:prSet/>
      <dgm:spPr/>
      <dgm:t>
        <a:bodyPr/>
        <a:lstStyle/>
        <a:p>
          <a:endParaRPr lang="ru-RU"/>
        </a:p>
      </dgm:t>
    </dgm:pt>
    <dgm:pt modelId="{D528131E-D27C-4A50-B45E-99B6CC4314FE}" type="sibTrans" cxnId="{E78659A3-26A5-42A4-8E8E-38847AFB981D}">
      <dgm:prSet/>
      <dgm:spPr/>
      <dgm:t>
        <a:bodyPr/>
        <a:lstStyle/>
        <a:p>
          <a:endParaRPr lang="ru-RU"/>
        </a:p>
      </dgm:t>
    </dgm:pt>
    <dgm:pt modelId="{D96C494B-D8DA-4577-9EF8-4E0FA4BFCFE8}">
      <dgm:prSet phldrT="[Текст]"/>
      <dgm:spPr>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dgm:spPr>
      <dgm:t>
        <a:bodyPr/>
        <a:lstStyle/>
        <a:p>
          <a:endParaRPr lang="ru-RU"/>
        </a:p>
      </dgm:t>
    </dgm:pt>
    <dgm:pt modelId="{86590E81-1DA7-47A7-97AD-2808C2333C4F}" type="parTrans" cxnId="{FE63609F-C269-4223-9EE6-E29929B1A7D3}">
      <dgm:prSet/>
      <dgm:spPr/>
      <dgm:t>
        <a:bodyPr/>
        <a:lstStyle/>
        <a:p>
          <a:endParaRPr lang="ru-RU"/>
        </a:p>
      </dgm:t>
    </dgm:pt>
    <dgm:pt modelId="{1780AADB-79D9-4CA0-8767-6CFAF3F82861}" type="sibTrans" cxnId="{FE63609F-C269-4223-9EE6-E29929B1A7D3}">
      <dgm:prSet/>
      <dgm:spPr/>
      <dgm:t>
        <a:bodyPr/>
        <a:lstStyle/>
        <a:p>
          <a:endParaRPr lang="ru-RU"/>
        </a:p>
      </dgm:t>
    </dgm:pt>
    <dgm:pt modelId="{5B79F669-B67A-42BA-8311-7165412C4DBC}">
      <dgm:prSet phldrT="[Текст]"/>
      <dgm:spPr/>
      <dgm:t>
        <a:bodyPr/>
        <a:lstStyle/>
        <a:p>
          <a:endParaRPr lang="ru-RU"/>
        </a:p>
      </dgm:t>
    </dgm:pt>
    <dgm:pt modelId="{15E9CAF9-BE38-4EF9-9107-0EBD3F8E88CF}" type="parTrans" cxnId="{AF657E21-9660-44B9-BA33-28CFC414972C}">
      <dgm:prSet/>
      <dgm:spPr/>
      <dgm:t>
        <a:bodyPr/>
        <a:lstStyle/>
        <a:p>
          <a:endParaRPr lang="ru-RU"/>
        </a:p>
      </dgm:t>
    </dgm:pt>
    <dgm:pt modelId="{55D3A549-0F12-4373-9AD3-209FA3066EAA}" type="sibTrans" cxnId="{AF657E21-9660-44B9-BA33-28CFC414972C}">
      <dgm:prSet/>
      <dgm:spPr/>
      <dgm:t>
        <a:bodyPr/>
        <a:lstStyle/>
        <a:p>
          <a:endParaRPr lang="ru-RU"/>
        </a:p>
      </dgm:t>
    </dgm:pt>
    <dgm:pt modelId="{38EC46BE-7B28-49AD-9B78-754FB9724075}" type="pres">
      <dgm:prSet presAssocID="{AB436ED5-F0C6-4B7F-9868-9496A1116400}" presName="cycleMatrixDiagram" presStyleCnt="0">
        <dgm:presLayoutVars>
          <dgm:chMax val="1"/>
          <dgm:dir/>
          <dgm:animLvl val="lvl"/>
          <dgm:resizeHandles val="exact"/>
        </dgm:presLayoutVars>
      </dgm:prSet>
      <dgm:spPr/>
      <dgm:t>
        <a:bodyPr/>
        <a:lstStyle/>
        <a:p>
          <a:endParaRPr lang="ru-RU"/>
        </a:p>
      </dgm:t>
    </dgm:pt>
    <dgm:pt modelId="{12AC84CD-04D1-420E-8D84-00CC426F7279}" type="pres">
      <dgm:prSet presAssocID="{AB436ED5-F0C6-4B7F-9868-9496A1116400}" presName="children" presStyleCnt="0"/>
      <dgm:spPr/>
    </dgm:pt>
    <dgm:pt modelId="{ECD22DE6-1C0D-4713-ABC6-6CD78CB06166}" type="pres">
      <dgm:prSet presAssocID="{AB436ED5-F0C6-4B7F-9868-9496A1116400}" presName="child1group" presStyleCnt="0"/>
      <dgm:spPr/>
    </dgm:pt>
    <dgm:pt modelId="{42EE1838-9406-44E3-B1EE-F08E497E63CF}" type="pres">
      <dgm:prSet presAssocID="{AB436ED5-F0C6-4B7F-9868-9496A1116400}" presName="child1" presStyleLbl="bgAcc1" presStyleIdx="0" presStyleCnt="3"/>
      <dgm:spPr/>
      <dgm:t>
        <a:bodyPr/>
        <a:lstStyle/>
        <a:p>
          <a:endParaRPr lang="ru-RU"/>
        </a:p>
      </dgm:t>
    </dgm:pt>
    <dgm:pt modelId="{C97C0B4A-452A-4489-B811-9880D5B33E2A}" type="pres">
      <dgm:prSet presAssocID="{AB436ED5-F0C6-4B7F-9868-9496A1116400}" presName="child1Text" presStyleLbl="bgAcc1" presStyleIdx="0" presStyleCnt="3">
        <dgm:presLayoutVars>
          <dgm:bulletEnabled val="1"/>
        </dgm:presLayoutVars>
      </dgm:prSet>
      <dgm:spPr/>
      <dgm:t>
        <a:bodyPr/>
        <a:lstStyle/>
        <a:p>
          <a:endParaRPr lang="ru-RU"/>
        </a:p>
      </dgm:t>
    </dgm:pt>
    <dgm:pt modelId="{09C8ACE8-3C56-4477-9D9B-676E39AFF682}" type="pres">
      <dgm:prSet presAssocID="{AB436ED5-F0C6-4B7F-9868-9496A1116400}" presName="child2group" presStyleCnt="0"/>
      <dgm:spPr/>
    </dgm:pt>
    <dgm:pt modelId="{196F8438-7AF3-489C-9C40-1348E8400565}" type="pres">
      <dgm:prSet presAssocID="{AB436ED5-F0C6-4B7F-9868-9496A1116400}" presName="child2" presStyleLbl="bgAcc1" presStyleIdx="1" presStyleCnt="3"/>
      <dgm:spPr/>
      <dgm:t>
        <a:bodyPr/>
        <a:lstStyle/>
        <a:p>
          <a:endParaRPr lang="ru-RU"/>
        </a:p>
      </dgm:t>
    </dgm:pt>
    <dgm:pt modelId="{B5037B58-9244-400A-AD66-09D5854A6AFE}" type="pres">
      <dgm:prSet presAssocID="{AB436ED5-F0C6-4B7F-9868-9496A1116400}" presName="child2Text" presStyleLbl="bgAcc1" presStyleIdx="1" presStyleCnt="3">
        <dgm:presLayoutVars>
          <dgm:bulletEnabled val="1"/>
        </dgm:presLayoutVars>
      </dgm:prSet>
      <dgm:spPr/>
      <dgm:t>
        <a:bodyPr/>
        <a:lstStyle/>
        <a:p>
          <a:endParaRPr lang="ru-RU"/>
        </a:p>
      </dgm:t>
    </dgm:pt>
    <dgm:pt modelId="{C8BF6860-D3E6-4C68-9B77-50EE613EE85F}" type="pres">
      <dgm:prSet presAssocID="{AB436ED5-F0C6-4B7F-9868-9496A1116400}" presName="child4group" presStyleCnt="0"/>
      <dgm:spPr/>
    </dgm:pt>
    <dgm:pt modelId="{2EA98B06-5B87-447B-9FDE-595B299D091F}" type="pres">
      <dgm:prSet presAssocID="{AB436ED5-F0C6-4B7F-9868-9496A1116400}" presName="child4" presStyleLbl="bgAcc1" presStyleIdx="2" presStyleCnt="3" custLinFactNeighborX="1278" custLinFactNeighborY="3278"/>
      <dgm:spPr/>
      <dgm:t>
        <a:bodyPr/>
        <a:lstStyle/>
        <a:p>
          <a:endParaRPr lang="ru-RU"/>
        </a:p>
      </dgm:t>
    </dgm:pt>
    <dgm:pt modelId="{7E667630-A8D0-4B67-A71B-3D4EB4B7338F}" type="pres">
      <dgm:prSet presAssocID="{AB436ED5-F0C6-4B7F-9868-9496A1116400}" presName="child4Text" presStyleLbl="bgAcc1" presStyleIdx="2" presStyleCnt="3">
        <dgm:presLayoutVars>
          <dgm:bulletEnabled val="1"/>
        </dgm:presLayoutVars>
      </dgm:prSet>
      <dgm:spPr/>
      <dgm:t>
        <a:bodyPr/>
        <a:lstStyle/>
        <a:p>
          <a:endParaRPr lang="ru-RU"/>
        </a:p>
      </dgm:t>
    </dgm:pt>
    <dgm:pt modelId="{2E9FABAA-8B95-48C0-95AD-BFEB124671A4}" type="pres">
      <dgm:prSet presAssocID="{AB436ED5-F0C6-4B7F-9868-9496A1116400}" presName="childPlaceholder" presStyleCnt="0"/>
      <dgm:spPr/>
    </dgm:pt>
    <dgm:pt modelId="{FFBD2548-9433-4897-A1CD-9F56F4EEB609}" type="pres">
      <dgm:prSet presAssocID="{AB436ED5-F0C6-4B7F-9868-9496A1116400}" presName="circle" presStyleCnt="0"/>
      <dgm:spPr/>
    </dgm:pt>
    <dgm:pt modelId="{A8A565C2-EDE2-4307-9054-9176BBA9F1D4}" type="pres">
      <dgm:prSet presAssocID="{AB436ED5-F0C6-4B7F-9868-9496A1116400}" presName="quadrant1" presStyleLbl="node1" presStyleIdx="0" presStyleCnt="4">
        <dgm:presLayoutVars>
          <dgm:chMax val="1"/>
          <dgm:bulletEnabled val="1"/>
        </dgm:presLayoutVars>
      </dgm:prSet>
      <dgm:spPr/>
      <dgm:t>
        <a:bodyPr/>
        <a:lstStyle/>
        <a:p>
          <a:endParaRPr lang="ru-RU"/>
        </a:p>
      </dgm:t>
    </dgm:pt>
    <dgm:pt modelId="{1A3022F7-EB53-448A-9553-3A6A28BB3A05}" type="pres">
      <dgm:prSet presAssocID="{AB436ED5-F0C6-4B7F-9868-9496A1116400}" presName="quadrant2" presStyleLbl="node1" presStyleIdx="1" presStyleCnt="4">
        <dgm:presLayoutVars>
          <dgm:chMax val="1"/>
          <dgm:bulletEnabled val="1"/>
        </dgm:presLayoutVars>
      </dgm:prSet>
      <dgm:spPr/>
      <dgm:t>
        <a:bodyPr/>
        <a:lstStyle/>
        <a:p>
          <a:endParaRPr lang="ru-RU"/>
        </a:p>
      </dgm:t>
    </dgm:pt>
    <dgm:pt modelId="{59052309-9045-4C2D-8CFD-BEBF3438017B}" type="pres">
      <dgm:prSet presAssocID="{AB436ED5-F0C6-4B7F-9868-9496A1116400}" presName="quadrant3" presStyleLbl="node1" presStyleIdx="2" presStyleCnt="4" custLinFactNeighborX="1784" custLinFactNeighborY="4218">
        <dgm:presLayoutVars>
          <dgm:chMax val="1"/>
          <dgm:bulletEnabled val="1"/>
        </dgm:presLayoutVars>
      </dgm:prSet>
      <dgm:spPr/>
      <dgm:t>
        <a:bodyPr/>
        <a:lstStyle/>
        <a:p>
          <a:endParaRPr lang="ru-RU"/>
        </a:p>
      </dgm:t>
    </dgm:pt>
    <dgm:pt modelId="{5FA0D101-CD26-4636-9832-093FAA53DD1F}" type="pres">
      <dgm:prSet presAssocID="{AB436ED5-F0C6-4B7F-9868-9496A1116400}" presName="quadrant4" presStyleLbl="node1" presStyleIdx="3" presStyleCnt="4" custLinFactNeighborX="2756" custLinFactNeighborY="886">
        <dgm:presLayoutVars>
          <dgm:chMax val="1"/>
          <dgm:bulletEnabled val="1"/>
        </dgm:presLayoutVars>
      </dgm:prSet>
      <dgm:spPr/>
      <dgm:t>
        <a:bodyPr/>
        <a:lstStyle/>
        <a:p>
          <a:endParaRPr lang="ru-RU"/>
        </a:p>
      </dgm:t>
    </dgm:pt>
    <dgm:pt modelId="{6BD30E74-490D-4625-9B28-AC30930F9264}" type="pres">
      <dgm:prSet presAssocID="{AB436ED5-F0C6-4B7F-9868-9496A1116400}" presName="quadrantPlaceholder" presStyleCnt="0"/>
      <dgm:spPr/>
    </dgm:pt>
    <dgm:pt modelId="{1331B1BB-0E73-4105-B055-7E6F0C8474BB}" type="pres">
      <dgm:prSet presAssocID="{AB436ED5-F0C6-4B7F-9868-9496A1116400}" presName="center1" presStyleLbl="fgShp" presStyleIdx="0" presStyleCnt="2"/>
      <dgm:spPr/>
    </dgm:pt>
    <dgm:pt modelId="{7BEB5909-AEF8-4436-8DAE-5D692C80EB12}" type="pres">
      <dgm:prSet presAssocID="{AB436ED5-F0C6-4B7F-9868-9496A1116400}" presName="center2" presStyleLbl="fgShp" presStyleIdx="1" presStyleCnt="2"/>
      <dgm:spPr/>
    </dgm:pt>
  </dgm:ptLst>
  <dgm:cxnLst>
    <dgm:cxn modelId="{01419F99-EBC3-4B0E-A551-610D19983CED}" srcId="{AB436ED5-F0C6-4B7F-9868-9496A1116400}" destId="{520698E8-5776-410B-BB0D-C4353DEBD441}" srcOrd="3" destOrd="0" parTransId="{27341677-AC83-4969-9951-573A3C50F332}" sibTransId="{F5C7FFCC-D843-4B02-8C3F-8E7EC047BD2E}"/>
    <dgm:cxn modelId="{1591146B-D394-4FCC-937D-0054A31E4626}" type="presOf" srcId="{39BB1202-05A5-4786-835E-3FC3DD6BB2CF}" destId="{B5037B58-9244-400A-AD66-09D5854A6AFE}" srcOrd="1" destOrd="0" presId="urn:microsoft.com/office/officeart/2005/8/layout/cycle4"/>
    <dgm:cxn modelId="{AB8103AA-9807-48B3-BB74-3BC6D775D3F1}" type="presOf" srcId="{A9BF540F-1E53-427F-9255-AFF862DE90E0}" destId="{59052309-9045-4C2D-8CFD-BEBF3438017B}" srcOrd="0" destOrd="0" presId="urn:microsoft.com/office/officeart/2005/8/layout/cycle4"/>
    <dgm:cxn modelId="{C3BF99A5-96AC-4F8E-8D81-BB817921D23B}" type="presOf" srcId="{8F5F90B3-73CC-4D5A-98B3-3977D51C1FE1}" destId="{C97C0B4A-452A-4489-B811-9880D5B33E2A}" srcOrd="1" destOrd="0" presId="urn:microsoft.com/office/officeart/2005/8/layout/cycle4"/>
    <dgm:cxn modelId="{55EBAE2C-8B04-4366-A2E3-DCE516375047}" type="presOf" srcId="{E0C0D960-6B4C-40A0-A309-0FD57B6B6F4B}" destId="{B5037B58-9244-400A-AD66-09D5854A6AFE}" srcOrd="1" destOrd="1" presId="urn:microsoft.com/office/officeart/2005/8/layout/cycle4"/>
    <dgm:cxn modelId="{AF657E21-9660-44B9-BA33-28CFC414972C}" srcId="{AB436ED5-F0C6-4B7F-9868-9496A1116400}" destId="{5B79F669-B67A-42BA-8311-7165412C4DBC}" srcOrd="5" destOrd="0" parTransId="{15E9CAF9-BE38-4EF9-9107-0EBD3F8E88CF}" sibTransId="{55D3A549-0F12-4373-9AD3-209FA3066EAA}"/>
    <dgm:cxn modelId="{821C0EEE-E2C9-4ED7-A67F-7F5D678B76A8}" type="presOf" srcId="{520698E8-5776-410B-BB0D-C4353DEBD441}" destId="{5FA0D101-CD26-4636-9832-093FAA53DD1F}" srcOrd="0" destOrd="0" presId="urn:microsoft.com/office/officeart/2005/8/layout/cycle4"/>
    <dgm:cxn modelId="{479C420B-AE57-4C5E-BA74-F2AC1DF1B0F6}" srcId="{D3DB2115-9EB1-4804-895D-76285B1F8197}" destId="{8F5F90B3-73CC-4D5A-98B3-3977D51C1FE1}" srcOrd="0" destOrd="0" parTransId="{F4737F7B-3C61-4DCE-8E27-38F61E6B9E1C}" sibTransId="{52EE8247-7DE7-4F48-88A7-8EA0A9B97E17}"/>
    <dgm:cxn modelId="{45E0B65C-CA21-44AB-91F3-300CAAD6EC52}" type="presOf" srcId="{8F5F90B3-73CC-4D5A-98B3-3977D51C1FE1}" destId="{42EE1838-9406-44E3-B1EE-F08E497E63CF}" srcOrd="0" destOrd="0" presId="urn:microsoft.com/office/officeart/2005/8/layout/cycle4"/>
    <dgm:cxn modelId="{DC8B518A-5EA6-46AA-870D-53E5F8995741}" srcId="{796B274C-9147-4FDF-B764-85847A5A7573}" destId="{39BB1202-05A5-4786-835E-3FC3DD6BB2CF}" srcOrd="0" destOrd="0" parTransId="{B880242F-EDE6-4B17-9AD0-AE5BF377E9B6}" sibTransId="{FF852CC1-A05F-4F74-B98B-C5DF528B7062}"/>
    <dgm:cxn modelId="{FE120C19-1AD6-401A-B71C-D9575391AF5F}" srcId="{AB436ED5-F0C6-4B7F-9868-9496A1116400}" destId="{A9BF540F-1E53-427F-9255-AFF862DE90E0}" srcOrd="2" destOrd="0" parTransId="{14E65FAA-5C0A-48A6-AA2A-DC55F430A163}" sibTransId="{B90E0B55-D6BB-4CD0-A464-1160417BB8D6}"/>
    <dgm:cxn modelId="{88795788-04FB-4CD5-A025-D325FD5EB21D}" type="presOf" srcId="{AB436ED5-F0C6-4B7F-9868-9496A1116400}" destId="{38EC46BE-7B28-49AD-9B78-754FB9724075}" srcOrd="0" destOrd="0" presId="urn:microsoft.com/office/officeart/2005/8/layout/cycle4"/>
    <dgm:cxn modelId="{FE63609F-C269-4223-9EE6-E29929B1A7D3}" srcId="{AB436ED5-F0C6-4B7F-9868-9496A1116400}" destId="{D96C494B-D8DA-4577-9EF8-4E0FA4BFCFE8}" srcOrd="4" destOrd="0" parTransId="{86590E81-1DA7-47A7-97AD-2808C2333C4F}" sibTransId="{1780AADB-79D9-4CA0-8767-6CFAF3F82861}"/>
    <dgm:cxn modelId="{A1FFBEA5-207E-4333-9BFD-DDB5C3A3F982}" srcId="{796B274C-9147-4FDF-B764-85847A5A7573}" destId="{E0C0D960-6B4C-40A0-A309-0FD57B6B6F4B}" srcOrd="1" destOrd="0" parTransId="{9E67ED2A-0B91-403B-BFC8-1CCF8E2E45EC}" sibTransId="{3757B762-518C-421C-8480-40185E2DE8C2}"/>
    <dgm:cxn modelId="{2AE12F28-5567-4C25-B4D8-A31D86DB8801}" type="presOf" srcId="{39BB1202-05A5-4786-835E-3FC3DD6BB2CF}" destId="{196F8438-7AF3-489C-9C40-1348E8400565}" srcOrd="0" destOrd="0" presId="urn:microsoft.com/office/officeart/2005/8/layout/cycle4"/>
    <dgm:cxn modelId="{853C315C-C9C0-4A2F-B814-F659A9646DBF}" type="presOf" srcId="{D610E142-DC35-44D0-AC7D-7D78167DA033}" destId="{2EA98B06-5B87-447B-9FDE-595B299D091F}" srcOrd="0" destOrd="0" presId="urn:microsoft.com/office/officeart/2005/8/layout/cycle4"/>
    <dgm:cxn modelId="{BE90B1D2-E7A6-4ECC-96E3-D0F3E06BE05C}" type="presOf" srcId="{D3DB2115-9EB1-4804-895D-76285B1F8197}" destId="{A8A565C2-EDE2-4307-9054-9176BBA9F1D4}" srcOrd="0" destOrd="0" presId="urn:microsoft.com/office/officeart/2005/8/layout/cycle4"/>
    <dgm:cxn modelId="{532F0D74-3FD8-49C8-ADC3-E14E9704C33B}" type="presOf" srcId="{A5B58975-1886-4BEF-B585-711713D45997}" destId="{7E667630-A8D0-4B67-A71B-3D4EB4B7338F}" srcOrd="1" destOrd="1" presId="urn:microsoft.com/office/officeart/2005/8/layout/cycle4"/>
    <dgm:cxn modelId="{3D6111A9-848D-403B-847D-9A6599670E35}" srcId="{AB436ED5-F0C6-4B7F-9868-9496A1116400}" destId="{796B274C-9147-4FDF-B764-85847A5A7573}" srcOrd="1" destOrd="0" parTransId="{88C749E5-4384-4E89-8430-2EFCFE5A2E1D}" sibTransId="{2DB3C54B-2B20-4E9F-8FA4-4D22A35ABD5C}"/>
    <dgm:cxn modelId="{12C867AE-B2C7-45FD-90BD-70A58EABC7A9}" type="presOf" srcId="{796B274C-9147-4FDF-B764-85847A5A7573}" destId="{1A3022F7-EB53-448A-9553-3A6A28BB3A05}" srcOrd="0" destOrd="0" presId="urn:microsoft.com/office/officeart/2005/8/layout/cycle4"/>
    <dgm:cxn modelId="{505B02D0-6359-490F-AFAA-A8E76690D1E1}" type="presOf" srcId="{E0C0D960-6B4C-40A0-A309-0FD57B6B6F4B}" destId="{196F8438-7AF3-489C-9C40-1348E8400565}" srcOrd="0" destOrd="1" presId="urn:microsoft.com/office/officeart/2005/8/layout/cycle4"/>
    <dgm:cxn modelId="{24ED3D77-102F-42EF-8119-EBA9633C91EE}" type="presOf" srcId="{A5B58975-1886-4BEF-B585-711713D45997}" destId="{2EA98B06-5B87-447B-9FDE-595B299D091F}" srcOrd="0" destOrd="1" presId="urn:microsoft.com/office/officeart/2005/8/layout/cycle4"/>
    <dgm:cxn modelId="{E78659A3-26A5-42A4-8E8E-38847AFB981D}" srcId="{520698E8-5776-410B-BB0D-C4353DEBD441}" destId="{A5B58975-1886-4BEF-B585-711713D45997}" srcOrd="1" destOrd="0" parTransId="{1415F37C-9CC8-483C-825A-A0B48A564CB4}" sibTransId="{D528131E-D27C-4A50-B45E-99B6CC4314FE}"/>
    <dgm:cxn modelId="{E6FE7453-9936-4946-A247-5661F83B3AD7}" srcId="{AB436ED5-F0C6-4B7F-9868-9496A1116400}" destId="{D3DB2115-9EB1-4804-895D-76285B1F8197}" srcOrd="0" destOrd="0" parTransId="{0AD7FF00-7F9C-409E-954E-B1A2EE459CE3}" sibTransId="{886B358B-CAE1-48E4-B0A5-9FCFCBABF140}"/>
    <dgm:cxn modelId="{ECEF8893-9710-47C8-A5B5-26CBB52B48DA}" type="presOf" srcId="{D610E142-DC35-44D0-AC7D-7D78167DA033}" destId="{7E667630-A8D0-4B67-A71B-3D4EB4B7338F}" srcOrd="1" destOrd="0" presId="urn:microsoft.com/office/officeart/2005/8/layout/cycle4"/>
    <dgm:cxn modelId="{A431CBFF-FE75-449C-A011-2FCC0C7EF8AD}" srcId="{520698E8-5776-410B-BB0D-C4353DEBD441}" destId="{D610E142-DC35-44D0-AC7D-7D78167DA033}" srcOrd="0" destOrd="0" parTransId="{47866D86-E6BC-4B4E-88FC-91FFE6F7DA71}" sibTransId="{A33D64A2-4151-43D9-80E5-BA5FD334E23F}"/>
    <dgm:cxn modelId="{FC52ED3E-D740-45A2-B645-2C3948C6E5F2}" type="presParOf" srcId="{38EC46BE-7B28-49AD-9B78-754FB9724075}" destId="{12AC84CD-04D1-420E-8D84-00CC426F7279}" srcOrd="0" destOrd="0" presId="urn:microsoft.com/office/officeart/2005/8/layout/cycle4"/>
    <dgm:cxn modelId="{9C4BCF65-DAED-48B5-9594-A44DB343EEC1}" type="presParOf" srcId="{12AC84CD-04D1-420E-8D84-00CC426F7279}" destId="{ECD22DE6-1C0D-4713-ABC6-6CD78CB06166}" srcOrd="0" destOrd="0" presId="urn:microsoft.com/office/officeart/2005/8/layout/cycle4"/>
    <dgm:cxn modelId="{862D9B9A-43DD-459C-B8A3-F1229B5A247E}" type="presParOf" srcId="{ECD22DE6-1C0D-4713-ABC6-6CD78CB06166}" destId="{42EE1838-9406-44E3-B1EE-F08E497E63CF}" srcOrd="0" destOrd="0" presId="urn:microsoft.com/office/officeart/2005/8/layout/cycle4"/>
    <dgm:cxn modelId="{3A223C5C-AE08-462D-A929-50184E621B28}" type="presParOf" srcId="{ECD22DE6-1C0D-4713-ABC6-6CD78CB06166}" destId="{C97C0B4A-452A-4489-B811-9880D5B33E2A}" srcOrd="1" destOrd="0" presId="urn:microsoft.com/office/officeart/2005/8/layout/cycle4"/>
    <dgm:cxn modelId="{84C583D9-A904-4390-B382-4748D5191D76}" type="presParOf" srcId="{12AC84CD-04D1-420E-8D84-00CC426F7279}" destId="{09C8ACE8-3C56-4477-9D9B-676E39AFF682}" srcOrd="1" destOrd="0" presId="urn:microsoft.com/office/officeart/2005/8/layout/cycle4"/>
    <dgm:cxn modelId="{CE606D3E-5A5C-42B1-AD35-9CF21E038D81}" type="presParOf" srcId="{09C8ACE8-3C56-4477-9D9B-676E39AFF682}" destId="{196F8438-7AF3-489C-9C40-1348E8400565}" srcOrd="0" destOrd="0" presId="urn:microsoft.com/office/officeart/2005/8/layout/cycle4"/>
    <dgm:cxn modelId="{8AB2AE2D-0B76-41FC-AF5A-67E1EEF8F9B7}" type="presParOf" srcId="{09C8ACE8-3C56-4477-9D9B-676E39AFF682}" destId="{B5037B58-9244-400A-AD66-09D5854A6AFE}" srcOrd="1" destOrd="0" presId="urn:microsoft.com/office/officeart/2005/8/layout/cycle4"/>
    <dgm:cxn modelId="{216DE4BC-668D-4A1C-A382-2680323FA14B}" type="presParOf" srcId="{12AC84CD-04D1-420E-8D84-00CC426F7279}" destId="{C8BF6860-D3E6-4C68-9B77-50EE613EE85F}" srcOrd="2" destOrd="0" presId="urn:microsoft.com/office/officeart/2005/8/layout/cycle4"/>
    <dgm:cxn modelId="{22CD334C-E5AD-41F7-B178-4471F2293B2F}" type="presParOf" srcId="{C8BF6860-D3E6-4C68-9B77-50EE613EE85F}" destId="{2EA98B06-5B87-447B-9FDE-595B299D091F}" srcOrd="0" destOrd="0" presId="urn:microsoft.com/office/officeart/2005/8/layout/cycle4"/>
    <dgm:cxn modelId="{5FBA2AA9-7113-4E00-A18C-A6D467AD107A}" type="presParOf" srcId="{C8BF6860-D3E6-4C68-9B77-50EE613EE85F}" destId="{7E667630-A8D0-4B67-A71B-3D4EB4B7338F}" srcOrd="1" destOrd="0" presId="urn:microsoft.com/office/officeart/2005/8/layout/cycle4"/>
    <dgm:cxn modelId="{2235B8F2-DA84-4F40-8E71-43A729D38822}" type="presParOf" srcId="{12AC84CD-04D1-420E-8D84-00CC426F7279}" destId="{2E9FABAA-8B95-48C0-95AD-BFEB124671A4}" srcOrd="3" destOrd="0" presId="urn:microsoft.com/office/officeart/2005/8/layout/cycle4"/>
    <dgm:cxn modelId="{2C7C3BEF-4B28-4693-B977-076D6D43F8EB}" type="presParOf" srcId="{38EC46BE-7B28-49AD-9B78-754FB9724075}" destId="{FFBD2548-9433-4897-A1CD-9F56F4EEB609}" srcOrd="1" destOrd="0" presId="urn:microsoft.com/office/officeart/2005/8/layout/cycle4"/>
    <dgm:cxn modelId="{04FE1845-D3A0-4C84-AA94-98A5A16C7CDB}" type="presParOf" srcId="{FFBD2548-9433-4897-A1CD-9F56F4EEB609}" destId="{A8A565C2-EDE2-4307-9054-9176BBA9F1D4}" srcOrd="0" destOrd="0" presId="urn:microsoft.com/office/officeart/2005/8/layout/cycle4"/>
    <dgm:cxn modelId="{1A11A328-4C99-474D-85E7-804F68D80F21}" type="presParOf" srcId="{FFBD2548-9433-4897-A1CD-9F56F4EEB609}" destId="{1A3022F7-EB53-448A-9553-3A6A28BB3A05}" srcOrd="1" destOrd="0" presId="urn:microsoft.com/office/officeart/2005/8/layout/cycle4"/>
    <dgm:cxn modelId="{1A8D238D-9F5C-4D0F-9387-305386832389}" type="presParOf" srcId="{FFBD2548-9433-4897-A1CD-9F56F4EEB609}" destId="{59052309-9045-4C2D-8CFD-BEBF3438017B}" srcOrd="2" destOrd="0" presId="urn:microsoft.com/office/officeart/2005/8/layout/cycle4"/>
    <dgm:cxn modelId="{82C74BA7-45D4-487E-A449-667B1E06A453}" type="presParOf" srcId="{FFBD2548-9433-4897-A1CD-9F56F4EEB609}" destId="{5FA0D101-CD26-4636-9832-093FAA53DD1F}" srcOrd="3" destOrd="0" presId="urn:microsoft.com/office/officeart/2005/8/layout/cycle4"/>
    <dgm:cxn modelId="{60ADB072-721C-41BF-A516-DA57B99B0399}" type="presParOf" srcId="{FFBD2548-9433-4897-A1CD-9F56F4EEB609}" destId="{6BD30E74-490D-4625-9B28-AC30930F9264}" srcOrd="4" destOrd="0" presId="urn:microsoft.com/office/officeart/2005/8/layout/cycle4"/>
    <dgm:cxn modelId="{9E5DBBD9-D22A-48C6-A028-DB0482E4FDA7}" type="presParOf" srcId="{38EC46BE-7B28-49AD-9B78-754FB9724075}" destId="{1331B1BB-0E73-4105-B055-7E6F0C8474BB}" srcOrd="2" destOrd="0" presId="urn:microsoft.com/office/officeart/2005/8/layout/cycle4"/>
    <dgm:cxn modelId="{3A4C7746-287B-4B72-816B-49C6D9FDDC1B}" type="presParOf" srcId="{38EC46BE-7B28-49AD-9B78-754FB9724075}" destId="{7BEB5909-AEF8-4436-8DAE-5D692C80EB12}"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BA3D783-1DEF-4A09-8897-EBE125A40EEA}" type="doc">
      <dgm:prSet loTypeId="urn:microsoft.com/office/officeart/2005/8/layout/vList5" loCatId="list" qsTypeId="urn:microsoft.com/office/officeart/2005/8/quickstyle/3d2" qsCatId="3D" csTypeId="urn:microsoft.com/office/officeart/2005/8/colors/colorful2" csCatId="colorful" phldr="1"/>
      <dgm:spPr/>
      <dgm:t>
        <a:bodyPr/>
        <a:lstStyle/>
        <a:p>
          <a:endParaRPr lang="ru-RU"/>
        </a:p>
      </dgm:t>
    </dgm:pt>
    <dgm:pt modelId="{B9C42B48-B19B-4F33-82D8-6B3A1EE2B506}">
      <dgm:prSet phldrT="[Текст]" custT="1"/>
      <dgm:spPr>
        <a:solidFill>
          <a:schemeClr val="accent3">
            <a:lumMod val="40000"/>
            <a:lumOff val="60000"/>
          </a:schemeClr>
        </a:solidFill>
      </dgm:spPr>
      <dgm:t>
        <a:bodyPr/>
        <a:lstStyle/>
        <a:p>
          <a:r>
            <a:rPr lang="ru-RU" sz="2000" b="1" dirty="0" smtClean="0">
              <a:solidFill>
                <a:srgbClr val="FF0000"/>
              </a:solidFill>
              <a:latin typeface="Times New Roman" panose="02020603050405020304" pitchFamily="18" charset="0"/>
              <a:cs typeface="Times New Roman" panose="02020603050405020304" pitchFamily="18" charset="0"/>
            </a:rPr>
            <a:t>Вариант 4.1. </a:t>
          </a:r>
        </a:p>
        <a:p>
          <a:r>
            <a:rPr lang="ru-RU" sz="2000" b="1" dirty="0" smtClean="0">
              <a:solidFill>
                <a:schemeClr val="bg2">
                  <a:lumMod val="10000"/>
                </a:schemeClr>
              </a:solidFill>
              <a:latin typeface="Times New Roman" panose="02020603050405020304" pitchFamily="18" charset="0"/>
              <a:cs typeface="Times New Roman" panose="02020603050405020304" pitchFamily="18" charset="0"/>
            </a:rPr>
            <a:t>для слабовидящих обучающихся (инклюзия)</a:t>
          </a:r>
          <a:endParaRPr lang="ru-RU" sz="2000" b="1" dirty="0">
            <a:solidFill>
              <a:schemeClr val="bg2">
                <a:lumMod val="10000"/>
              </a:schemeClr>
            </a:solidFill>
            <a:latin typeface="Times New Roman" panose="02020603050405020304" pitchFamily="18" charset="0"/>
            <a:cs typeface="Times New Roman" panose="02020603050405020304" pitchFamily="18" charset="0"/>
          </a:endParaRPr>
        </a:p>
      </dgm:t>
    </dgm:pt>
    <dgm:pt modelId="{4A68A14E-F42D-44C7-B062-4B9BAF0E4BF5}" type="parTrans" cxnId="{3379DBA9-E131-4E4C-9197-F0F1C700F4DD}">
      <dgm:prSet/>
      <dgm:spPr/>
      <dgm:t>
        <a:bodyPr/>
        <a:lstStyle/>
        <a:p>
          <a:endParaRPr lang="ru-RU"/>
        </a:p>
      </dgm:t>
    </dgm:pt>
    <dgm:pt modelId="{EDC00A99-36DE-474C-96D2-CE8E67EA5AB0}" type="sibTrans" cxnId="{3379DBA9-E131-4E4C-9197-F0F1C700F4DD}">
      <dgm:prSet/>
      <dgm:spPr/>
      <dgm:t>
        <a:bodyPr/>
        <a:lstStyle/>
        <a:p>
          <a:endParaRPr lang="ru-RU"/>
        </a:p>
      </dgm:t>
    </dgm:pt>
    <dgm:pt modelId="{25961B72-DE5F-4481-9D37-455BF0845E00}">
      <dgm:prSet phldrT="[Текст]" custT="1"/>
      <dgm:spPr/>
      <dgm:t>
        <a:bodyPr/>
        <a:lstStyle/>
        <a:p>
          <a:r>
            <a:rPr lang="ru-RU" sz="1800" b="1" dirty="0" smtClean="0">
              <a:latin typeface="Times New Roman" panose="02020603050405020304" pitchFamily="18" charset="0"/>
              <a:cs typeface="Times New Roman" panose="02020603050405020304" pitchFamily="18" charset="0"/>
            </a:rPr>
            <a:t>Обучаются по общеобразовательным программам 4 года, 1-4 классы</a:t>
          </a:r>
          <a:endParaRPr lang="ru-RU" sz="1800" b="1" dirty="0">
            <a:latin typeface="Times New Roman" panose="02020603050405020304" pitchFamily="18" charset="0"/>
            <a:cs typeface="Times New Roman" panose="02020603050405020304" pitchFamily="18" charset="0"/>
          </a:endParaRPr>
        </a:p>
      </dgm:t>
    </dgm:pt>
    <dgm:pt modelId="{D5AC5DC9-8762-4280-83D0-3518F9CB3620}" type="parTrans" cxnId="{C31BFBB6-D3DD-4615-BDBB-7B91A95385FB}">
      <dgm:prSet/>
      <dgm:spPr/>
      <dgm:t>
        <a:bodyPr/>
        <a:lstStyle/>
        <a:p>
          <a:endParaRPr lang="ru-RU"/>
        </a:p>
      </dgm:t>
    </dgm:pt>
    <dgm:pt modelId="{3DD8C392-A44C-4048-9B44-A94B82C61369}" type="sibTrans" cxnId="{C31BFBB6-D3DD-4615-BDBB-7B91A95385FB}">
      <dgm:prSet/>
      <dgm:spPr/>
      <dgm:t>
        <a:bodyPr/>
        <a:lstStyle/>
        <a:p>
          <a:endParaRPr lang="ru-RU"/>
        </a:p>
      </dgm:t>
    </dgm:pt>
    <dgm:pt modelId="{14054A2C-A4C9-43E6-B547-D952AEA5A2BC}">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1800" b="1" dirty="0" smtClean="0">
              <a:solidFill>
                <a:srgbClr val="FF0000"/>
              </a:solidFill>
              <a:latin typeface="Times New Roman" panose="02020603050405020304" pitchFamily="18" charset="0"/>
              <a:cs typeface="Times New Roman" panose="02020603050405020304" pitchFamily="18" charset="0"/>
            </a:rPr>
            <a:t>Вариант 4.2.</a:t>
          </a:r>
        </a:p>
        <a:p>
          <a:pPr marL="0" marR="0" indent="0" defTabSz="914400" eaLnBrk="1" fontAlgn="auto" latinLnBrk="0" hangingPunct="1">
            <a:lnSpc>
              <a:spcPct val="100000"/>
            </a:lnSpc>
            <a:spcBef>
              <a:spcPts val="0"/>
            </a:spcBef>
            <a:spcAft>
              <a:spcPts val="0"/>
            </a:spcAft>
            <a:buClrTx/>
            <a:buSzTx/>
            <a:buFontTx/>
            <a:buNone/>
            <a:tabLst/>
            <a:defRPr/>
          </a:pPr>
          <a:r>
            <a:rPr lang="ru-RU" sz="1400" b="1" dirty="0" smtClean="0">
              <a:latin typeface="Times New Roman" panose="02020603050405020304" pitchFamily="18" charset="0"/>
              <a:cs typeface="Times New Roman" panose="02020603050405020304" pitchFamily="18" charset="0"/>
            </a:rPr>
            <a:t> </a:t>
          </a: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для слабовидящих обучающихся в большей степени требующих коррекции и развития нарушенных функций</a:t>
          </a:r>
        </a:p>
        <a:p>
          <a:pPr defTabSz="577850">
            <a:lnSpc>
              <a:spcPct val="90000"/>
            </a:lnSpc>
            <a:spcBef>
              <a:spcPct val="0"/>
            </a:spcBef>
            <a:spcAft>
              <a:spcPct val="35000"/>
            </a:spcAft>
          </a:pPr>
          <a:r>
            <a:rPr lang="ru-RU" sz="1400" b="1" dirty="0" smtClean="0">
              <a:solidFill>
                <a:schemeClr val="accent2">
                  <a:lumMod val="50000"/>
                </a:schemeClr>
              </a:solidFill>
              <a:latin typeface="Times New Roman" panose="02020603050405020304" pitchFamily="18" charset="0"/>
              <a:cs typeface="Times New Roman" panose="02020603050405020304" pitchFamily="18" charset="0"/>
            </a:rPr>
            <a:t>у обучающихся</a:t>
          </a:r>
          <a:endParaRPr lang="ru-RU" sz="1400" b="1" dirty="0">
            <a:solidFill>
              <a:schemeClr val="accent2">
                <a:lumMod val="50000"/>
              </a:schemeClr>
            </a:solidFill>
            <a:latin typeface="Times New Roman" panose="02020603050405020304" pitchFamily="18" charset="0"/>
            <a:cs typeface="Times New Roman" panose="02020603050405020304" pitchFamily="18" charset="0"/>
          </a:endParaRPr>
        </a:p>
      </dgm:t>
    </dgm:pt>
    <dgm:pt modelId="{E4A781BB-7ED7-4F05-9CA9-9106361A8976}" type="parTrans" cxnId="{EAA42910-5546-4757-8489-0DB2859B2553}">
      <dgm:prSet/>
      <dgm:spPr/>
      <dgm:t>
        <a:bodyPr/>
        <a:lstStyle/>
        <a:p>
          <a:endParaRPr lang="ru-RU"/>
        </a:p>
      </dgm:t>
    </dgm:pt>
    <dgm:pt modelId="{E4A65188-2D5B-423D-8F41-CC5D71E6A4DC}" type="sibTrans" cxnId="{EAA42910-5546-4757-8489-0DB2859B2553}">
      <dgm:prSet/>
      <dgm:spPr/>
      <dgm:t>
        <a:bodyPr/>
        <a:lstStyle/>
        <a:p>
          <a:endParaRPr lang="ru-RU"/>
        </a:p>
      </dgm:t>
    </dgm:pt>
    <dgm:pt modelId="{C947B6EF-D6FA-4F80-8226-B3199EB3F6C3}">
      <dgm:prSet phldrT="[Текст]" custT="1"/>
      <dgm:spPr/>
      <dgm:t>
        <a:bodyPr/>
        <a:lstStyle/>
        <a:p>
          <a:r>
            <a:rPr lang="ru-RU" sz="1200" b="1" dirty="0" smtClean="0">
              <a:latin typeface="Times New Roman" panose="02020603050405020304" pitchFamily="18" charset="0"/>
              <a:cs typeface="Times New Roman" panose="02020603050405020304" pitchFamily="18" charset="0"/>
            </a:rPr>
            <a:t>Пролонгированное обучение - 5 лет, 1-5 класс</a:t>
          </a:r>
          <a:endParaRPr lang="ru-RU" sz="1200" b="1" dirty="0">
            <a:latin typeface="Times New Roman" panose="02020603050405020304" pitchFamily="18" charset="0"/>
            <a:cs typeface="Times New Roman" panose="02020603050405020304" pitchFamily="18" charset="0"/>
          </a:endParaRPr>
        </a:p>
      </dgm:t>
    </dgm:pt>
    <dgm:pt modelId="{0E7C17CF-3F4F-42E3-93B0-DC682DE53857}" type="parTrans" cxnId="{3B0E725A-57F0-495A-9B4C-9D9E0FA9FFD0}">
      <dgm:prSet/>
      <dgm:spPr/>
      <dgm:t>
        <a:bodyPr/>
        <a:lstStyle/>
        <a:p>
          <a:endParaRPr lang="ru-RU"/>
        </a:p>
      </dgm:t>
    </dgm:pt>
    <dgm:pt modelId="{E8655A80-C9BB-4819-92AC-08B653CC453C}" type="sibTrans" cxnId="{3B0E725A-57F0-495A-9B4C-9D9E0FA9FFD0}">
      <dgm:prSet/>
      <dgm:spPr/>
      <dgm:t>
        <a:bodyPr/>
        <a:lstStyle/>
        <a:p>
          <a:endParaRPr lang="ru-RU"/>
        </a:p>
      </dgm:t>
    </dgm:pt>
    <dgm:pt modelId="{BD56D836-A1AC-46AA-AE15-9EE4F35698E9}">
      <dgm:prSet phldrT="[Текст]" custT="1"/>
      <dgm:spPr/>
      <dgm:t>
        <a:bodyPr/>
        <a:lstStyle/>
        <a:p>
          <a:r>
            <a:rPr lang="ru-RU" sz="2000" b="1" dirty="0" smtClean="0">
              <a:solidFill>
                <a:srgbClr val="C00000"/>
              </a:solidFill>
              <a:latin typeface="Times New Roman" panose="02020603050405020304" pitchFamily="18" charset="0"/>
              <a:cs typeface="Times New Roman" panose="02020603050405020304" pitchFamily="18" charset="0"/>
            </a:rPr>
            <a:t>Вариант 4.3 </a:t>
          </a:r>
        </a:p>
        <a:p>
          <a:r>
            <a:rPr lang="ru-RU" sz="1700" b="1" dirty="0" smtClean="0">
              <a:solidFill>
                <a:schemeClr val="bg2">
                  <a:lumMod val="10000"/>
                </a:schemeClr>
              </a:solidFill>
              <a:latin typeface="Times New Roman" panose="02020603050405020304" pitchFamily="18" charset="0"/>
              <a:cs typeface="Times New Roman" panose="02020603050405020304" pitchFamily="18" charset="0"/>
            </a:rPr>
            <a:t>для слабовидящих обучающихся с легкой степенью умственной отсталости</a:t>
          </a:r>
          <a:endParaRPr lang="ru-RU" sz="1700" b="1" dirty="0">
            <a:solidFill>
              <a:schemeClr val="bg2">
                <a:lumMod val="10000"/>
              </a:schemeClr>
            </a:solidFill>
            <a:latin typeface="Times New Roman" panose="02020603050405020304" pitchFamily="18" charset="0"/>
            <a:cs typeface="Times New Roman" panose="02020603050405020304" pitchFamily="18" charset="0"/>
          </a:endParaRPr>
        </a:p>
      </dgm:t>
    </dgm:pt>
    <dgm:pt modelId="{E23B8E92-7B26-490B-97FD-1E2439704F01}" type="parTrans" cxnId="{B0DBCED5-0784-4CF8-9582-41D132E81B10}">
      <dgm:prSet/>
      <dgm:spPr/>
      <dgm:t>
        <a:bodyPr/>
        <a:lstStyle/>
        <a:p>
          <a:endParaRPr lang="ru-RU"/>
        </a:p>
      </dgm:t>
    </dgm:pt>
    <dgm:pt modelId="{F2457421-7FD8-473A-AACF-EE24DF907AE2}" type="sibTrans" cxnId="{B0DBCED5-0784-4CF8-9582-41D132E81B10}">
      <dgm:prSet/>
      <dgm:spPr/>
      <dgm:t>
        <a:bodyPr/>
        <a:lstStyle/>
        <a:p>
          <a:endParaRPr lang="ru-RU"/>
        </a:p>
      </dgm:t>
    </dgm:pt>
    <dgm:pt modelId="{B668500B-7CED-4AD7-9542-A5FF0C5046D9}">
      <dgm:prSet phldrT="[Текст]" custT="1"/>
      <dgm:spPr/>
      <dgm:t>
        <a:bodyPr/>
        <a:lstStyle/>
        <a:p>
          <a:r>
            <a:rPr lang="ru-RU" sz="1200" b="1" dirty="0" smtClean="0">
              <a:latin typeface="Times New Roman" panose="02020603050405020304" pitchFamily="18" charset="0"/>
              <a:cs typeface="Times New Roman" panose="02020603050405020304" pitchFamily="18" charset="0"/>
            </a:rPr>
            <a:t>Пролонгированный срок обучения - 5 лет, 1-5 классы.</a:t>
          </a:r>
          <a:endParaRPr lang="ru-RU" sz="1200" b="1" dirty="0">
            <a:latin typeface="Times New Roman" panose="02020603050405020304" pitchFamily="18" charset="0"/>
            <a:cs typeface="Times New Roman" panose="02020603050405020304" pitchFamily="18" charset="0"/>
          </a:endParaRPr>
        </a:p>
      </dgm:t>
    </dgm:pt>
    <dgm:pt modelId="{C33264AF-C156-4196-B8D1-6122C4749DD6}" type="parTrans" cxnId="{D4CD4EEB-6180-4AEC-8566-A8587524B3F4}">
      <dgm:prSet/>
      <dgm:spPr/>
      <dgm:t>
        <a:bodyPr/>
        <a:lstStyle/>
        <a:p>
          <a:endParaRPr lang="ru-RU"/>
        </a:p>
      </dgm:t>
    </dgm:pt>
    <dgm:pt modelId="{80A26F48-9F65-46F4-AF99-DFA8C1F417E0}" type="sibTrans" cxnId="{D4CD4EEB-6180-4AEC-8566-A8587524B3F4}">
      <dgm:prSet/>
      <dgm:spPr/>
      <dgm:t>
        <a:bodyPr/>
        <a:lstStyle/>
        <a:p>
          <a:endParaRPr lang="ru-RU"/>
        </a:p>
      </dgm:t>
    </dgm:pt>
    <dgm:pt modelId="{D0488E81-38F0-46BE-B8B6-EDB6C00D94CE}">
      <dgm:prSet custT="1"/>
      <dgm:spPr/>
      <dgm:t>
        <a:bodyPr/>
        <a:lstStyle/>
        <a:p>
          <a:r>
            <a:rPr lang="ru-RU" sz="1200" b="1" dirty="0" smtClean="0">
              <a:latin typeface="Times New Roman" panose="02020603050405020304" pitchFamily="18" charset="0"/>
              <a:cs typeface="Times New Roman" panose="02020603050405020304" pitchFamily="18" charset="0"/>
            </a:rPr>
            <a:t>Максимальная недельная нагрузка при 5-ти дневной учебной неделе:</a:t>
          </a:r>
          <a:endParaRPr lang="ru-RU" sz="1200" b="1" dirty="0">
            <a:latin typeface="Times New Roman" panose="02020603050405020304" pitchFamily="18" charset="0"/>
            <a:cs typeface="Times New Roman" panose="02020603050405020304" pitchFamily="18" charset="0"/>
          </a:endParaRPr>
        </a:p>
      </dgm:t>
    </dgm:pt>
    <dgm:pt modelId="{3BE8EEEC-B6E2-44CC-8A3C-3B95871CC266}" type="parTrans" cxnId="{31B4A1E1-9E9F-4E63-9154-BAFD33AC6C21}">
      <dgm:prSet/>
      <dgm:spPr/>
      <dgm:t>
        <a:bodyPr/>
        <a:lstStyle/>
        <a:p>
          <a:endParaRPr lang="ru-RU"/>
        </a:p>
      </dgm:t>
    </dgm:pt>
    <dgm:pt modelId="{1F6B0E89-5724-4C4E-BD92-9E200981D908}" type="sibTrans" cxnId="{31B4A1E1-9E9F-4E63-9154-BAFD33AC6C21}">
      <dgm:prSet/>
      <dgm:spPr/>
      <dgm:t>
        <a:bodyPr/>
        <a:lstStyle/>
        <a:p>
          <a:endParaRPr lang="ru-RU"/>
        </a:p>
      </dgm:t>
    </dgm:pt>
    <dgm:pt modelId="{CDF6CF87-EAA8-41B0-91A0-9C0521CD4026}">
      <dgm:prSet custT="1"/>
      <dgm:spPr/>
      <dgm:t>
        <a:bodyPr/>
        <a:lstStyle/>
        <a:p>
          <a:r>
            <a:rPr lang="ru-RU" sz="1200" b="1" dirty="0" smtClean="0">
              <a:latin typeface="Times New Roman" panose="02020603050405020304" pitchFamily="18" charset="0"/>
              <a:cs typeface="Times New Roman" panose="02020603050405020304" pitchFamily="18" charset="0"/>
            </a:rPr>
            <a:t>Обязательная часть: 1 класс- 21 час., 2-5 классы – 23 часа</a:t>
          </a:r>
          <a:endParaRPr lang="ru-RU" sz="1200" b="1" dirty="0">
            <a:latin typeface="Times New Roman" panose="02020603050405020304" pitchFamily="18" charset="0"/>
            <a:cs typeface="Times New Roman" panose="02020603050405020304" pitchFamily="18" charset="0"/>
          </a:endParaRPr>
        </a:p>
      </dgm:t>
    </dgm:pt>
    <dgm:pt modelId="{3A39FF65-C540-4C05-BDC5-EC406516F855}" type="parTrans" cxnId="{996FD1EB-20AE-425D-A86D-B8456F69AEFC}">
      <dgm:prSet/>
      <dgm:spPr/>
      <dgm:t>
        <a:bodyPr/>
        <a:lstStyle/>
        <a:p>
          <a:endParaRPr lang="ru-RU"/>
        </a:p>
      </dgm:t>
    </dgm:pt>
    <dgm:pt modelId="{C38F408A-714C-4D68-AB01-720A0680C3F9}" type="sibTrans" cxnId="{996FD1EB-20AE-425D-A86D-B8456F69AEFC}">
      <dgm:prSet/>
      <dgm:spPr/>
      <dgm:t>
        <a:bodyPr/>
        <a:lstStyle/>
        <a:p>
          <a:endParaRPr lang="ru-RU"/>
        </a:p>
      </dgm:t>
    </dgm:pt>
    <dgm:pt modelId="{9A63E06B-8113-4C08-964F-35F0AF45AD8C}">
      <dgm:prSet custT="1"/>
      <dgm:spPr/>
      <dgm:t>
        <a:bodyPr/>
        <a:lstStyle/>
        <a:p>
          <a:r>
            <a:rPr lang="ru-RU" sz="1200" b="1" smtClean="0">
              <a:latin typeface="Times New Roman" panose="02020603050405020304" pitchFamily="18" charset="0"/>
              <a:cs typeface="Times New Roman" panose="02020603050405020304" pitchFamily="18" charset="0"/>
            </a:rPr>
            <a:t>Внеурочная деятельность 15 часов</a:t>
          </a:r>
          <a:endParaRPr lang="ru-RU" sz="1200" b="1" dirty="0">
            <a:latin typeface="Times New Roman" panose="02020603050405020304" pitchFamily="18" charset="0"/>
            <a:cs typeface="Times New Roman" panose="02020603050405020304" pitchFamily="18" charset="0"/>
          </a:endParaRPr>
        </a:p>
      </dgm:t>
    </dgm:pt>
    <dgm:pt modelId="{8779644C-C176-4FE6-A3C1-B61ACEEF72BF}" type="parTrans" cxnId="{79F9F853-0CCB-4BD7-8845-B79C2169D1B6}">
      <dgm:prSet/>
      <dgm:spPr/>
      <dgm:t>
        <a:bodyPr/>
        <a:lstStyle/>
        <a:p>
          <a:endParaRPr lang="ru-RU"/>
        </a:p>
      </dgm:t>
    </dgm:pt>
    <dgm:pt modelId="{D5F1B262-AAAE-4A42-A81A-4594593B48A2}" type="sibTrans" cxnId="{79F9F853-0CCB-4BD7-8845-B79C2169D1B6}">
      <dgm:prSet/>
      <dgm:spPr/>
      <dgm:t>
        <a:bodyPr/>
        <a:lstStyle/>
        <a:p>
          <a:endParaRPr lang="ru-RU"/>
        </a:p>
      </dgm:t>
    </dgm:pt>
    <dgm:pt modelId="{732C4176-4B5D-46FC-9174-FB15033E0285}">
      <dgm:prSet custT="1"/>
      <dgm:spPr/>
      <dgm:t>
        <a:bodyPr/>
        <a:lstStyle/>
        <a:p>
          <a:r>
            <a:rPr lang="ru-RU" sz="1200" b="1" dirty="0" smtClean="0">
              <a:latin typeface="Times New Roman" panose="02020603050405020304" pitchFamily="18" charset="0"/>
              <a:cs typeface="Times New Roman" panose="02020603050405020304" pitchFamily="18" charset="0"/>
            </a:rPr>
            <a:t>Коррекционной развивающая область: 5 часов</a:t>
          </a:r>
          <a:endParaRPr lang="ru-RU" sz="1200" b="1" dirty="0">
            <a:latin typeface="Times New Roman" panose="02020603050405020304" pitchFamily="18" charset="0"/>
            <a:cs typeface="Times New Roman" panose="02020603050405020304" pitchFamily="18" charset="0"/>
          </a:endParaRPr>
        </a:p>
      </dgm:t>
    </dgm:pt>
    <dgm:pt modelId="{FDBED94F-4203-46D2-A1F5-9D3A9947CBA6}" type="parTrans" cxnId="{DAA4FB54-7931-444F-953C-1857F22C8BB7}">
      <dgm:prSet/>
      <dgm:spPr/>
      <dgm:t>
        <a:bodyPr/>
        <a:lstStyle/>
        <a:p>
          <a:endParaRPr lang="ru-RU"/>
        </a:p>
      </dgm:t>
    </dgm:pt>
    <dgm:pt modelId="{90CB2C72-C677-43D3-9638-78E5CC7F1A4E}" type="sibTrans" cxnId="{DAA4FB54-7931-444F-953C-1857F22C8BB7}">
      <dgm:prSet/>
      <dgm:spPr/>
      <dgm:t>
        <a:bodyPr/>
        <a:lstStyle/>
        <a:p>
          <a:endParaRPr lang="ru-RU"/>
        </a:p>
      </dgm:t>
    </dgm:pt>
    <dgm:pt modelId="{F279E5B5-A813-4406-B486-E68CBCB92643}">
      <dgm:prSet custT="1"/>
      <dgm:spPr/>
      <dgm:t>
        <a:bodyPr/>
        <a:lstStyle/>
        <a:p>
          <a:r>
            <a:rPr lang="ru-RU" sz="1200" b="1" dirty="0" smtClean="0">
              <a:latin typeface="Times New Roman" panose="02020603050405020304" pitchFamily="18" charset="0"/>
              <a:cs typeface="Times New Roman" panose="02020603050405020304" pitchFamily="18" charset="0"/>
            </a:rPr>
            <a:t>Максимальная недельная нагрузка при 5-ти дневной учебной неделе:</a:t>
          </a:r>
          <a:endParaRPr lang="ru-RU" sz="1200" b="1" dirty="0">
            <a:latin typeface="Times New Roman" panose="02020603050405020304" pitchFamily="18" charset="0"/>
            <a:cs typeface="Times New Roman" panose="02020603050405020304" pitchFamily="18" charset="0"/>
          </a:endParaRPr>
        </a:p>
      </dgm:t>
    </dgm:pt>
    <dgm:pt modelId="{D96739C2-AC21-4D23-9BED-5B36C9C81744}" type="parTrans" cxnId="{419E1CAC-2C6C-4F0D-BFE5-0C480D64CED2}">
      <dgm:prSet/>
      <dgm:spPr/>
      <dgm:t>
        <a:bodyPr/>
        <a:lstStyle/>
        <a:p>
          <a:endParaRPr lang="ru-RU"/>
        </a:p>
      </dgm:t>
    </dgm:pt>
    <dgm:pt modelId="{D22940DF-D850-4C54-AE82-C0BD4F18F029}" type="sibTrans" cxnId="{419E1CAC-2C6C-4F0D-BFE5-0C480D64CED2}">
      <dgm:prSet/>
      <dgm:spPr/>
      <dgm:t>
        <a:bodyPr/>
        <a:lstStyle/>
        <a:p>
          <a:endParaRPr lang="ru-RU"/>
        </a:p>
      </dgm:t>
    </dgm:pt>
    <dgm:pt modelId="{F24FE463-B52B-4E5B-92A5-1E3088C5D241}">
      <dgm:prSet custT="1"/>
      <dgm:spPr/>
      <dgm:t>
        <a:bodyPr/>
        <a:lstStyle/>
        <a:p>
          <a:r>
            <a:rPr lang="ru-RU" sz="1200" b="1" dirty="0" smtClean="0">
              <a:latin typeface="Times New Roman" panose="02020603050405020304" pitchFamily="18" charset="0"/>
              <a:cs typeface="Times New Roman" panose="02020603050405020304" pitchFamily="18" charset="0"/>
            </a:rPr>
            <a:t>Обязательная часть: 1 класс- 21 час., 2-5 классы – 23 часа</a:t>
          </a:r>
          <a:endParaRPr lang="ru-RU" sz="1200" b="1" dirty="0">
            <a:latin typeface="Times New Roman" panose="02020603050405020304" pitchFamily="18" charset="0"/>
            <a:cs typeface="Times New Roman" panose="02020603050405020304" pitchFamily="18" charset="0"/>
          </a:endParaRPr>
        </a:p>
      </dgm:t>
    </dgm:pt>
    <dgm:pt modelId="{AB1C4030-E448-4696-B09E-3D1A5B2B69E9}" type="parTrans" cxnId="{182AFFD8-43DA-427F-A796-64534BA01170}">
      <dgm:prSet/>
      <dgm:spPr/>
      <dgm:t>
        <a:bodyPr/>
        <a:lstStyle/>
        <a:p>
          <a:endParaRPr lang="ru-RU"/>
        </a:p>
      </dgm:t>
    </dgm:pt>
    <dgm:pt modelId="{AEB01DEA-6AB3-4074-98F4-2C3A9B76474E}" type="sibTrans" cxnId="{182AFFD8-43DA-427F-A796-64534BA01170}">
      <dgm:prSet/>
      <dgm:spPr/>
      <dgm:t>
        <a:bodyPr/>
        <a:lstStyle/>
        <a:p>
          <a:endParaRPr lang="ru-RU"/>
        </a:p>
      </dgm:t>
    </dgm:pt>
    <dgm:pt modelId="{70AAA29F-DE3B-4CBA-A9CD-B03317BC2268}">
      <dgm:prSet custT="1"/>
      <dgm:spPr/>
      <dgm:t>
        <a:bodyPr/>
        <a:lstStyle/>
        <a:p>
          <a:r>
            <a:rPr lang="ru-RU" sz="1200" b="1" dirty="0" smtClean="0">
              <a:latin typeface="Times New Roman" panose="02020603050405020304" pitchFamily="18" charset="0"/>
              <a:cs typeface="Times New Roman" panose="02020603050405020304" pitchFamily="18" charset="0"/>
            </a:rPr>
            <a:t>Внеурочная деятельность 14 часов</a:t>
          </a:r>
          <a:endParaRPr lang="ru-RU" sz="1200" b="1" dirty="0">
            <a:latin typeface="Times New Roman" panose="02020603050405020304" pitchFamily="18" charset="0"/>
            <a:cs typeface="Times New Roman" panose="02020603050405020304" pitchFamily="18" charset="0"/>
          </a:endParaRPr>
        </a:p>
      </dgm:t>
    </dgm:pt>
    <dgm:pt modelId="{AF867F06-6C4F-4D3A-870D-3AB85688CEE0}" type="parTrans" cxnId="{81C0F15E-9891-41A6-9699-C67395C4E975}">
      <dgm:prSet/>
      <dgm:spPr/>
      <dgm:t>
        <a:bodyPr/>
        <a:lstStyle/>
        <a:p>
          <a:endParaRPr lang="ru-RU"/>
        </a:p>
      </dgm:t>
    </dgm:pt>
    <dgm:pt modelId="{16BAD7DA-EAD8-476F-93EC-7D7A4E2D9553}" type="sibTrans" cxnId="{81C0F15E-9891-41A6-9699-C67395C4E975}">
      <dgm:prSet/>
      <dgm:spPr/>
      <dgm:t>
        <a:bodyPr/>
        <a:lstStyle/>
        <a:p>
          <a:endParaRPr lang="ru-RU"/>
        </a:p>
      </dgm:t>
    </dgm:pt>
    <dgm:pt modelId="{E1201E21-05B5-4979-8E5C-BC845A7F657A}">
      <dgm:prSet custT="1"/>
      <dgm:spPr/>
      <dgm:t>
        <a:bodyPr/>
        <a:lstStyle/>
        <a:p>
          <a:r>
            <a:rPr lang="ru-RU" sz="1200" b="1" dirty="0" smtClean="0">
              <a:latin typeface="Times New Roman" panose="02020603050405020304" pitchFamily="18" charset="0"/>
              <a:cs typeface="Times New Roman" panose="02020603050405020304" pitchFamily="18" charset="0"/>
            </a:rPr>
            <a:t>Коррекционной развивающая область: 6 часов</a:t>
          </a:r>
          <a:endParaRPr lang="ru-RU" sz="1200" b="1" dirty="0">
            <a:latin typeface="Times New Roman" panose="02020603050405020304" pitchFamily="18" charset="0"/>
            <a:cs typeface="Times New Roman" panose="02020603050405020304" pitchFamily="18" charset="0"/>
          </a:endParaRPr>
        </a:p>
      </dgm:t>
    </dgm:pt>
    <dgm:pt modelId="{4045E274-0124-4D2F-A27F-20A9B88162FE}" type="parTrans" cxnId="{27472748-3284-46FA-B5F4-9BAA59730DDC}">
      <dgm:prSet/>
      <dgm:spPr/>
      <dgm:t>
        <a:bodyPr/>
        <a:lstStyle/>
        <a:p>
          <a:endParaRPr lang="ru-RU"/>
        </a:p>
      </dgm:t>
    </dgm:pt>
    <dgm:pt modelId="{C9D0163C-8774-416F-93D1-7DD6D58DD8D7}" type="sibTrans" cxnId="{27472748-3284-46FA-B5F4-9BAA59730DDC}">
      <dgm:prSet/>
      <dgm:spPr/>
      <dgm:t>
        <a:bodyPr/>
        <a:lstStyle/>
        <a:p>
          <a:endParaRPr lang="ru-RU"/>
        </a:p>
      </dgm:t>
    </dgm:pt>
    <dgm:pt modelId="{0300D3D9-3107-4CF8-BFCC-8586A530BEE7}" type="pres">
      <dgm:prSet presAssocID="{9BA3D783-1DEF-4A09-8897-EBE125A40EEA}" presName="Name0" presStyleCnt="0">
        <dgm:presLayoutVars>
          <dgm:dir/>
          <dgm:animLvl val="lvl"/>
          <dgm:resizeHandles val="exact"/>
        </dgm:presLayoutVars>
      </dgm:prSet>
      <dgm:spPr/>
      <dgm:t>
        <a:bodyPr/>
        <a:lstStyle/>
        <a:p>
          <a:endParaRPr lang="ru-RU"/>
        </a:p>
      </dgm:t>
    </dgm:pt>
    <dgm:pt modelId="{C0C773F2-99C2-4240-BB73-3CD131E84086}" type="pres">
      <dgm:prSet presAssocID="{B9C42B48-B19B-4F33-82D8-6B3A1EE2B506}" presName="linNode" presStyleCnt="0"/>
      <dgm:spPr/>
    </dgm:pt>
    <dgm:pt modelId="{772DBC3A-4FDA-4497-BE9E-BEA0CCF17BEA}" type="pres">
      <dgm:prSet presAssocID="{B9C42B48-B19B-4F33-82D8-6B3A1EE2B506}" presName="parentText" presStyleLbl="node1" presStyleIdx="0" presStyleCnt="3">
        <dgm:presLayoutVars>
          <dgm:chMax val="1"/>
          <dgm:bulletEnabled val="1"/>
        </dgm:presLayoutVars>
      </dgm:prSet>
      <dgm:spPr/>
      <dgm:t>
        <a:bodyPr/>
        <a:lstStyle/>
        <a:p>
          <a:endParaRPr lang="ru-RU"/>
        </a:p>
      </dgm:t>
    </dgm:pt>
    <dgm:pt modelId="{295182A9-FA10-4D86-9251-4EBDCBB76DEF}" type="pres">
      <dgm:prSet presAssocID="{B9C42B48-B19B-4F33-82D8-6B3A1EE2B506}" presName="descendantText" presStyleLbl="alignAccFollowNode1" presStyleIdx="0" presStyleCnt="3">
        <dgm:presLayoutVars>
          <dgm:bulletEnabled val="1"/>
        </dgm:presLayoutVars>
      </dgm:prSet>
      <dgm:spPr/>
      <dgm:t>
        <a:bodyPr/>
        <a:lstStyle/>
        <a:p>
          <a:endParaRPr lang="ru-RU"/>
        </a:p>
      </dgm:t>
    </dgm:pt>
    <dgm:pt modelId="{11CF6035-FE99-4175-9109-E9A7C080993F}" type="pres">
      <dgm:prSet presAssocID="{EDC00A99-36DE-474C-96D2-CE8E67EA5AB0}" presName="sp" presStyleCnt="0"/>
      <dgm:spPr/>
    </dgm:pt>
    <dgm:pt modelId="{44A3E441-AE86-4E0F-B2A1-2DC73BE8F173}" type="pres">
      <dgm:prSet presAssocID="{14054A2C-A4C9-43E6-B547-D952AEA5A2BC}" presName="linNode" presStyleCnt="0"/>
      <dgm:spPr/>
    </dgm:pt>
    <dgm:pt modelId="{59896ACD-60B8-4D8C-8363-762D9D5A19D8}" type="pres">
      <dgm:prSet presAssocID="{14054A2C-A4C9-43E6-B547-D952AEA5A2BC}" presName="parentText" presStyleLbl="node1" presStyleIdx="1" presStyleCnt="3" custLinFactNeighborY="1674">
        <dgm:presLayoutVars>
          <dgm:chMax val="1"/>
          <dgm:bulletEnabled val="1"/>
        </dgm:presLayoutVars>
      </dgm:prSet>
      <dgm:spPr/>
      <dgm:t>
        <a:bodyPr/>
        <a:lstStyle/>
        <a:p>
          <a:endParaRPr lang="ru-RU"/>
        </a:p>
      </dgm:t>
    </dgm:pt>
    <dgm:pt modelId="{94D5F290-6781-4563-93A5-17606BB2102C}" type="pres">
      <dgm:prSet presAssocID="{14054A2C-A4C9-43E6-B547-D952AEA5A2BC}" presName="descendantText" presStyleLbl="alignAccFollowNode1" presStyleIdx="1" presStyleCnt="3">
        <dgm:presLayoutVars>
          <dgm:bulletEnabled val="1"/>
        </dgm:presLayoutVars>
      </dgm:prSet>
      <dgm:spPr/>
      <dgm:t>
        <a:bodyPr/>
        <a:lstStyle/>
        <a:p>
          <a:endParaRPr lang="ru-RU"/>
        </a:p>
      </dgm:t>
    </dgm:pt>
    <dgm:pt modelId="{BAE150C4-CAD2-460B-91EE-E6138E6B5BA4}" type="pres">
      <dgm:prSet presAssocID="{E4A65188-2D5B-423D-8F41-CC5D71E6A4DC}" presName="sp" presStyleCnt="0"/>
      <dgm:spPr/>
    </dgm:pt>
    <dgm:pt modelId="{2D9D23D6-93F0-4999-BF14-65520AA1D3D0}" type="pres">
      <dgm:prSet presAssocID="{BD56D836-A1AC-46AA-AE15-9EE4F35698E9}" presName="linNode" presStyleCnt="0"/>
      <dgm:spPr/>
    </dgm:pt>
    <dgm:pt modelId="{34CDE16F-98F3-4F67-95B9-E147F98DCC4E}" type="pres">
      <dgm:prSet presAssocID="{BD56D836-A1AC-46AA-AE15-9EE4F35698E9}" presName="parentText" presStyleLbl="node1" presStyleIdx="2" presStyleCnt="3">
        <dgm:presLayoutVars>
          <dgm:chMax val="1"/>
          <dgm:bulletEnabled val="1"/>
        </dgm:presLayoutVars>
      </dgm:prSet>
      <dgm:spPr/>
      <dgm:t>
        <a:bodyPr/>
        <a:lstStyle/>
        <a:p>
          <a:endParaRPr lang="ru-RU"/>
        </a:p>
      </dgm:t>
    </dgm:pt>
    <dgm:pt modelId="{5CE09A8F-0C3D-4EF7-9A34-A53A4FB06072}" type="pres">
      <dgm:prSet presAssocID="{BD56D836-A1AC-46AA-AE15-9EE4F35698E9}" presName="descendantText" presStyleLbl="alignAccFollowNode1" presStyleIdx="2" presStyleCnt="3">
        <dgm:presLayoutVars>
          <dgm:bulletEnabled val="1"/>
        </dgm:presLayoutVars>
      </dgm:prSet>
      <dgm:spPr/>
      <dgm:t>
        <a:bodyPr/>
        <a:lstStyle/>
        <a:p>
          <a:endParaRPr lang="ru-RU"/>
        </a:p>
      </dgm:t>
    </dgm:pt>
  </dgm:ptLst>
  <dgm:cxnLst>
    <dgm:cxn modelId="{B0DBCED5-0784-4CF8-9582-41D132E81B10}" srcId="{9BA3D783-1DEF-4A09-8897-EBE125A40EEA}" destId="{BD56D836-A1AC-46AA-AE15-9EE4F35698E9}" srcOrd="2" destOrd="0" parTransId="{E23B8E92-7B26-490B-97FD-1E2439704F01}" sibTransId="{F2457421-7FD8-473A-AACF-EE24DF907AE2}"/>
    <dgm:cxn modelId="{D84C0917-B3AF-43FC-B5B1-5C26AADE0979}" type="presOf" srcId="{D0488E81-38F0-46BE-B8B6-EDB6C00D94CE}" destId="{94D5F290-6781-4563-93A5-17606BB2102C}" srcOrd="0" destOrd="1" presId="urn:microsoft.com/office/officeart/2005/8/layout/vList5"/>
    <dgm:cxn modelId="{1CC1C9F1-53AF-473E-9D6A-66B45DABF7EE}" type="presOf" srcId="{B668500B-7CED-4AD7-9542-A5FF0C5046D9}" destId="{5CE09A8F-0C3D-4EF7-9A34-A53A4FB06072}" srcOrd="0" destOrd="0" presId="urn:microsoft.com/office/officeart/2005/8/layout/vList5"/>
    <dgm:cxn modelId="{6B25DEFB-576E-40F8-B1F1-A9DF51991848}" type="presOf" srcId="{25961B72-DE5F-4481-9D37-455BF0845E00}" destId="{295182A9-FA10-4D86-9251-4EBDCBB76DEF}" srcOrd="0" destOrd="0" presId="urn:microsoft.com/office/officeart/2005/8/layout/vList5"/>
    <dgm:cxn modelId="{79F9F853-0CCB-4BD7-8845-B79C2169D1B6}" srcId="{14054A2C-A4C9-43E6-B547-D952AEA5A2BC}" destId="{9A63E06B-8113-4C08-964F-35F0AF45AD8C}" srcOrd="3" destOrd="0" parTransId="{8779644C-C176-4FE6-A3C1-B61ACEEF72BF}" sibTransId="{D5F1B262-AAAE-4A42-A81A-4594593B48A2}"/>
    <dgm:cxn modelId="{3B0E725A-57F0-495A-9B4C-9D9E0FA9FFD0}" srcId="{14054A2C-A4C9-43E6-B547-D952AEA5A2BC}" destId="{C947B6EF-D6FA-4F80-8226-B3199EB3F6C3}" srcOrd="0" destOrd="0" parTransId="{0E7C17CF-3F4F-42E3-93B0-DC682DE53857}" sibTransId="{E8655A80-C9BB-4819-92AC-08B653CC453C}"/>
    <dgm:cxn modelId="{EAA42910-5546-4757-8489-0DB2859B2553}" srcId="{9BA3D783-1DEF-4A09-8897-EBE125A40EEA}" destId="{14054A2C-A4C9-43E6-B547-D952AEA5A2BC}" srcOrd="1" destOrd="0" parTransId="{E4A781BB-7ED7-4F05-9CA9-9106361A8976}" sibTransId="{E4A65188-2D5B-423D-8F41-CC5D71E6A4DC}"/>
    <dgm:cxn modelId="{27472748-3284-46FA-B5F4-9BAA59730DDC}" srcId="{BD56D836-A1AC-46AA-AE15-9EE4F35698E9}" destId="{E1201E21-05B5-4979-8E5C-BC845A7F657A}" srcOrd="4" destOrd="0" parTransId="{4045E274-0124-4D2F-A27F-20A9B88162FE}" sibTransId="{C9D0163C-8774-416F-93D1-7DD6D58DD8D7}"/>
    <dgm:cxn modelId="{419E1CAC-2C6C-4F0D-BFE5-0C480D64CED2}" srcId="{BD56D836-A1AC-46AA-AE15-9EE4F35698E9}" destId="{F279E5B5-A813-4406-B486-E68CBCB92643}" srcOrd="1" destOrd="0" parTransId="{D96739C2-AC21-4D23-9BED-5B36C9C81744}" sibTransId="{D22940DF-D850-4C54-AE82-C0BD4F18F029}"/>
    <dgm:cxn modelId="{7D454D4D-EC85-428E-8813-BD158EFD50EF}" type="presOf" srcId="{70AAA29F-DE3B-4CBA-A9CD-B03317BC2268}" destId="{5CE09A8F-0C3D-4EF7-9A34-A53A4FB06072}" srcOrd="0" destOrd="3" presId="urn:microsoft.com/office/officeart/2005/8/layout/vList5"/>
    <dgm:cxn modelId="{31B4A1E1-9E9F-4E63-9154-BAFD33AC6C21}" srcId="{14054A2C-A4C9-43E6-B547-D952AEA5A2BC}" destId="{D0488E81-38F0-46BE-B8B6-EDB6C00D94CE}" srcOrd="1" destOrd="0" parTransId="{3BE8EEEC-B6E2-44CC-8A3C-3B95871CC266}" sibTransId="{1F6B0E89-5724-4C4E-BD92-9E200981D908}"/>
    <dgm:cxn modelId="{D4CD4EEB-6180-4AEC-8566-A8587524B3F4}" srcId="{BD56D836-A1AC-46AA-AE15-9EE4F35698E9}" destId="{B668500B-7CED-4AD7-9542-A5FF0C5046D9}" srcOrd="0" destOrd="0" parTransId="{C33264AF-C156-4196-B8D1-6122C4749DD6}" sibTransId="{80A26F48-9F65-46F4-AF99-DFA8C1F417E0}"/>
    <dgm:cxn modelId="{3281F78C-0A8C-45E2-80AE-F4014E264B10}" type="presOf" srcId="{BD56D836-A1AC-46AA-AE15-9EE4F35698E9}" destId="{34CDE16F-98F3-4F67-95B9-E147F98DCC4E}" srcOrd="0" destOrd="0" presId="urn:microsoft.com/office/officeart/2005/8/layout/vList5"/>
    <dgm:cxn modelId="{457B4789-9AB9-4EA0-A2EE-60171AB770AA}" type="presOf" srcId="{14054A2C-A4C9-43E6-B547-D952AEA5A2BC}" destId="{59896ACD-60B8-4D8C-8363-762D9D5A19D8}" srcOrd="0" destOrd="0" presId="urn:microsoft.com/office/officeart/2005/8/layout/vList5"/>
    <dgm:cxn modelId="{10D7D6E9-F35D-4356-886E-151F31FB265E}" type="presOf" srcId="{F279E5B5-A813-4406-B486-E68CBCB92643}" destId="{5CE09A8F-0C3D-4EF7-9A34-A53A4FB06072}" srcOrd="0" destOrd="1" presId="urn:microsoft.com/office/officeart/2005/8/layout/vList5"/>
    <dgm:cxn modelId="{543BD8CA-0312-4BB7-A8F2-5AA23E6CA63E}" type="presOf" srcId="{9A63E06B-8113-4C08-964F-35F0AF45AD8C}" destId="{94D5F290-6781-4563-93A5-17606BB2102C}" srcOrd="0" destOrd="3" presId="urn:microsoft.com/office/officeart/2005/8/layout/vList5"/>
    <dgm:cxn modelId="{3379DBA9-E131-4E4C-9197-F0F1C700F4DD}" srcId="{9BA3D783-1DEF-4A09-8897-EBE125A40EEA}" destId="{B9C42B48-B19B-4F33-82D8-6B3A1EE2B506}" srcOrd="0" destOrd="0" parTransId="{4A68A14E-F42D-44C7-B062-4B9BAF0E4BF5}" sibTransId="{EDC00A99-36DE-474C-96D2-CE8E67EA5AB0}"/>
    <dgm:cxn modelId="{65A8BD40-2271-4EF4-9064-C14F404BDD44}" type="presOf" srcId="{C947B6EF-D6FA-4F80-8226-B3199EB3F6C3}" destId="{94D5F290-6781-4563-93A5-17606BB2102C}" srcOrd="0" destOrd="0" presId="urn:microsoft.com/office/officeart/2005/8/layout/vList5"/>
    <dgm:cxn modelId="{BA9081F8-B9C3-412D-A9FB-115D40CD219F}" type="presOf" srcId="{E1201E21-05B5-4979-8E5C-BC845A7F657A}" destId="{5CE09A8F-0C3D-4EF7-9A34-A53A4FB06072}" srcOrd="0" destOrd="4" presId="urn:microsoft.com/office/officeart/2005/8/layout/vList5"/>
    <dgm:cxn modelId="{9770CDCE-81B3-422C-AE3E-690112D2DD14}" type="presOf" srcId="{9BA3D783-1DEF-4A09-8897-EBE125A40EEA}" destId="{0300D3D9-3107-4CF8-BFCC-8586A530BEE7}" srcOrd="0" destOrd="0" presId="urn:microsoft.com/office/officeart/2005/8/layout/vList5"/>
    <dgm:cxn modelId="{182AFFD8-43DA-427F-A796-64534BA01170}" srcId="{BD56D836-A1AC-46AA-AE15-9EE4F35698E9}" destId="{F24FE463-B52B-4E5B-92A5-1E3088C5D241}" srcOrd="2" destOrd="0" parTransId="{AB1C4030-E448-4696-B09E-3D1A5B2B69E9}" sibTransId="{AEB01DEA-6AB3-4074-98F4-2C3A9B76474E}"/>
    <dgm:cxn modelId="{996FD1EB-20AE-425D-A86D-B8456F69AEFC}" srcId="{14054A2C-A4C9-43E6-B547-D952AEA5A2BC}" destId="{CDF6CF87-EAA8-41B0-91A0-9C0521CD4026}" srcOrd="2" destOrd="0" parTransId="{3A39FF65-C540-4C05-BDC5-EC406516F855}" sibTransId="{C38F408A-714C-4D68-AB01-720A0680C3F9}"/>
    <dgm:cxn modelId="{434908CC-2BEB-464B-8421-D3380228DCDC}" type="presOf" srcId="{CDF6CF87-EAA8-41B0-91A0-9C0521CD4026}" destId="{94D5F290-6781-4563-93A5-17606BB2102C}" srcOrd="0" destOrd="2" presId="urn:microsoft.com/office/officeart/2005/8/layout/vList5"/>
    <dgm:cxn modelId="{C31BFBB6-D3DD-4615-BDBB-7B91A95385FB}" srcId="{B9C42B48-B19B-4F33-82D8-6B3A1EE2B506}" destId="{25961B72-DE5F-4481-9D37-455BF0845E00}" srcOrd="0" destOrd="0" parTransId="{D5AC5DC9-8762-4280-83D0-3518F9CB3620}" sibTransId="{3DD8C392-A44C-4048-9B44-A94B82C61369}"/>
    <dgm:cxn modelId="{81C0F15E-9891-41A6-9699-C67395C4E975}" srcId="{BD56D836-A1AC-46AA-AE15-9EE4F35698E9}" destId="{70AAA29F-DE3B-4CBA-A9CD-B03317BC2268}" srcOrd="3" destOrd="0" parTransId="{AF867F06-6C4F-4D3A-870D-3AB85688CEE0}" sibTransId="{16BAD7DA-EAD8-476F-93EC-7D7A4E2D9553}"/>
    <dgm:cxn modelId="{A6D6E08C-A185-495D-867F-EE8077188670}" type="presOf" srcId="{732C4176-4B5D-46FC-9174-FB15033E0285}" destId="{94D5F290-6781-4563-93A5-17606BB2102C}" srcOrd="0" destOrd="4" presId="urn:microsoft.com/office/officeart/2005/8/layout/vList5"/>
    <dgm:cxn modelId="{C18B3564-2B28-484A-A1DB-D594E163A5AD}" type="presOf" srcId="{F24FE463-B52B-4E5B-92A5-1E3088C5D241}" destId="{5CE09A8F-0C3D-4EF7-9A34-A53A4FB06072}" srcOrd="0" destOrd="2" presId="urn:microsoft.com/office/officeart/2005/8/layout/vList5"/>
    <dgm:cxn modelId="{6D741411-A428-4155-A67D-E9B79D38D0E6}" type="presOf" srcId="{B9C42B48-B19B-4F33-82D8-6B3A1EE2B506}" destId="{772DBC3A-4FDA-4497-BE9E-BEA0CCF17BEA}" srcOrd="0" destOrd="0" presId="urn:microsoft.com/office/officeart/2005/8/layout/vList5"/>
    <dgm:cxn modelId="{DAA4FB54-7931-444F-953C-1857F22C8BB7}" srcId="{14054A2C-A4C9-43E6-B547-D952AEA5A2BC}" destId="{732C4176-4B5D-46FC-9174-FB15033E0285}" srcOrd="4" destOrd="0" parTransId="{FDBED94F-4203-46D2-A1F5-9D3A9947CBA6}" sibTransId="{90CB2C72-C677-43D3-9638-78E5CC7F1A4E}"/>
    <dgm:cxn modelId="{3C409344-9D46-4552-BB57-9C02DF57300A}" type="presParOf" srcId="{0300D3D9-3107-4CF8-BFCC-8586A530BEE7}" destId="{C0C773F2-99C2-4240-BB73-3CD131E84086}" srcOrd="0" destOrd="0" presId="urn:microsoft.com/office/officeart/2005/8/layout/vList5"/>
    <dgm:cxn modelId="{D4B7F7DF-F6DD-4C8A-97D3-26415B61A8E7}" type="presParOf" srcId="{C0C773F2-99C2-4240-BB73-3CD131E84086}" destId="{772DBC3A-4FDA-4497-BE9E-BEA0CCF17BEA}" srcOrd="0" destOrd="0" presId="urn:microsoft.com/office/officeart/2005/8/layout/vList5"/>
    <dgm:cxn modelId="{BEC19BD6-A8FD-4F0C-A499-223D7A7E5724}" type="presParOf" srcId="{C0C773F2-99C2-4240-BB73-3CD131E84086}" destId="{295182A9-FA10-4D86-9251-4EBDCBB76DEF}" srcOrd="1" destOrd="0" presId="urn:microsoft.com/office/officeart/2005/8/layout/vList5"/>
    <dgm:cxn modelId="{6199C190-906C-4CC6-9A79-0C594D9A2D99}" type="presParOf" srcId="{0300D3D9-3107-4CF8-BFCC-8586A530BEE7}" destId="{11CF6035-FE99-4175-9109-E9A7C080993F}" srcOrd="1" destOrd="0" presId="urn:microsoft.com/office/officeart/2005/8/layout/vList5"/>
    <dgm:cxn modelId="{393709D3-63A9-4C2E-B4A6-D0FDDD92DADB}" type="presParOf" srcId="{0300D3D9-3107-4CF8-BFCC-8586A530BEE7}" destId="{44A3E441-AE86-4E0F-B2A1-2DC73BE8F173}" srcOrd="2" destOrd="0" presId="urn:microsoft.com/office/officeart/2005/8/layout/vList5"/>
    <dgm:cxn modelId="{93BB2236-43F7-4FC3-B4F9-129E17B6ED46}" type="presParOf" srcId="{44A3E441-AE86-4E0F-B2A1-2DC73BE8F173}" destId="{59896ACD-60B8-4D8C-8363-762D9D5A19D8}" srcOrd="0" destOrd="0" presId="urn:microsoft.com/office/officeart/2005/8/layout/vList5"/>
    <dgm:cxn modelId="{8B2F4366-CEC5-4D9C-A615-1B3F57FE19B2}" type="presParOf" srcId="{44A3E441-AE86-4E0F-B2A1-2DC73BE8F173}" destId="{94D5F290-6781-4563-93A5-17606BB2102C}" srcOrd="1" destOrd="0" presId="urn:microsoft.com/office/officeart/2005/8/layout/vList5"/>
    <dgm:cxn modelId="{6C517583-2C7F-446B-BDF6-04571C97DA70}" type="presParOf" srcId="{0300D3D9-3107-4CF8-BFCC-8586A530BEE7}" destId="{BAE150C4-CAD2-460B-91EE-E6138E6B5BA4}" srcOrd="3" destOrd="0" presId="urn:microsoft.com/office/officeart/2005/8/layout/vList5"/>
    <dgm:cxn modelId="{CB614DBB-118E-48B6-B5B0-E3F27A593DB2}" type="presParOf" srcId="{0300D3D9-3107-4CF8-BFCC-8586A530BEE7}" destId="{2D9D23D6-93F0-4999-BF14-65520AA1D3D0}" srcOrd="4" destOrd="0" presId="urn:microsoft.com/office/officeart/2005/8/layout/vList5"/>
    <dgm:cxn modelId="{2087A44F-891E-4868-8477-4FA8946D2709}" type="presParOf" srcId="{2D9D23D6-93F0-4999-BF14-65520AA1D3D0}" destId="{34CDE16F-98F3-4F67-95B9-E147F98DCC4E}" srcOrd="0" destOrd="0" presId="urn:microsoft.com/office/officeart/2005/8/layout/vList5"/>
    <dgm:cxn modelId="{53CBF97D-2BA1-4E69-978B-AF39FFE2E337}" type="presParOf" srcId="{2D9D23D6-93F0-4999-BF14-65520AA1D3D0}" destId="{5CE09A8F-0C3D-4EF7-9A34-A53A4FB0607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43D70-8E51-489B-ABD6-1D79B98FB485}">
      <dsp:nvSpPr>
        <dsp:cNvPr id="0" name=""/>
        <dsp:cNvSpPr/>
      </dsp:nvSpPr>
      <dsp:spPr>
        <a:xfrm>
          <a:off x="2185709" y="2269"/>
          <a:ext cx="1709246" cy="854623"/>
        </a:xfrm>
        <a:prstGeom prst="roundRect">
          <a:avLst>
            <a:gd name="adj" fmla="val 10000"/>
          </a:avLst>
        </a:prstGeom>
        <a:gradFill rotWithShape="0">
          <a:gsLst>
            <a:gs pos="0">
              <a:schemeClr val="accent2">
                <a:hueOff val="0"/>
                <a:satOff val="0"/>
                <a:lumOff val="0"/>
                <a:alphaOff val="0"/>
                <a:shade val="60000"/>
              </a:schemeClr>
            </a:gs>
            <a:gs pos="33000">
              <a:schemeClr val="accent2">
                <a:hueOff val="0"/>
                <a:satOff val="0"/>
                <a:lumOff val="0"/>
                <a:alphaOff val="0"/>
                <a:tint val="86500"/>
              </a:schemeClr>
            </a:gs>
            <a:gs pos="46750">
              <a:schemeClr val="accent2">
                <a:hueOff val="0"/>
                <a:satOff val="0"/>
                <a:lumOff val="0"/>
                <a:alphaOff val="0"/>
                <a:tint val="71000"/>
                <a:satMod val="112000"/>
              </a:schemeClr>
            </a:gs>
            <a:gs pos="53000">
              <a:schemeClr val="accent2">
                <a:hueOff val="0"/>
                <a:satOff val="0"/>
                <a:lumOff val="0"/>
                <a:alphaOff val="0"/>
                <a:tint val="71000"/>
                <a:satMod val="112000"/>
              </a:schemeClr>
            </a:gs>
            <a:gs pos="68000">
              <a:schemeClr val="accent2">
                <a:hueOff val="0"/>
                <a:satOff val="0"/>
                <a:lumOff val="0"/>
                <a:alphaOff val="0"/>
                <a:tint val="86000"/>
              </a:schemeClr>
            </a:gs>
            <a:gs pos="100000">
              <a:schemeClr val="accent2">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Вариант 1 АООП </a:t>
          </a:r>
          <a:r>
            <a:rPr lang="ru-RU" sz="1000" b="1" kern="1200" dirty="0" smtClean="0">
              <a:latin typeface="Times New Roman" panose="02020603050405020304" pitchFamily="18" charset="0"/>
              <a:cs typeface="Times New Roman" panose="02020603050405020304" pitchFamily="18" charset="0"/>
            </a:rPr>
            <a:t>образования обучающихся с легкой умственной отсталостью. Срок обучения 9-13 лет</a:t>
          </a:r>
          <a:endParaRPr lang="ru-RU" sz="1000" b="1" kern="1200" dirty="0">
            <a:latin typeface="Times New Roman" panose="02020603050405020304" pitchFamily="18" charset="0"/>
            <a:cs typeface="Times New Roman" panose="02020603050405020304" pitchFamily="18" charset="0"/>
          </a:endParaRPr>
        </a:p>
      </dsp:txBody>
      <dsp:txXfrm>
        <a:off x="2210740" y="27300"/>
        <a:ext cx="1659184" cy="804561"/>
      </dsp:txXfrm>
    </dsp:sp>
    <dsp:sp modelId="{B6134C2C-3617-4C58-AD60-FF9A204B81A5}">
      <dsp:nvSpPr>
        <dsp:cNvPr id="0" name=""/>
        <dsp:cNvSpPr/>
      </dsp:nvSpPr>
      <dsp:spPr>
        <a:xfrm>
          <a:off x="2356634" y="856892"/>
          <a:ext cx="170924" cy="640967"/>
        </a:xfrm>
        <a:custGeom>
          <a:avLst/>
          <a:gdLst/>
          <a:ahLst/>
          <a:cxnLst/>
          <a:rect l="0" t="0" r="0" b="0"/>
          <a:pathLst>
            <a:path>
              <a:moveTo>
                <a:pt x="0" y="0"/>
              </a:moveTo>
              <a:lnTo>
                <a:pt x="0" y="640967"/>
              </a:lnTo>
              <a:lnTo>
                <a:pt x="170924" y="640967"/>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404FE1D-BFE0-4EE0-9F4E-F19B7ADE1863}">
      <dsp:nvSpPr>
        <dsp:cNvPr id="0" name=""/>
        <dsp:cNvSpPr/>
      </dsp:nvSpPr>
      <dsp:spPr>
        <a:xfrm>
          <a:off x="2527558" y="1070548"/>
          <a:ext cx="1367397" cy="854623"/>
        </a:xfrm>
        <a:prstGeom prst="roundRect">
          <a:avLst>
            <a:gd name="adj" fmla="val 10000"/>
          </a:avLst>
        </a:prstGeom>
        <a:solidFill>
          <a:schemeClr val="accent1">
            <a:lumMod val="20000"/>
            <a:lumOff val="80000"/>
            <a:alpha val="90000"/>
          </a:schemeClr>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1 этап- 1 дополнительный класс, 1-4 классы</a:t>
          </a:r>
          <a:endParaRPr lang="ru-RU" sz="1400" b="1" kern="1200" dirty="0">
            <a:latin typeface="Times New Roman" panose="02020603050405020304" pitchFamily="18" charset="0"/>
            <a:cs typeface="Times New Roman" panose="02020603050405020304" pitchFamily="18" charset="0"/>
          </a:endParaRPr>
        </a:p>
      </dsp:txBody>
      <dsp:txXfrm>
        <a:off x="2552589" y="1095579"/>
        <a:ext cx="1317335" cy="804561"/>
      </dsp:txXfrm>
    </dsp:sp>
    <dsp:sp modelId="{C33760F2-8AE6-4CFB-ABD8-06467F1C10DF}">
      <dsp:nvSpPr>
        <dsp:cNvPr id="0" name=""/>
        <dsp:cNvSpPr/>
      </dsp:nvSpPr>
      <dsp:spPr>
        <a:xfrm>
          <a:off x="2356634" y="856892"/>
          <a:ext cx="170924" cy="1709246"/>
        </a:xfrm>
        <a:custGeom>
          <a:avLst/>
          <a:gdLst/>
          <a:ahLst/>
          <a:cxnLst/>
          <a:rect l="0" t="0" r="0" b="0"/>
          <a:pathLst>
            <a:path>
              <a:moveTo>
                <a:pt x="0" y="0"/>
              </a:moveTo>
              <a:lnTo>
                <a:pt x="0" y="1709246"/>
              </a:lnTo>
              <a:lnTo>
                <a:pt x="170924" y="1709246"/>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4410AE3-B2E7-46F1-9924-8707C9CC48BE}">
      <dsp:nvSpPr>
        <dsp:cNvPr id="0" name=""/>
        <dsp:cNvSpPr/>
      </dsp:nvSpPr>
      <dsp:spPr>
        <a:xfrm>
          <a:off x="2527558" y="2138827"/>
          <a:ext cx="1367397" cy="854623"/>
        </a:xfrm>
        <a:prstGeom prst="roundRect">
          <a:avLst>
            <a:gd name="adj" fmla="val 10000"/>
          </a:avLst>
        </a:prstGeom>
        <a:solidFill>
          <a:schemeClr val="accent1">
            <a:lumMod val="60000"/>
            <a:lumOff val="40000"/>
            <a:alpha val="90000"/>
          </a:schemeClr>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2 этап - 5-9 классы</a:t>
          </a:r>
          <a:endParaRPr lang="ru-RU" sz="1800" b="1" kern="1200" dirty="0">
            <a:latin typeface="Times New Roman" panose="02020603050405020304" pitchFamily="18" charset="0"/>
            <a:cs typeface="Times New Roman" panose="02020603050405020304" pitchFamily="18" charset="0"/>
          </a:endParaRPr>
        </a:p>
      </dsp:txBody>
      <dsp:txXfrm>
        <a:off x="2552589" y="2163858"/>
        <a:ext cx="1317335" cy="804561"/>
      </dsp:txXfrm>
    </dsp:sp>
    <dsp:sp modelId="{2BD0BD47-7D31-4FF4-B3E4-BE9A171340DA}">
      <dsp:nvSpPr>
        <dsp:cNvPr id="0" name=""/>
        <dsp:cNvSpPr/>
      </dsp:nvSpPr>
      <dsp:spPr>
        <a:xfrm>
          <a:off x="2356634" y="856892"/>
          <a:ext cx="170924" cy="2718480"/>
        </a:xfrm>
        <a:custGeom>
          <a:avLst/>
          <a:gdLst/>
          <a:ahLst/>
          <a:cxnLst/>
          <a:rect l="0" t="0" r="0" b="0"/>
          <a:pathLst>
            <a:path>
              <a:moveTo>
                <a:pt x="0" y="0"/>
              </a:moveTo>
              <a:lnTo>
                <a:pt x="0" y="2718480"/>
              </a:lnTo>
              <a:lnTo>
                <a:pt x="170924" y="2718480"/>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85CEEE-F087-4DD6-9025-A030CF34407F}">
      <dsp:nvSpPr>
        <dsp:cNvPr id="0" name=""/>
        <dsp:cNvSpPr/>
      </dsp:nvSpPr>
      <dsp:spPr>
        <a:xfrm>
          <a:off x="2527558" y="3207107"/>
          <a:ext cx="1367397" cy="736531"/>
        </a:xfrm>
        <a:prstGeom prst="roundRect">
          <a:avLst>
            <a:gd name="adj" fmla="val 10000"/>
          </a:avLst>
        </a:prstGeom>
        <a:solidFill>
          <a:schemeClr val="accent2">
            <a:lumMod val="20000"/>
            <a:lumOff val="80000"/>
            <a:alpha val="90000"/>
          </a:schemeClr>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ru-RU" sz="1600" b="1" kern="1200" dirty="0" smtClean="0">
              <a:latin typeface="Times New Roman" panose="02020603050405020304" pitchFamily="18" charset="0"/>
              <a:cs typeface="Times New Roman" panose="02020603050405020304" pitchFamily="18" charset="0"/>
            </a:rPr>
            <a:t>3 этап - 10-12 классы</a:t>
          </a:r>
          <a:endParaRPr lang="ru-RU" sz="1600" b="1" kern="1200" dirty="0">
            <a:latin typeface="Times New Roman" panose="02020603050405020304" pitchFamily="18" charset="0"/>
            <a:cs typeface="Times New Roman" panose="02020603050405020304" pitchFamily="18" charset="0"/>
          </a:endParaRPr>
        </a:p>
      </dsp:txBody>
      <dsp:txXfrm>
        <a:off x="2549130" y="3228679"/>
        <a:ext cx="1324253" cy="693387"/>
      </dsp:txXfrm>
    </dsp:sp>
    <dsp:sp modelId="{5BB48C31-A007-4941-8E33-99BDA784541D}">
      <dsp:nvSpPr>
        <dsp:cNvPr id="0" name=""/>
        <dsp:cNvSpPr/>
      </dsp:nvSpPr>
      <dsp:spPr>
        <a:xfrm>
          <a:off x="4322267" y="2269"/>
          <a:ext cx="1709246" cy="854623"/>
        </a:xfrm>
        <a:prstGeom prst="roundRect">
          <a:avLst>
            <a:gd name="adj" fmla="val 10000"/>
          </a:avLst>
        </a:prstGeom>
        <a:gradFill rotWithShape="0">
          <a:gsLst>
            <a:gs pos="0">
              <a:schemeClr val="accent2">
                <a:hueOff val="-6555403"/>
                <a:satOff val="-7776"/>
                <a:lumOff val="-4117"/>
                <a:alphaOff val="0"/>
                <a:shade val="60000"/>
              </a:schemeClr>
            </a:gs>
            <a:gs pos="33000">
              <a:schemeClr val="accent2">
                <a:hueOff val="-6555403"/>
                <a:satOff val="-7776"/>
                <a:lumOff val="-4117"/>
                <a:alphaOff val="0"/>
                <a:tint val="86500"/>
              </a:schemeClr>
            </a:gs>
            <a:gs pos="46750">
              <a:schemeClr val="accent2">
                <a:hueOff val="-6555403"/>
                <a:satOff val="-7776"/>
                <a:lumOff val="-4117"/>
                <a:alphaOff val="0"/>
                <a:tint val="71000"/>
                <a:satMod val="112000"/>
              </a:schemeClr>
            </a:gs>
            <a:gs pos="53000">
              <a:schemeClr val="accent2">
                <a:hueOff val="-6555403"/>
                <a:satOff val="-7776"/>
                <a:lumOff val="-4117"/>
                <a:alphaOff val="0"/>
                <a:tint val="71000"/>
                <a:satMod val="112000"/>
              </a:schemeClr>
            </a:gs>
            <a:gs pos="68000">
              <a:schemeClr val="accent2">
                <a:hueOff val="-6555403"/>
                <a:satOff val="-7776"/>
                <a:lumOff val="-4117"/>
                <a:alphaOff val="0"/>
                <a:tint val="86000"/>
              </a:schemeClr>
            </a:gs>
            <a:gs pos="100000">
              <a:schemeClr val="accent2">
                <a:hueOff val="-6555403"/>
                <a:satOff val="-7776"/>
                <a:lumOff val="-4117"/>
                <a:alphaOff val="0"/>
                <a:shade val="60000"/>
              </a:scheme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ru-RU" sz="1100" b="1" kern="1200" dirty="0" smtClean="0">
              <a:solidFill>
                <a:srgbClr val="FF0000"/>
              </a:solidFill>
              <a:latin typeface="Times New Roman" panose="02020603050405020304" pitchFamily="18" charset="0"/>
              <a:cs typeface="Times New Roman" panose="02020603050405020304" pitchFamily="18" charset="0"/>
            </a:rPr>
            <a:t>Вариант 2 АООП </a:t>
          </a:r>
          <a:r>
            <a:rPr lang="ru-RU" sz="1050" b="1" kern="1200" dirty="0" smtClean="0">
              <a:latin typeface="Times New Roman" panose="02020603050405020304" pitchFamily="18" charset="0"/>
              <a:cs typeface="Times New Roman" panose="02020603050405020304" pitchFamily="18" charset="0"/>
            </a:rPr>
            <a:t>образования обучающихся с  умеренной, тяжелой и глубокой умственной отсталостью, с ТМНР.</a:t>
          </a:r>
        </a:p>
      </dsp:txBody>
      <dsp:txXfrm>
        <a:off x="4347298" y="27300"/>
        <a:ext cx="1659184" cy="804561"/>
      </dsp:txXfrm>
    </dsp:sp>
    <dsp:sp modelId="{7A632BAC-444B-4090-B680-7045E2E38007}">
      <dsp:nvSpPr>
        <dsp:cNvPr id="0" name=""/>
        <dsp:cNvSpPr/>
      </dsp:nvSpPr>
      <dsp:spPr>
        <a:xfrm>
          <a:off x="4493192" y="856892"/>
          <a:ext cx="170924" cy="640967"/>
        </a:xfrm>
        <a:custGeom>
          <a:avLst/>
          <a:gdLst/>
          <a:ahLst/>
          <a:cxnLst/>
          <a:rect l="0" t="0" r="0" b="0"/>
          <a:pathLst>
            <a:path>
              <a:moveTo>
                <a:pt x="0" y="0"/>
              </a:moveTo>
              <a:lnTo>
                <a:pt x="0" y="640967"/>
              </a:lnTo>
              <a:lnTo>
                <a:pt x="170924" y="640967"/>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BCA2B5-2559-49AF-9329-DE74C6229917}">
      <dsp:nvSpPr>
        <dsp:cNvPr id="0" name=""/>
        <dsp:cNvSpPr/>
      </dsp:nvSpPr>
      <dsp:spPr>
        <a:xfrm>
          <a:off x="4664117" y="1070548"/>
          <a:ext cx="1367397" cy="854623"/>
        </a:xfrm>
        <a:prstGeom prst="roundRect">
          <a:avLst>
            <a:gd name="adj" fmla="val 10000"/>
          </a:avLst>
        </a:prstGeom>
        <a:solidFill>
          <a:schemeClr val="accent3">
            <a:lumMod val="20000"/>
            <a:lumOff val="80000"/>
            <a:alpha val="90000"/>
          </a:schemeClr>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Обучение 13 лет на основе СИПР (индивидуальной программы развития)</a:t>
          </a:r>
          <a:endParaRPr lang="ru-RU" sz="1100" b="1" kern="1200" dirty="0">
            <a:latin typeface="Times New Roman" panose="02020603050405020304" pitchFamily="18" charset="0"/>
            <a:cs typeface="Times New Roman" panose="02020603050405020304" pitchFamily="18" charset="0"/>
          </a:endParaRPr>
        </a:p>
      </dsp:txBody>
      <dsp:txXfrm>
        <a:off x="4689148" y="1095579"/>
        <a:ext cx="1317335" cy="804561"/>
      </dsp:txXfrm>
    </dsp:sp>
    <dsp:sp modelId="{604E4D5C-A358-47EF-A577-2BAFAD76E218}">
      <dsp:nvSpPr>
        <dsp:cNvPr id="0" name=""/>
        <dsp:cNvSpPr/>
      </dsp:nvSpPr>
      <dsp:spPr>
        <a:xfrm>
          <a:off x="4493192" y="856892"/>
          <a:ext cx="170924" cy="1709246"/>
        </a:xfrm>
        <a:custGeom>
          <a:avLst/>
          <a:gdLst/>
          <a:ahLst/>
          <a:cxnLst/>
          <a:rect l="0" t="0" r="0" b="0"/>
          <a:pathLst>
            <a:path>
              <a:moveTo>
                <a:pt x="0" y="0"/>
              </a:moveTo>
              <a:lnTo>
                <a:pt x="0" y="1709246"/>
              </a:lnTo>
              <a:lnTo>
                <a:pt x="170924" y="1709246"/>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ED9DED7-A109-45AE-84A5-1DEF39E6951E}">
      <dsp:nvSpPr>
        <dsp:cNvPr id="0" name=""/>
        <dsp:cNvSpPr/>
      </dsp:nvSpPr>
      <dsp:spPr>
        <a:xfrm>
          <a:off x="4664117" y="2138827"/>
          <a:ext cx="1367397" cy="854623"/>
        </a:xfrm>
        <a:prstGeom prst="roundRect">
          <a:avLst>
            <a:gd name="adj" fmla="val 10000"/>
          </a:avLst>
        </a:prstGeom>
        <a:solidFill>
          <a:schemeClr val="accent3">
            <a:lumMod val="40000"/>
            <a:lumOff val="60000"/>
            <a:alpha val="90000"/>
          </a:schemeClr>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1 этап - с 1 дополнительного по 4 класс (5 лет)</a:t>
          </a:r>
          <a:endParaRPr lang="ru-RU" sz="1200" b="1" kern="1200" dirty="0">
            <a:latin typeface="Times New Roman" panose="02020603050405020304" pitchFamily="18" charset="0"/>
            <a:cs typeface="Times New Roman" panose="02020603050405020304" pitchFamily="18" charset="0"/>
          </a:endParaRPr>
        </a:p>
      </dsp:txBody>
      <dsp:txXfrm>
        <a:off x="4689148" y="2163858"/>
        <a:ext cx="1317335" cy="804561"/>
      </dsp:txXfrm>
    </dsp:sp>
    <dsp:sp modelId="{1E793BE5-8266-4928-A326-663ADF26F3FF}">
      <dsp:nvSpPr>
        <dsp:cNvPr id="0" name=""/>
        <dsp:cNvSpPr/>
      </dsp:nvSpPr>
      <dsp:spPr>
        <a:xfrm>
          <a:off x="4493192" y="856892"/>
          <a:ext cx="170924" cy="2777526"/>
        </a:xfrm>
        <a:custGeom>
          <a:avLst/>
          <a:gdLst/>
          <a:ahLst/>
          <a:cxnLst/>
          <a:rect l="0" t="0" r="0" b="0"/>
          <a:pathLst>
            <a:path>
              <a:moveTo>
                <a:pt x="0" y="0"/>
              </a:moveTo>
              <a:lnTo>
                <a:pt x="0" y="2777526"/>
              </a:lnTo>
              <a:lnTo>
                <a:pt x="170924" y="2777526"/>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B46FD78-2DC8-42FD-8F9B-EA7E9FEA7B8B}">
      <dsp:nvSpPr>
        <dsp:cNvPr id="0" name=""/>
        <dsp:cNvSpPr/>
      </dsp:nvSpPr>
      <dsp:spPr>
        <a:xfrm>
          <a:off x="4664117" y="3207107"/>
          <a:ext cx="1367397" cy="854623"/>
        </a:xfrm>
        <a:prstGeom prst="roundRect">
          <a:avLst>
            <a:gd name="adj" fmla="val 10000"/>
          </a:avLst>
        </a:prstGeom>
        <a:solidFill>
          <a:schemeClr val="lt1">
            <a:alpha val="90000"/>
            <a:hueOff val="0"/>
            <a:satOff val="0"/>
            <a:lumOff val="0"/>
            <a:alphaOff val="0"/>
          </a:schemeClr>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2 этап- с 5 по 12 классы (8 лет)</a:t>
          </a:r>
          <a:endParaRPr lang="ru-RU" sz="1400" b="1" kern="1200" dirty="0">
            <a:latin typeface="Times New Roman" panose="02020603050405020304" pitchFamily="18" charset="0"/>
            <a:cs typeface="Times New Roman" panose="02020603050405020304" pitchFamily="18" charset="0"/>
          </a:endParaRPr>
        </a:p>
      </dsp:txBody>
      <dsp:txXfrm>
        <a:off x="4689148" y="3232138"/>
        <a:ext cx="1317335" cy="804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1C9CE-1355-4D35-A508-8CDFC985F769}">
      <dsp:nvSpPr>
        <dsp:cNvPr id="0" name=""/>
        <dsp:cNvSpPr/>
      </dsp:nvSpPr>
      <dsp:spPr>
        <a:xfrm>
          <a:off x="436066" y="496"/>
          <a:ext cx="2321718" cy="1160859"/>
        </a:xfrm>
        <a:prstGeom prst="roundRect">
          <a:avLst>
            <a:gd name="adj" fmla="val 10000"/>
          </a:avLst>
        </a:prstGeom>
        <a:gradFill rotWithShape="0">
          <a:gsLst>
            <a:gs pos="0">
              <a:schemeClr val="accent4">
                <a:hueOff val="0"/>
                <a:satOff val="0"/>
                <a:lumOff val="0"/>
                <a:alphaOff val="0"/>
                <a:shade val="60000"/>
              </a:schemeClr>
            </a:gs>
            <a:gs pos="33000">
              <a:schemeClr val="accent4">
                <a:hueOff val="0"/>
                <a:satOff val="0"/>
                <a:lumOff val="0"/>
                <a:alphaOff val="0"/>
                <a:tint val="86500"/>
              </a:schemeClr>
            </a:gs>
            <a:gs pos="46750">
              <a:schemeClr val="accent4">
                <a:hueOff val="0"/>
                <a:satOff val="0"/>
                <a:lumOff val="0"/>
                <a:alphaOff val="0"/>
                <a:tint val="71000"/>
                <a:satMod val="112000"/>
              </a:schemeClr>
            </a:gs>
            <a:gs pos="53000">
              <a:schemeClr val="accent4">
                <a:hueOff val="0"/>
                <a:satOff val="0"/>
                <a:lumOff val="0"/>
                <a:alphaOff val="0"/>
                <a:tint val="71000"/>
                <a:satMod val="112000"/>
              </a:schemeClr>
            </a:gs>
            <a:gs pos="68000">
              <a:schemeClr val="accent4">
                <a:hueOff val="0"/>
                <a:satOff val="0"/>
                <a:lumOff val="0"/>
                <a:alphaOff val="0"/>
                <a:tint val="86000"/>
              </a:schemeClr>
            </a:gs>
            <a:gs pos="100000">
              <a:schemeClr val="accent4">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accent6">
                  <a:lumMod val="50000"/>
                </a:schemeClr>
              </a:solidFill>
              <a:latin typeface="Times New Roman" panose="02020603050405020304" pitchFamily="18" charset="0"/>
              <a:cs typeface="Times New Roman" panose="02020603050405020304" pitchFamily="18" charset="0"/>
            </a:rPr>
            <a:t>Вариант 7.1 - </a:t>
          </a:r>
        </a:p>
        <a:p>
          <a:pPr lvl="0" algn="ctr" defTabSz="711200">
            <a:lnSpc>
              <a:spcPct val="90000"/>
            </a:lnSpc>
            <a:spcBef>
              <a:spcPct val="0"/>
            </a:spcBef>
            <a:spcAft>
              <a:spcPct val="35000"/>
            </a:spcAft>
          </a:pPr>
          <a:r>
            <a:rPr lang="ru-RU" sz="1400" b="1" kern="1200" dirty="0" smtClean="0">
              <a:solidFill>
                <a:schemeClr val="accent6">
                  <a:lumMod val="50000"/>
                </a:schemeClr>
              </a:solidFill>
              <a:latin typeface="Times New Roman" panose="02020603050405020304" pitchFamily="18" charset="0"/>
              <a:cs typeface="Times New Roman" panose="02020603050405020304" pitchFamily="18" charset="0"/>
            </a:rPr>
            <a:t>для обучающихся с ЗПР по общеобразовательным программам</a:t>
          </a:r>
          <a:endParaRPr lang="ru-RU" sz="1400" b="1" kern="1200" dirty="0">
            <a:solidFill>
              <a:schemeClr val="accent6">
                <a:lumMod val="50000"/>
              </a:schemeClr>
            </a:solidFill>
            <a:latin typeface="Times New Roman" panose="02020603050405020304" pitchFamily="18" charset="0"/>
            <a:cs typeface="Times New Roman" panose="02020603050405020304" pitchFamily="18" charset="0"/>
          </a:endParaRPr>
        </a:p>
      </dsp:txBody>
      <dsp:txXfrm>
        <a:off x="470066" y="34496"/>
        <a:ext cx="2253718" cy="1092859"/>
      </dsp:txXfrm>
    </dsp:sp>
    <dsp:sp modelId="{F7C4B411-E29D-4703-BDBC-885E1D721570}">
      <dsp:nvSpPr>
        <dsp:cNvPr id="0" name=""/>
        <dsp:cNvSpPr/>
      </dsp:nvSpPr>
      <dsp:spPr>
        <a:xfrm>
          <a:off x="668238" y="1161355"/>
          <a:ext cx="232171" cy="870644"/>
        </a:xfrm>
        <a:custGeom>
          <a:avLst/>
          <a:gdLst/>
          <a:ahLst/>
          <a:cxnLst/>
          <a:rect l="0" t="0" r="0" b="0"/>
          <a:pathLst>
            <a:path>
              <a:moveTo>
                <a:pt x="0" y="0"/>
              </a:moveTo>
              <a:lnTo>
                <a:pt x="0" y="870644"/>
              </a:lnTo>
              <a:lnTo>
                <a:pt x="232171" y="870644"/>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01F3A56-055B-437D-9255-D84589EA25CD}">
      <dsp:nvSpPr>
        <dsp:cNvPr id="0" name=""/>
        <dsp:cNvSpPr/>
      </dsp:nvSpPr>
      <dsp:spPr>
        <a:xfrm>
          <a:off x="900410" y="1451570"/>
          <a:ext cx="1857374" cy="1160859"/>
        </a:xfrm>
        <a:prstGeom prst="roundRect">
          <a:avLst>
            <a:gd name="adj" fmla="val 10000"/>
          </a:avLst>
        </a:prstGeom>
        <a:solidFill>
          <a:srgbClr val="CCFFCC">
            <a:alpha val="90000"/>
          </a:srgbClr>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Инклюзия, срок обучения 4 года, 1-4 класс</a:t>
          </a:r>
          <a:endParaRPr lang="ru-RU" sz="1400" b="1" kern="1200" dirty="0">
            <a:latin typeface="Times New Roman" panose="02020603050405020304" pitchFamily="18" charset="0"/>
            <a:cs typeface="Times New Roman" panose="02020603050405020304" pitchFamily="18" charset="0"/>
          </a:endParaRPr>
        </a:p>
      </dsp:txBody>
      <dsp:txXfrm>
        <a:off x="934410" y="1485570"/>
        <a:ext cx="1789374" cy="1092859"/>
      </dsp:txXfrm>
    </dsp:sp>
    <dsp:sp modelId="{427415D1-2005-4EA9-81E2-BE4142FCE17B}">
      <dsp:nvSpPr>
        <dsp:cNvPr id="0" name=""/>
        <dsp:cNvSpPr/>
      </dsp:nvSpPr>
      <dsp:spPr>
        <a:xfrm>
          <a:off x="668238" y="1161355"/>
          <a:ext cx="232171" cy="2321718"/>
        </a:xfrm>
        <a:custGeom>
          <a:avLst/>
          <a:gdLst/>
          <a:ahLst/>
          <a:cxnLst/>
          <a:rect l="0" t="0" r="0" b="0"/>
          <a:pathLst>
            <a:path>
              <a:moveTo>
                <a:pt x="0" y="0"/>
              </a:moveTo>
              <a:lnTo>
                <a:pt x="0" y="2321718"/>
              </a:lnTo>
              <a:lnTo>
                <a:pt x="232171" y="2321718"/>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463340B-F5A8-4A2D-9322-3648CF328235}">
      <dsp:nvSpPr>
        <dsp:cNvPr id="0" name=""/>
        <dsp:cNvSpPr/>
      </dsp:nvSpPr>
      <dsp:spPr>
        <a:xfrm>
          <a:off x="900410" y="2902644"/>
          <a:ext cx="1857374" cy="1160859"/>
        </a:xfrm>
        <a:prstGeom prst="roundRect">
          <a:avLst>
            <a:gd name="adj" fmla="val 10000"/>
          </a:avLst>
        </a:prstGeom>
        <a:solidFill>
          <a:schemeClr val="accent6">
            <a:lumMod val="20000"/>
            <a:lumOff val="80000"/>
            <a:alpha val="90000"/>
          </a:schemeClr>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АООП НОО представляет собой адаптированный вариант основной образовательной программы начального общего образования</a:t>
          </a:r>
          <a:endParaRPr lang="ru-RU" sz="1050" b="1" kern="1200" dirty="0">
            <a:latin typeface="Times New Roman" panose="02020603050405020304" pitchFamily="18" charset="0"/>
            <a:cs typeface="Times New Roman" panose="02020603050405020304" pitchFamily="18" charset="0"/>
          </a:endParaRPr>
        </a:p>
      </dsp:txBody>
      <dsp:txXfrm>
        <a:off x="934410" y="2936644"/>
        <a:ext cx="1789374" cy="1092859"/>
      </dsp:txXfrm>
    </dsp:sp>
    <dsp:sp modelId="{ED210258-54DC-41B9-9F6F-6A9EB89B4187}">
      <dsp:nvSpPr>
        <dsp:cNvPr id="0" name=""/>
        <dsp:cNvSpPr/>
      </dsp:nvSpPr>
      <dsp:spPr>
        <a:xfrm>
          <a:off x="3338214" y="496"/>
          <a:ext cx="2321718" cy="1160859"/>
        </a:xfrm>
        <a:prstGeom prst="roundRect">
          <a:avLst>
            <a:gd name="adj" fmla="val 10000"/>
          </a:avLst>
        </a:prstGeom>
        <a:gradFill rotWithShape="0">
          <a:gsLst>
            <a:gs pos="0">
              <a:schemeClr val="accent4">
                <a:hueOff val="-2057156"/>
                <a:satOff val="-5690"/>
                <a:lumOff val="3530"/>
                <a:alphaOff val="0"/>
                <a:shade val="60000"/>
              </a:schemeClr>
            </a:gs>
            <a:gs pos="33000">
              <a:schemeClr val="accent4">
                <a:hueOff val="-2057156"/>
                <a:satOff val="-5690"/>
                <a:lumOff val="3530"/>
                <a:alphaOff val="0"/>
                <a:tint val="86500"/>
              </a:schemeClr>
            </a:gs>
            <a:gs pos="46750">
              <a:schemeClr val="accent4">
                <a:hueOff val="-2057156"/>
                <a:satOff val="-5690"/>
                <a:lumOff val="3530"/>
                <a:alphaOff val="0"/>
                <a:tint val="71000"/>
                <a:satMod val="112000"/>
              </a:schemeClr>
            </a:gs>
            <a:gs pos="53000">
              <a:schemeClr val="accent4">
                <a:hueOff val="-2057156"/>
                <a:satOff val="-5690"/>
                <a:lumOff val="3530"/>
                <a:alphaOff val="0"/>
                <a:tint val="71000"/>
                <a:satMod val="112000"/>
              </a:schemeClr>
            </a:gs>
            <a:gs pos="68000">
              <a:schemeClr val="accent4">
                <a:hueOff val="-2057156"/>
                <a:satOff val="-5690"/>
                <a:lumOff val="3530"/>
                <a:alphaOff val="0"/>
                <a:tint val="86000"/>
              </a:schemeClr>
            </a:gs>
            <a:gs pos="100000">
              <a:schemeClr val="accent4">
                <a:hueOff val="-2057156"/>
                <a:satOff val="-5690"/>
                <a:lumOff val="3530"/>
                <a:alphaOff val="0"/>
                <a:shade val="60000"/>
              </a:schemeClr>
            </a:gs>
          </a:gsLst>
          <a:lin ang="8350000" scaled="1"/>
        </a:gradFill>
        <a:ln>
          <a:noFill/>
        </a:ln>
        <a:effectLst>
          <a:outerShdw blurRad="190500" dist="228600" dir="2700000" sy="90000" rotWithShape="0">
            <a:srgbClr val="000000">
              <a:alpha val="255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6">
                  <a:lumMod val="50000"/>
                </a:schemeClr>
              </a:solidFill>
              <a:latin typeface="Times New Roman" panose="02020603050405020304" pitchFamily="18" charset="0"/>
              <a:cs typeface="Times New Roman" panose="02020603050405020304" pitchFamily="18" charset="0"/>
            </a:rPr>
            <a:t>Вариант 7.2.</a:t>
          </a:r>
        </a:p>
        <a:p>
          <a:pPr lvl="0" algn="ctr" defTabSz="622300">
            <a:lnSpc>
              <a:spcPct val="90000"/>
            </a:lnSpc>
            <a:spcBef>
              <a:spcPct val="0"/>
            </a:spcBef>
            <a:spcAft>
              <a:spcPct val="35000"/>
            </a:spcAft>
          </a:pPr>
          <a:r>
            <a:rPr lang="ru-RU" sz="1200" b="1" kern="1200" dirty="0" smtClean="0">
              <a:solidFill>
                <a:schemeClr val="accent6">
                  <a:lumMod val="50000"/>
                </a:schemeClr>
              </a:solidFill>
              <a:latin typeface="Times New Roman" panose="02020603050405020304" pitchFamily="18" charset="0"/>
              <a:cs typeface="Times New Roman" panose="02020603050405020304" pitchFamily="18" charset="0"/>
            </a:rPr>
            <a:t> для обучающихся с ЗПР с коррекционной направленностью образовательного процесса при его особой организации</a:t>
          </a:r>
          <a:endParaRPr lang="ru-RU" sz="1200" b="1" kern="1200" dirty="0">
            <a:solidFill>
              <a:schemeClr val="accent6">
                <a:lumMod val="50000"/>
              </a:schemeClr>
            </a:solidFill>
            <a:latin typeface="Times New Roman" panose="02020603050405020304" pitchFamily="18" charset="0"/>
            <a:cs typeface="Times New Roman" panose="02020603050405020304" pitchFamily="18" charset="0"/>
          </a:endParaRPr>
        </a:p>
      </dsp:txBody>
      <dsp:txXfrm>
        <a:off x="3372214" y="34496"/>
        <a:ext cx="2253718" cy="1092859"/>
      </dsp:txXfrm>
    </dsp:sp>
    <dsp:sp modelId="{C03E4DF0-4C75-4209-84C9-70942CA46ADA}">
      <dsp:nvSpPr>
        <dsp:cNvPr id="0" name=""/>
        <dsp:cNvSpPr/>
      </dsp:nvSpPr>
      <dsp:spPr>
        <a:xfrm>
          <a:off x="3570386" y="1161355"/>
          <a:ext cx="232171" cy="870644"/>
        </a:xfrm>
        <a:custGeom>
          <a:avLst/>
          <a:gdLst/>
          <a:ahLst/>
          <a:cxnLst/>
          <a:rect l="0" t="0" r="0" b="0"/>
          <a:pathLst>
            <a:path>
              <a:moveTo>
                <a:pt x="0" y="0"/>
              </a:moveTo>
              <a:lnTo>
                <a:pt x="0" y="870644"/>
              </a:lnTo>
              <a:lnTo>
                <a:pt x="232171" y="870644"/>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2BD11E2-6148-4FDE-8070-C190EB42DF00}">
      <dsp:nvSpPr>
        <dsp:cNvPr id="0" name=""/>
        <dsp:cNvSpPr/>
      </dsp:nvSpPr>
      <dsp:spPr>
        <a:xfrm>
          <a:off x="3802558" y="1451570"/>
          <a:ext cx="1857374" cy="1160859"/>
        </a:xfrm>
        <a:prstGeom prst="roundRect">
          <a:avLst>
            <a:gd name="adj" fmla="val 10000"/>
          </a:avLst>
        </a:prstGeom>
        <a:solidFill>
          <a:schemeClr val="accent5">
            <a:lumMod val="20000"/>
            <a:lumOff val="80000"/>
            <a:alpha val="90000"/>
          </a:schemeClr>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Обучение в пролонгированные сроки - 5 лет, с обязательным введением 1 дополнительного класса, 1 доп.-4 классы, в 2-х вариантах учебного плана:</a:t>
          </a:r>
          <a:endParaRPr lang="ru-RU" sz="1100" b="1" kern="1200" dirty="0">
            <a:latin typeface="Times New Roman" panose="02020603050405020304" pitchFamily="18" charset="0"/>
            <a:cs typeface="Times New Roman" panose="02020603050405020304" pitchFamily="18" charset="0"/>
          </a:endParaRPr>
        </a:p>
      </dsp:txBody>
      <dsp:txXfrm>
        <a:off x="3836558" y="1485570"/>
        <a:ext cx="1789374" cy="1092859"/>
      </dsp:txXfrm>
    </dsp:sp>
    <dsp:sp modelId="{C874BA75-554F-49C3-9E81-95AD428626DF}">
      <dsp:nvSpPr>
        <dsp:cNvPr id="0" name=""/>
        <dsp:cNvSpPr/>
      </dsp:nvSpPr>
      <dsp:spPr>
        <a:xfrm>
          <a:off x="3570386" y="1161355"/>
          <a:ext cx="232171" cy="2321718"/>
        </a:xfrm>
        <a:custGeom>
          <a:avLst/>
          <a:gdLst/>
          <a:ahLst/>
          <a:cxnLst/>
          <a:rect l="0" t="0" r="0" b="0"/>
          <a:pathLst>
            <a:path>
              <a:moveTo>
                <a:pt x="0" y="0"/>
              </a:moveTo>
              <a:lnTo>
                <a:pt x="0" y="2321718"/>
              </a:lnTo>
              <a:lnTo>
                <a:pt x="232171" y="2321718"/>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C3BBBBF-8AD7-4E3C-9882-73042831DA09}">
      <dsp:nvSpPr>
        <dsp:cNvPr id="0" name=""/>
        <dsp:cNvSpPr/>
      </dsp:nvSpPr>
      <dsp:spPr>
        <a:xfrm>
          <a:off x="3802558" y="2902644"/>
          <a:ext cx="1857374" cy="1160859"/>
        </a:xfrm>
        <a:prstGeom prst="roundRect">
          <a:avLst>
            <a:gd name="adj" fmla="val 10000"/>
          </a:avLst>
        </a:prstGeom>
        <a:solidFill>
          <a:srgbClr val="FFFFCC">
            <a:alpha val="90000"/>
          </a:srgbClr>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Организация обучения может быть в отдельных классах, группах или организациях</a:t>
          </a:r>
          <a:endParaRPr lang="ru-RU" sz="1400" b="1" kern="1200" dirty="0">
            <a:latin typeface="Times New Roman" panose="02020603050405020304" pitchFamily="18" charset="0"/>
            <a:cs typeface="Times New Roman" panose="02020603050405020304" pitchFamily="18" charset="0"/>
          </a:endParaRPr>
        </a:p>
      </dsp:txBody>
      <dsp:txXfrm>
        <a:off x="3836558" y="2936644"/>
        <a:ext cx="1789374" cy="1092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B0EF9-0066-41E8-9929-9ABC8EAE015D}">
      <dsp:nvSpPr>
        <dsp:cNvPr id="0" name=""/>
        <dsp:cNvSpPr/>
      </dsp:nvSpPr>
      <dsp:spPr>
        <a:xfrm>
          <a:off x="3586268" y="3033151"/>
          <a:ext cx="2198035" cy="1423828"/>
        </a:xfrm>
        <a:prstGeom prst="roundRect">
          <a:avLst>
            <a:gd name="adj" fmla="val 10000"/>
          </a:avLst>
        </a:prstGeom>
        <a:solidFill>
          <a:schemeClr val="accent3">
            <a:lumMod val="20000"/>
            <a:lumOff val="80000"/>
            <a:alpha val="9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205740" tIns="205740" rIns="205740" bIns="205740" numCol="1" spcCol="1270" anchor="t" anchorCtr="0">
          <a:noAutofit/>
        </a:bodyPr>
        <a:lstStyle/>
        <a:p>
          <a:pPr marL="285750" lvl="1" indent="-285750" algn="l" defTabSz="1866900">
            <a:lnSpc>
              <a:spcPct val="90000"/>
            </a:lnSpc>
            <a:spcBef>
              <a:spcPct val="0"/>
            </a:spcBef>
            <a:spcAft>
              <a:spcPct val="15000"/>
            </a:spcAft>
            <a:buChar char="••"/>
          </a:pPr>
          <a:endParaRPr lang="ru-RU" sz="4200" kern="1200" dirty="0"/>
        </a:p>
      </dsp:txBody>
      <dsp:txXfrm>
        <a:off x="4276956" y="3420385"/>
        <a:ext cx="1476070" cy="1005317"/>
      </dsp:txXfrm>
    </dsp:sp>
    <dsp:sp modelId="{3811175D-FB78-464A-A2FC-8302C7C34580}">
      <dsp:nvSpPr>
        <dsp:cNvPr id="0" name=""/>
        <dsp:cNvSpPr/>
      </dsp:nvSpPr>
      <dsp:spPr>
        <a:xfrm>
          <a:off x="0" y="3033151"/>
          <a:ext cx="2198035" cy="1423828"/>
        </a:xfrm>
        <a:prstGeom prst="roundRect">
          <a:avLst>
            <a:gd name="adj" fmla="val 10000"/>
          </a:avLst>
        </a:prstGeom>
        <a:solidFill>
          <a:schemeClr val="accent2">
            <a:lumMod val="40000"/>
            <a:lumOff val="60000"/>
            <a:alpha val="9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205740" tIns="205740" rIns="205740" bIns="205740" numCol="1" spcCol="1270" anchor="t" anchorCtr="0">
          <a:noAutofit/>
        </a:bodyPr>
        <a:lstStyle/>
        <a:p>
          <a:pPr marL="285750" lvl="1" indent="-285750" algn="l" defTabSz="1866900">
            <a:lnSpc>
              <a:spcPct val="90000"/>
            </a:lnSpc>
            <a:spcBef>
              <a:spcPct val="0"/>
            </a:spcBef>
            <a:spcAft>
              <a:spcPct val="15000"/>
            </a:spcAft>
            <a:buChar char="••"/>
          </a:pPr>
          <a:endParaRPr lang="ru-RU" sz="4200" kern="1200" dirty="0"/>
        </a:p>
      </dsp:txBody>
      <dsp:txXfrm>
        <a:off x="31277" y="3420385"/>
        <a:ext cx="1476070" cy="1005317"/>
      </dsp:txXfrm>
    </dsp:sp>
    <dsp:sp modelId="{A313185B-AFE1-4943-B486-F962D558A5B3}">
      <dsp:nvSpPr>
        <dsp:cNvPr id="0" name=""/>
        <dsp:cNvSpPr/>
      </dsp:nvSpPr>
      <dsp:spPr>
        <a:xfrm>
          <a:off x="3586268" y="7515"/>
          <a:ext cx="2198035" cy="1423828"/>
        </a:xfrm>
        <a:prstGeom prst="roundRect">
          <a:avLst>
            <a:gd name="adj" fmla="val 10000"/>
          </a:avLst>
        </a:prstGeom>
        <a:solidFill>
          <a:schemeClr val="accent4">
            <a:lumMod val="40000"/>
            <a:lumOff val="6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ru-RU" sz="1200" b="1" kern="1200" dirty="0" smtClean="0">
              <a:solidFill>
                <a:srgbClr val="C00000"/>
              </a:solidFill>
              <a:latin typeface="Times New Roman" panose="02020603050405020304" pitchFamily="18" charset="0"/>
              <a:ea typeface="Calibri"/>
              <a:cs typeface="Times New Roman" panose="02020603050405020304" pitchFamily="18" charset="0"/>
            </a:rPr>
            <a:t>Вариант 1.2. </a:t>
          </a:r>
          <a:r>
            <a:rPr lang="ru-RU" sz="1000" b="1" kern="1200" dirty="0" smtClean="0">
              <a:latin typeface="Times New Roman" panose="02020603050405020304" pitchFamily="18" charset="0"/>
              <a:ea typeface="Calibri"/>
              <a:cs typeface="Times New Roman" panose="02020603050405020304" pitchFamily="18" charset="0"/>
            </a:rPr>
            <a:t>– АООП НОО для детей с двусторонней </a:t>
          </a:r>
          <a:r>
            <a:rPr lang="ru-RU" sz="1000" b="1" kern="1200" dirty="0" err="1" smtClean="0">
              <a:latin typeface="Times New Roman" panose="02020603050405020304" pitchFamily="18" charset="0"/>
              <a:ea typeface="Calibri"/>
              <a:cs typeface="Times New Roman" panose="02020603050405020304" pitchFamily="18" charset="0"/>
            </a:rPr>
            <a:t>сенсоневральной</a:t>
          </a:r>
          <a:r>
            <a:rPr lang="ru-RU" sz="1000" b="1" kern="1200" dirty="0" smtClean="0">
              <a:latin typeface="Times New Roman" panose="02020603050405020304" pitchFamily="18" charset="0"/>
              <a:ea typeface="Calibri"/>
              <a:cs typeface="Times New Roman" panose="02020603050405020304" pitchFamily="18" charset="0"/>
            </a:rPr>
            <a:t> глухотой, без дополнительных ограничений здоровья</a:t>
          </a:r>
          <a:endParaRPr lang="ru-RU" sz="1000" b="1" kern="1200" dirty="0">
            <a:latin typeface="Times New Roman" panose="02020603050405020304" pitchFamily="18" charset="0"/>
            <a:cs typeface="Times New Roman" panose="02020603050405020304" pitchFamily="18" charset="0"/>
          </a:endParaRPr>
        </a:p>
      </dsp:txBody>
      <dsp:txXfrm>
        <a:off x="4276956" y="38792"/>
        <a:ext cx="1476070" cy="1005317"/>
      </dsp:txXfrm>
    </dsp:sp>
    <dsp:sp modelId="{04A76D47-0601-4F9A-99CC-FAEA2DA389B1}">
      <dsp:nvSpPr>
        <dsp:cNvPr id="0" name=""/>
        <dsp:cNvSpPr/>
      </dsp:nvSpPr>
      <dsp:spPr>
        <a:xfrm>
          <a:off x="0" y="7515"/>
          <a:ext cx="2198035" cy="1423828"/>
        </a:xfrm>
        <a:prstGeom prst="roundRect">
          <a:avLst>
            <a:gd name="adj" fmla="val 10000"/>
          </a:avLst>
        </a:prstGeom>
        <a:solidFill>
          <a:schemeClr val="accent3">
            <a:lumMod val="60000"/>
            <a:lumOff val="4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ru-RU" sz="1400" b="1" kern="1200" dirty="0" smtClean="0">
              <a:solidFill>
                <a:srgbClr val="C00000"/>
              </a:solidFill>
              <a:latin typeface="Times New Roman" panose="02020603050405020304" pitchFamily="18" charset="0"/>
              <a:ea typeface="Calibri"/>
              <a:cs typeface="Times New Roman" panose="02020603050405020304" pitchFamily="18" charset="0"/>
            </a:rPr>
            <a:t>Вариант 1.1.</a:t>
          </a:r>
          <a:r>
            <a:rPr lang="ru-RU" sz="1200" b="1" kern="1200" dirty="0" smtClean="0">
              <a:latin typeface="Times New Roman" panose="02020603050405020304" pitchFamily="18" charset="0"/>
              <a:ea typeface="Calibri"/>
              <a:cs typeface="Times New Roman" panose="02020603050405020304" pitchFamily="18" charset="0"/>
            </a:rPr>
            <a:t> –  АООП НОО глухих детей (со слуховыми аппаратами и/или имплантами)</a:t>
          </a:r>
          <a:r>
            <a:rPr lang="ru-RU" sz="900" kern="1200" dirty="0" smtClean="0">
              <a:latin typeface="Calibri"/>
              <a:ea typeface="Calibri"/>
              <a:cs typeface="Times New Roman"/>
            </a:rPr>
            <a:t> </a:t>
          </a:r>
          <a:endParaRPr lang="ru-RU" sz="900" kern="1200" dirty="0"/>
        </a:p>
      </dsp:txBody>
      <dsp:txXfrm>
        <a:off x="31277" y="38792"/>
        <a:ext cx="1476070" cy="1005317"/>
      </dsp:txXfrm>
    </dsp:sp>
    <dsp:sp modelId="{EE591871-2ABF-46ED-96AD-4463559E40A3}">
      <dsp:nvSpPr>
        <dsp:cNvPr id="0" name=""/>
        <dsp:cNvSpPr/>
      </dsp:nvSpPr>
      <dsp:spPr>
        <a:xfrm>
          <a:off x="921039" y="261135"/>
          <a:ext cx="1926618" cy="1926618"/>
        </a:xfrm>
        <a:prstGeom prst="pieWedge">
          <a:avLst/>
        </a:prstGeom>
        <a:gradFill rotWithShape="0">
          <a:gsLst>
            <a:gs pos="0">
              <a:schemeClr val="accent2">
                <a:hueOff val="0"/>
                <a:satOff val="0"/>
                <a:lumOff val="0"/>
                <a:alphaOff val="0"/>
              </a:schemeClr>
            </a:gs>
            <a:gs pos="100000">
              <a:schemeClr val="accent2">
                <a:hueOff val="0"/>
                <a:satOff val="0"/>
                <a:lumOff val="0"/>
                <a:alphaOff val="0"/>
                <a:shade val="48000"/>
                <a:satMod val="180000"/>
                <a:lumMod val="94000"/>
              </a:schemeClr>
            </a:gs>
            <a:gs pos="100000">
              <a:schemeClr val="accent2">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ea typeface="Calibri"/>
              <a:cs typeface="Times New Roman" panose="02020603050405020304" pitchFamily="18" charset="0"/>
            </a:rPr>
            <a:t>обучение по общеобразовательным программам 4 года, 1-4 классы</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1485332" y="825428"/>
        <a:ext cx="1362325" cy="1362325"/>
      </dsp:txXfrm>
    </dsp:sp>
    <dsp:sp modelId="{5E0F681E-D402-495E-A4BB-AD248A42B287}">
      <dsp:nvSpPr>
        <dsp:cNvPr id="0" name=""/>
        <dsp:cNvSpPr/>
      </dsp:nvSpPr>
      <dsp:spPr>
        <a:xfrm rot="5400000">
          <a:off x="2969707" y="288030"/>
          <a:ext cx="1926618" cy="1926618"/>
        </a:xfrm>
        <a:prstGeom prst="pieWedge">
          <a:avLst/>
        </a:prstGeom>
        <a:gradFill rotWithShape="0">
          <a:gsLst>
            <a:gs pos="0">
              <a:schemeClr val="accent2">
                <a:hueOff val="-1570184"/>
                <a:satOff val="-2097"/>
                <a:lumOff val="1242"/>
                <a:alphaOff val="0"/>
              </a:schemeClr>
            </a:gs>
            <a:gs pos="100000">
              <a:schemeClr val="accent2">
                <a:hueOff val="-1570184"/>
                <a:satOff val="-2097"/>
                <a:lumOff val="1242"/>
                <a:alphaOff val="0"/>
                <a:shade val="48000"/>
                <a:satMod val="180000"/>
                <a:lumMod val="94000"/>
              </a:schemeClr>
            </a:gs>
            <a:gs pos="100000">
              <a:schemeClr val="accent2">
                <a:hueOff val="-1570184"/>
                <a:satOff val="-2097"/>
                <a:lumOff val="1242"/>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ea typeface="Calibri"/>
              <a:cs typeface="Times New Roman" panose="02020603050405020304" pitchFamily="18" charset="0"/>
            </a:rPr>
            <a:t>1-5 классы для детей с дошкольным </a:t>
          </a:r>
          <a:r>
            <a:rPr lang="ru-RU" sz="1400" b="1" kern="1200" dirty="0" err="1" smtClean="0">
              <a:solidFill>
                <a:schemeClr val="tx1"/>
              </a:solidFill>
              <a:latin typeface="Times New Roman" panose="02020603050405020304" pitchFamily="18" charset="0"/>
              <a:ea typeface="Calibri"/>
              <a:cs typeface="Times New Roman" panose="02020603050405020304" pitchFamily="18" charset="0"/>
            </a:rPr>
            <a:t>образованием,пролонгированное</a:t>
          </a:r>
          <a:r>
            <a:rPr lang="ru-RU" sz="1400" b="1" kern="1200" dirty="0" smtClean="0">
              <a:solidFill>
                <a:schemeClr val="tx1"/>
              </a:solidFill>
              <a:latin typeface="Times New Roman" panose="02020603050405020304" pitchFamily="18" charset="0"/>
              <a:ea typeface="Calibri"/>
              <a:cs typeface="Times New Roman" panose="02020603050405020304" pitchFamily="18" charset="0"/>
            </a:rPr>
            <a:t> обучение 1-6 классы</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5400000">
        <a:off x="2969707" y="852323"/>
        <a:ext cx="1362325" cy="1362325"/>
      </dsp:txXfrm>
    </dsp:sp>
    <dsp:sp modelId="{0A10F4E8-8A68-408F-8157-3C1FF9D8435E}">
      <dsp:nvSpPr>
        <dsp:cNvPr id="0" name=""/>
        <dsp:cNvSpPr/>
      </dsp:nvSpPr>
      <dsp:spPr>
        <a:xfrm rot="10800000">
          <a:off x="2936646" y="2276742"/>
          <a:ext cx="1926618" cy="1926618"/>
        </a:xfrm>
        <a:prstGeom prst="pieWedge">
          <a:avLst/>
        </a:prstGeom>
        <a:gradFill rotWithShape="0">
          <a:gsLst>
            <a:gs pos="0">
              <a:schemeClr val="accent2">
                <a:hueOff val="-3140368"/>
                <a:satOff val="-4193"/>
                <a:lumOff val="2484"/>
                <a:alphaOff val="0"/>
              </a:schemeClr>
            </a:gs>
            <a:gs pos="100000">
              <a:schemeClr val="accent2">
                <a:hueOff val="-3140368"/>
                <a:satOff val="-4193"/>
                <a:lumOff val="2484"/>
                <a:alphaOff val="0"/>
                <a:shade val="48000"/>
                <a:satMod val="180000"/>
                <a:lumMod val="94000"/>
              </a:schemeClr>
            </a:gs>
            <a:gs pos="100000">
              <a:schemeClr val="accent2">
                <a:hueOff val="-3140368"/>
                <a:satOff val="-4193"/>
                <a:lumOff val="2484"/>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kern="1200" dirty="0" smtClean="0">
            <a:latin typeface="Calibri"/>
            <a:ea typeface="Calibri"/>
            <a:cs typeface="Times New Roman"/>
          </a:endParaRPr>
        </a:p>
        <a:p>
          <a:pPr lvl="0" algn="ctr" defTabSz="533400">
            <a:lnSpc>
              <a:spcPct val="90000"/>
            </a:lnSpc>
            <a:spcBef>
              <a:spcPct val="0"/>
            </a:spcBef>
            <a:spcAft>
              <a:spcPct val="35000"/>
            </a:spcAft>
          </a:pPr>
          <a:r>
            <a:rPr lang="ru-RU" sz="1400" b="1" kern="1200" dirty="0" smtClean="0">
              <a:solidFill>
                <a:schemeClr val="tx1"/>
              </a:solidFill>
              <a:latin typeface="Times New Roman" panose="02020603050405020304" pitchFamily="18" charset="0"/>
              <a:ea typeface="Calibri"/>
              <a:cs typeface="Times New Roman" panose="02020603050405020304" pitchFamily="18" charset="0"/>
            </a:rPr>
            <a:t>обучение 1-6 классы, с учетом АООП для детей с легкой умственной отсталостью</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2936646" y="2276742"/>
        <a:ext cx="1362325" cy="1362325"/>
      </dsp:txXfrm>
    </dsp:sp>
    <dsp:sp modelId="{FFEDC5A8-C4E3-4ECE-A64C-16D9263CA869}">
      <dsp:nvSpPr>
        <dsp:cNvPr id="0" name=""/>
        <dsp:cNvSpPr/>
      </dsp:nvSpPr>
      <dsp:spPr>
        <a:xfrm rot="16200000">
          <a:off x="921039" y="2276742"/>
          <a:ext cx="1926618" cy="1926618"/>
        </a:xfrm>
        <a:prstGeom prst="pieWedge">
          <a:avLst/>
        </a:prstGeom>
        <a:gradFill rotWithShape="0">
          <a:gsLst>
            <a:gs pos="0">
              <a:schemeClr val="accent2">
                <a:hueOff val="-4710551"/>
                <a:satOff val="-6290"/>
                <a:lumOff val="3726"/>
                <a:alphaOff val="0"/>
              </a:schemeClr>
            </a:gs>
            <a:gs pos="100000">
              <a:schemeClr val="accent2">
                <a:hueOff val="-4710551"/>
                <a:satOff val="-6290"/>
                <a:lumOff val="3726"/>
                <a:alphaOff val="0"/>
                <a:shade val="48000"/>
                <a:satMod val="180000"/>
                <a:lumMod val="94000"/>
              </a:schemeClr>
            </a:gs>
            <a:gs pos="100000">
              <a:schemeClr val="accent2">
                <a:hueOff val="-4710551"/>
                <a:satOff val="-6290"/>
                <a:lumOff val="3726"/>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endParaRPr lang="ru-RU" sz="4800" kern="1200" dirty="0"/>
        </a:p>
      </dsp:txBody>
      <dsp:txXfrm rot="5400000">
        <a:off x="1485332" y="2276742"/>
        <a:ext cx="1362325" cy="1362325"/>
      </dsp:txXfrm>
    </dsp:sp>
    <dsp:sp modelId="{1CA794FA-55E3-4D24-8674-07ED52A158F5}">
      <dsp:nvSpPr>
        <dsp:cNvPr id="0" name=""/>
        <dsp:cNvSpPr/>
      </dsp:nvSpPr>
      <dsp:spPr>
        <a:xfrm>
          <a:off x="2559554" y="1831796"/>
          <a:ext cx="665194" cy="578430"/>
        </a:xfrm>
        <a:prstGeom prst="circularArrow">
          <a:avLst/>
        </a:prstGeom>
        <a:gradFill rotWithShape="0">
          <a:gsLst>
            <a:gs pos="0">
              <a:schemeClr val="accent2">
                <a:tint val="40000"/>
                <a:hueOff val="0"/>
                <a:satOff val="0"/>
                <a:lumOff val="0"/>
                <a:alphaOff val="0"/>
              </a:schemeClr>
            </a:gs>
            <a:gs pos="100000">
              <a:schemeClr val="accent2">
                <a:tint val="40000"/>
                <a:hueOff val="0"/>
                <a:satOff val="0"/>
                <a:lumOff val="0"/>
                <a:alphaOff val="0"/>
                <a:shade val="48000"/>
                <a:satMod val="180000"/>
                <a:lumMod val="94000"/>
              </a:schemeClr>
            </a:gs>
            <a:gs pos="100000">
              <a:schemeClr val="accent2">
                <a:tint val="4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dsp:style>
    </dsp:sp>
    <dsp:sp modelId="{B567B4EA-137B-4E3F-A3B6-CB3BF5C23E3E}">
      <dsp:nvSpPr>
        <dsp:cNvPr id="0" name=""/>
        <dsp:cNvSpPr/>
      </dsp:nvSpPr>
      <dsp:spPr>
        <a:xfrm rot="10800000">
          <a:off x="2559554" y="2054269"/>
          <a:ext cx="665194" cy="578430"/>
        </a:xfrm>
        <a:prstGeom prst="circularArrow">
          <a:avLst/>
        </a:prstGeom>
        <a:gradFill rotWithShape="0">
          <a:gsLst>
            <a:gs pos="0">
              <a:schemeClr val="accent2">
                <a:tint val="40000"/>
                <a:hueOff val="0"/>
                <a:satOff val="0"/>
                <a:lumOff val="0"/>
                <a:alphaOff val="0"/>
              </a:schemeClr>
            </a:gs>
            <a:gs pos="100000">
              <a:schemeClr val="accent2">
                <a:tint val="40000"/>
                <a:hueOff val="0"/>
                <a:satOff val="0"/>
                <a:lumOff val="0"/>
                <a:alphaOff val="0"/>
                <a:shade val="48000"/>
                <a:satMod val="180000"/>
                <a:lumMod val="94000"/>
              </a:schemeClr>
            </a:gs>
            <a:gs pos="100000">
              <a:schemeClr val="accent2">
                <a:tint val="4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6BCC2-77E7-4106-8F3A-3E005E57D148}">
      <dsp:nvSpPr>
        <dsp:cNvPr id="0" name=""/>
        <dsp:cNvSpPr/>
      </dsp:nvSpPr>
      <dsp:spPr>
        <a:xfrm>
          <a:off x="864085" y="216033"/>
          <a:ext cx="3219048" cy="3219048"/>
        </a:xfrm>
        <a:prstGeom prst="pie">
          <a:avLst>
            <a:gd name="adj1" fmla="val 16200000"/>
            <a:gd name="adj2" fmla="val 1800000"/>
          </a:avLst>
        </a:prstGeom>
        <a:solidFill>
          <a:schemeClr val="accent3">
            <a:hueOff val="0"/>
            <a:satOff val="0"/>
            <a:lumOff val="0"/>
            <a:alphaOff val="0"/>
          </a:schemeClr>
        </a:solidFill>
        <a:ln>
          <a:noFill/>
        </a:ln>
        <a:effectLst>
          <a:outerShdw blurRad="76200" dist="381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C00000"/>
              </a:solidFill>
              <a:latin typeface="Times New Roman" panose="02020603050405020304" pitchFamily="18" charset="0"/>
              <a:cs typeface="Times New Roman" panose="02020603050405020304" pitchFamily="18" charset="0"/>
            </a:rPr>
            <a:t>Вариант 2.2 - </a:t>
          </a:r>
          <a:r>
            <a:rPr lang="ru-RU" sz="1300" b="1" kern="1200" dirty="0" smtClean="0">
              <a:solidFill>
                <a:schemeClr val="tx2">
                  <a:lumMod val="75000"/>
                </a:schemeClr>
              </a:solidFill>
              <a:latin typeface="Times New Roman" panose="02020603050405020304" pitchFamily="18" charset="0"/>
              <a:cs typeface="Times New Roman" panose="02020603050405020304" pitchFamily="18" charset="0"/>
            </a:rPr>
            <a:t>для обучающихся с кохлеарной имплантацией</a:t>
          </a:r>
          <a:endParaRPr lang="ru-RU" sz="1300" b="1" kern="1200" dirty="0">
            <a:solidFill>
              <a:schemeClr val="tx2">
                <a:lumMod val="75000"/>
              </a:schemeClr>
            </a:solidFill>
            <a:latin typeface="Times New Roman" panose="02020603050405020304" pitchFamily="18" charset="0"/>
            <a:cs typeface="Times New Roman" panose="02020603050405020304" pitchFamily="18" charset="0"/>
          </a:endParaRPr>
        </a:p>
      </dsp:txBody>
      <dsp:txXfrm>
        <a:off x="2560600" y="898164"/>
        <a:ext cx="1149660" cy="958050"/>
      </dsp:txXfrm>
    </dsp:sp>
    <dsp:sp modelId="{785CF504-50AF-486C-8E20-558A04F101A8}">
      <dsp:nvSpPr>
        <dsp:cNvPr id="0" name=""/>
        <dsp:cNvSpPr/>
      </dsp:nvSpPr>
      <dsp:spPr>
        <a:xfrm>
          <a:off x="730735" y="364058"/>
          <a:ext cx="3219048" cy="3219048"/>
        </a:xfrm>
        <a:prstGeom prst="pie">
          <a:avLst>
            <a:gd name="adj1" fmla="val 1800000"/>
            <a:gd name="adj2" fmla="val 9000000"/>
          </a:avLst>
        </a:prstGeom>
        <a:solidFill>
          <a:schemeClr val="accent3">
            <a:hueOff val="-1785407"/>
            <a:satOff val="6146"/>
            <a:lumOff val="-5000"/>
            <a:alphaOff val="0"/>
          </a:schemeClr>
        </a:solidFill>
        <a:ln>
          <a:noFill/>
        </a:ln>
        <a:effectLst>
          <a:outerShdw blurRad="76200" dist="381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C00000"/>
              </a:solidFill>
              <a:latin typeface="Times New Roman" panose="02020603050405020304" pitchFamily="18" charset="0"/>
              <a:cs typeface="Times New Roman" panose="02020603050405020304" pitchFamily="18" charset="0"/>
            </a:rPr>
            <a:t>Вариант 2.3</a:t>
          </a:r>
          <a:r>
            <a:rPr lang="ru-RU" sz="1000" b="1" kern="1200" dirty="0" smtClean="0">
              <a:solidFill>
                <a:schemeClr val="bg2">
                  <a:lumMod val="10000"/>
                </a:schemeClr>
              </a:solidFill>
              <a:latin typeface="Times New Roman" panose="02020603050405020304" pitchFamily="18" charset="0"/>
              <a:cs typeface="Times New Roman" panose="02020603050405020304" pitchFamily="18" charset="0"/>
            </a:rPr>
            <a:t>. - для  слабослышащих, позднооглохших обучающихся с легкой умственной отсталостью и ЗПР (со слуховыми аппаратами или имплантами)</a:t>
          </a:r>
          <a:endParaRPr lang="ru-RU" sz="1000" b="1" kern="1200" dirty="0">
            <a:solidFill>
              <a:schemeClr val="bg2">
                <a:lumMod val="10000"/>
              </a:schemeClr>
            </a:solidFill>
            <a:latin typeface="Times New Roman" panose="02020603050405020304" pitchFamily="18" charset="0"/>
            <a:cs typeface="Times New Roman" panose="02020603050405020304" pitchFamily="18" charset="0"/>
          </a:endParaRPr>
        </a:p>
      </dsp:txBody>
      <dsp:txXfrm>
        <a:off x="1497176" y="2452608"/>
        <a:ext cx="1724490" cy="843084"/>
      </dsp:txXfrm>
    </dsp:sp>
    <dsp:sp modelId="{95F79169-1763-4CFA-AB91-7322A08F8BAC}">
      <dsp:nvSpPr>
        <dsp:cNvPr id="0" name=""/>
        <dsp:cNvSpPr/>
      </dsp:nvSpPr>
      <dsp:spPr>
        <a:xfrm>
          <a:off x="648086" y="216033"/>
          <a:ext cx="3219048" cy="3219048"/>
        </a:xfrm>
        <a:prstGeom prst="pie">
          <a:avLst>
            <a:gd name="adj1" fmla="val 9000000"/>
            <a:gd name="adj2" fmla="val 16200000"/>
          </a:avLst>
        </a:prstGeom>
        <a:solidFill>
          <a:schemeClr val="accent3">
            <a:hueOff val="-3570814"/>
            <a:satOff val="12291"/>
            <a:lumOff val="-10000"/>
            <a:alphaOff val="0"/>
          </a:schemeClr>
        </a:solidFill>
        <a:ln>
          <a:noFill/>
        </a:ln>
        <a:effectLst>
          <a:outerShdw blurRad="76200" dist="38100" dir="54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bg2">
                  <a:lumMod val="25000"/>
                </a:schemeClr>
              </a:solidFill>
              <a:latin typeface="Times New Roman" panose="02020603050405020304" pitchFamily="18" charset="0"/>
              <a:cs typeface="Times New Roman" panose="02020603050405020304" pitchFamily="18" charset="0"/>
            </a:rPr>
            <a:t> </a:t>
          </a:r>
          <a:r>
            <a:rPr lang="ru-RU" sz="1400" b="1" kern="1200" dirty="0" smtClean="0">
              <a:solidFill>
                <a:srgbClr val="993300"/>
              </a:solidFill>
              <a:latin typeface="Times New Roman" panose="02020603050405020304" pitchFamily="18" charset="0"/>
              <a:cs typeface="Times New Roman" panose="02020603050405020304" pitchFamily="18" charset="0"/>
            </a:rPr>
            <a:t>Вариант 2.1</a:t>
          </a:r>
          <a:r>
            <a:rPr lang="ru-RU" sz="1400" b="1" kern="1200" dirty="0" smtClean="0">
              <a:solidFill>
                <a:schemeClr val="bg2">
                  <a:lumMod val="25000"/>
                </a:schemeClr>
              </a:solidFill>
              <a:latin typeface="Times New Roman" panose="02020603050405020304" pitchFamily="18" charset="0"/>
              <a:cs typeface="Times New Roman" panose="02020603050405020304" pitchFamily="18" charset="0"/>
            </a:rPr>
            <a:t>.</a:t>
          </a:r>
          <a:r>
            <a:rPr lang="ru-RU" sz="1100" b="1" kern="1200" dirty="0" smtClean="0">
              <a:solidFill>
                <a:schemeClr val="bg2">
                  <a:lumMod val="25000"/>
                </a:schemeClr>
              </a:solidFill>
              <a:latin typeface="Times New Roman" panose="02020603050405020304" pitchFamily="18" charset="0"/>
              <a:cs typeface="Times New Roman" panose="02020603050405020304" pitchFamily="18" charset="0"/>
            </a:rPr>
            <a:t> -АООП НОО для слабослышащих, позднооглохших обучающихся (инклюзия)</a:t>
          </a:r>
          <a:endParaRPr lang="ru-RU" sz="1100" b="1" kern="1200" dirty="0">
            <a:solidFill>
              <a:schemeClr val="bg2">
                <a:lumMod val="25000"/>
              </a:schemeClr>
            </a:solidFill>
            <a:latin typeface="Times New Roman" panose="02020603050405020304" pitchFamily="18" charset="0"/>
            <a:cs typeface="Times New Roman" panose="02020603050405020304" pitchFamily="18" charset="0"/>
          </a:endParaRPr>
        </a:p>
      </dsp:txBody>
      <dsp:txXfrm>
        <a:off x="1020959" y="898164"/>
        <a:ext cx="1149660" cy="958050"/>
      </dsp:txXfrm>
    </dsp:sp>
    <dsp:sp modelId="{BD594D5C-B3BF-4C4E-B0EF-F656241BACC5}">
      <dsp:nvSpPr>
        <dsp:cNvPr id="0" name=""/>
        <dsp:cNvSpPr/>
      </dsp:nvSpPr>
      <dsp:spPr>
        <a:xfrm>
          <a:off x="665077" y="16758"/>
          <a:ext cx="3617596" cy="3617596"/>
        </a:xfrm>
        <a:prstGeom prst="circularArrow">
          <a:avLst>
            <a:gd name="adj1" fmla="val 5085"/>
            <a:gd name="adj2" fmla="val 327528"/>
            <a:gd name="adj3" fmla="val 1472472"/>
            <a:gd name="adj4" fmla="val 16199432"/>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46621F4-55F1-46EE-8DB6-6F6E12734AC3}">
      <dsp:nvSpPr>
        <dsp:cNvPr id="0" name=""/>
        <dsp:cNvSpPr/>
      </dsp:nvSpPr>
      <dsp:spPr>
        <a:xfrm>
          <a:off x="531461" y="164581"/>
          <a:ext cx="3617596" cy="3617596"/>
        </a:xfrm>
        <a:prstGeom prst="circularArrow">
          <a:avLst>
            <a:gd name="adj1" fmla="val 5085"/>
            <a:gd name="adj2" fmla="val 327528"/>
            <a:gd name="adj3" fmla="val 8671970"/>
            <a:gd name="adj4" fmla="val 1800502"/>
            <a:gd name="adj5" fmla="val 5932"/>
          </a:avLst>
        </a:prstGeom>
        <a:solidFill>
          <a:schemeClr val="accent3">
            <a:hueOff val="-1785407"/>
            <a:satOff val="6146"/>
            <a:lumOff val="-500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90F3BDB-13BD-4527-801F-0C7B529A3866}">
      <dsp:nvSpPr>
        <dsp:cNvPr id="0" name=""/>
        <dsp:cNvSpPr/>
      </dsp:nvSpPr>
      <dsp:spPr>
        <a:xfrm>
          <a:off x="448546" y="16758"/>
          <a:ext cx="3617596" cy="3617596"/>
        </a:xfrm>
        <a:prstGeom prst="circularArrow">
          <a:avLst>
            <a:gd name="adj1" fmla="val 5085"/>
            <a:gd name="adj2" fmla="val 327528"/>
            <a:gd name="adj3" fmla="val 15873039"/>
            <a:gd name="adj4" fmla="val 9000000"/>
            <a:gd name="adj5" fmla="val 5932"/>
          </a:avLst>
        </a:prstGeom>
        <a:solidFill>
          <a:schemeClr val="accent3">
            <a:hueOff val="-3570814"/>
            <a:satOff val="12291"/>
            <a:lumOff val="-1000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2D308-F006-4FAB-BD23-789D481B1D12}">
      <dsp:nvSpPr>
        <dsp:cNvPr id="0" name=""/>
        <dsp:cNvSpPr/>
      </dsp:nvSpPr>
      <dsp:spPr>
        <a:xfrm>
          <a:off x="128371" y="2"/>
          <a:ext cx="2134529" cy="2134529"/>
        </a:xfrm>
        <a:prstGeom prst="ellipse">
          <a:avLst/>
        </a:prstGeom>
        <a:gradFill rotWithShape="0">
          <a:gsLst>
            <a:gs pos="0">
              <a:schemeClr val="accent2">
                <a:alpha val="50000"/>
                <a:hueOff val="0"/>
                <a:satOff val="0"/>
                <a:lumOff val="0"/>
                <a:alphaOff val="0"/>
              </a:schemeClr>
            </a:gs>
            <a:gs pos="100000">
              <a:schemeClr val="accent2">
                <a:alpha val="50000"/>
                <a:hueOff val="0"/>
                <a:satOff val="0"/>
                <a:lumOff val="0"/>
                <a:alphaOff val="0"/>
                <a:shade val="48000"/>
                <a:satMod val="180000"/>
                <a:lumMod val="94000"/>
              </a:schemeClr>
            </a:gs>
            <a:gs pos="100000">
              <a:schemeClr val="accent2">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99B57BC3-F069-4B6E-A51A-F1A8BD4F2EC2}">
      <dsp:nvSpPr>
        <dsp:cNvPr id="0" name=""/>
        <dsp:cNvSpPr/>
      </dsp:nvSpPr>
      <dsp:spPr>
        <a:xfrm>
          <a:off x="172758" y="91616"/>
          <a:ext cx="384215" cy="384215"/>
        </a:xfrm>
        <a:prstGeom prst="ellipse">
          <a:avLst/>
        </a:prstGeom>
        <a:gradFill rotWithShape="0">
          <a:gsLst>
            <a:gs pos="0">
              <a:schemeClr val="accent3">
                <a:alpha val="50000"/>
                <a:hueOff val="0"/>
                <a:satOff val="0"/>
                <a:lumOff val="0"/>
                <a:alphaOff val="0"/>
              </a:schemeClr>
            </a:gs>
            <a:gs pos="100000">
              <a:schemeClr val="accent3">
                <a:alpha val="50000"/>
                <a:hueOff val="0"/>
                <a:satOff val="0"/>
                <a:lumOff val="0"/>
                <a:alphaOff val="0"/>
                <a:shade val="48000"/>
                <a:satMod val="180000"/>
                <a:lumMod val="94000"/>
              </a:schemeClr>
            </a:gs>
            <a:gs pos="100000">
              <a:schemeClr val="accent3">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E8F98741-9E51-40B6-B8A9-E5F818176865}">
      <dsp:nvSpPr>
        <dsp:cNvPr id="0" name=""/>
        <dsp:cNvSpPr/>
      </dsp:nvSpPr>
      <dsp:spPr>
        <a:xfrm>
          <a:off x="364865" y="91616"/>
          <a:ext cx="2055136" cy="384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en-US" sz="1100" b="1" kern="1200" dirty="0" smtClean="0">
              <a:solidFill>
                <a:srgbClr val="C00000"/>
              </a:solidFill>
              <a:latin typeface="Times New Roman" panose="02020603050405020304" pitchFamily="18" charset="0"/>
              <a:cs typeface="Times New Roman" panose="02020603050405020304" pitchFamily="18" charset="0"/>
            </a:rPr>
            <a:t>I</a:t>
          </a:r>
          <a:r>
            <a:rPr lang="ru-RU" sz="1100" b="1" kern="1200" dirty="0" smtClean="0">
              <a:solidFill>
                <a:srgbClr val="C00000"/>
              </a:solidFill>
              <a:latin typeface="Times New Roman" panose="02020603050405020304" pitchFamily="18" charset="0"/>
              <a:cs typeface="Times New Roman" panose="02020603050405020304" pitchFamily="18" charset="0"/>
            </a:rPr>
            <a:t> Отделение -  Срок </a:t>
          </a:r>
        </a:p>
        <a:p>
          <a:pPr lvl="0" algn="l" defTabSz="488950">
            <a:lnSpc>
              <a:spcPct val="90000"/>
            </a:lnSpc>
            <a:spcBef>
              <a:spcPct val="0"/>
            </a:spcBef>
            <a:spcAft>
              <a:spcPct val="35000"/>
            </a:spcAft>
          </a:pPr>
          <a:r>
            <a:rPr lang="ru-RU" sz="1100" b="1" kern="1200" dirty="0" smtClean="0">
              <a:solidFill>
                <a:srgbClr val="C00000"/>
              </a:solidFill>
              <a:latin typeface="Times New Roman" panose="02020603050405020304" pitchFamily="18" charset="0"/>
              <a:cs typeface="Times New Roman" panose="02020603050405020304" pitchFamily="18" charset="0"/>
            </a:rPr>
            <a:t>обучения   4 года, 1-4 классы</a:t>
          </a:r>
          <a:endParaRPr lang="ru-RU" sz="1100" b="1" kern="1200" dirty="0">
            <a:solidFill>
              <a:srgbClr val="C00000"/>
            </a:solidFill>
            <a:latin typeface="Times New Roman" panose="02020603050405020304" pitchFamily="18" charset="0"/>
            <a:cs typeface="Times New Roman" panose="02020603050405020304" pitchFamily="18" charset="0"/>
          </a:endParaRPr>
        </a:p>
      </dsp:txBody>
      <dsp:txXfrm>
        <a:off x="364865" y="91616"/>
        <a:ext cx="2055136" cy="384215"/>
      </dsp:txXfrm>
    </dsp:sp>
    <dsp:sp modelId="{0B1CE816-4191-41C2-A37A-18AD4926DC83}">
      <dsp:nvSpPr>
        <dsp:cNvPr id="0" name=""/>
        <dsp:cNvSpPr/>
      </dsp:nvSpPr>
      <dsp:spPr>
        <a:xfrm>
          <a:off x="364865" y="475831"/>
          <a:ext cx="2055136" cy="673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 rIns="0" bIns="8890" numCol="1" spcCol="1270" anchor="ctr" anchorCtr="0">
          <a:noAutofit/>
        </a:bodyPr>
        <a:lstStyle/>
        <a:p>
          <a:pPr lvl="0" algn="l" defTabSz="311150">
            <a:lnSpc>
              <a:spcPct val="90000"/>
            </a:lnSpc>
            <a:spcBef>
              <a:spcPct val="0"/>
            </a:spcBef>
            <a:spcAft>
              <a:spcPct val="35000"/>
            </a:spcAft>
          </a:pPr>
          <a:r>
            <a:rPr lang="ru-RU" sz="700" kern="1200" dirty="0" smtClean="0"/>
            <a:t> </a:t>
          </a:r>
          <a:r>
            <a:rPr lang="ru-RU" sz="1050" b="1" kern="1200" dirty="0" smtClean="0">
              <a:latin typeface="Times New Roman" panose="02020603050405020304" pitchFamily="18" charset="0"/>
              <a:cs typeface="Times New Roman" panose="02020603050405020304" pitchFamily="18" charset="0"/>
            </a:rPr>
            <a:t>Максимальная </a:t>
          </a:r>
          <a:r>
            <a:rPr lang="ru-RU" sz="900" b="1" kern="1200" dirty="0" smtClean="0">
              <a:latin typeface="Times New Roman" panose="02020603050405020304" pitchFamily="18" charset="0"/>
              <a:cs typeface="Times New Roman" panose="02020603050405020304" pitchFamily="18" charset="0"/>
            </a:rPr>
            <a:t>н</a:t>
          </a:r>
          <a:r>
            <a:rPr lang="ru-RU" sz="1200" b="1" kern="1200" dirty="0" smtClean="0">
              <a:latin typeface="Times New Roman" panose="02020603050405020304" pitchFamily="18" charset="0"/>
              <a:cs typeface="Times New Roman" panose="02020603050405020304" pitchFamily="18" charset="0"/>
            </a:rPr>
            <a:t>едельная нагрузка (5-дневка): Обязательная часть:</a:t>
          </a:r>
        </a:p>
        <a:p>
          <a:pPr lvl="0" algn="l" defTabSz="31115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1 кл.-21 час, 2-4 кл.-23 часа</a:t>
          </a:r>
          <a:endParaRPr lang="ru-RU" sz="1200" b="1" kern="1200" dirty="0">
            <a:latin typeface="Times New Roman" panose="02020603050405020304" pitchFamily="18" charset="0"/>
            <a:cs typeface="Times New Roman" panose="02020603050405020304" pitchFamily="18" charset="0"/>
          </a:endParaRPr>
        </a:p>
      </dsp:txBody>
      <dsp:txXfrm>
        <a:off x="364865" y="475831"/>
        <a:ext cx="2055136" cy="673129"/>
      </dsp:txXfrm>
    </dsp:sp>
    <dsp:sp modelId="{521448AE-266F-4453-ADED-76F5E7D9AE19}">
      <dsp:nvSpPr>
        <dsp:cNvPr id="0" name=""/>
        <dsp:cNvSpPr/>
      </dsp:nvSpPr>
      <dsp:spPr>
        <a:xfrm>
          <a:off x="364865" y="1148961"/>
          <a:ext cx="52245" cy="52245"/>
        </a:xfrm>
        <a:prstGeom prst="ellipse">
          <a:avLst/>
        </a:prstGeom>
        <a:gradFill rotWithShape="0">
          <a:gsLst>
            <a:gs pos="0">
              <a:schemeClr val="accent4">
                <a:alpha val="50000"/>
                <a:hueOff val="0"/>
                <a:satOff val="0"/>
                <a:lumOff val="0"/>
                <a:alphaOff val="0"/>
              </a:schemeClr>
            </a:gs>
            <a:gs pos="100000">
              <a:schemeClr val="accent4">
                <a:alpha val="50000"/>
                <a:hueOff val="0"/>
                <a:satOff val="0"/>
                <a:lumOff val="0"/>
                <a:alphaOff val="0"/>
                <a:shade val="48000"/>
                <a:satMod val="180000"/>
                <a:lumMod val="94000"/>
              </a:schemeClr>
            </a:gs>
            <a:gs pos="100000">
              <a:schemeClr val="accent4">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783DC39C-31BB-4D15-B447-4AAC82CF4B30}">
      <dsp:nvSpPr>
        <dsp:cNvPr id="0" name=""/>
        <dsp:cNvSpPr/>
      </dsp:nvSpPr>
      <dsp:spPr>
        <a:xfrm>
          <a:off x="364865" y="1201207"/>
          <a:ext cx="2055136" cy="48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 rIns="0" bIns="15240" numCol="1" spcCol="1270" anchor="ctr" anchorCtr="0">
          <a:noAutofit/>
        </a:bodyPr>
        <a:lstStyle/>
        <a:p>
          <a:pPr lvl="0" algn="l"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Внеурочная+коррекционно-развивающая деятельность - 10 часов</a:t>
          </a:r>
          <a:endParaRPr lang="ru-RU" sz="1200" b="1" kern="1200" dirty="0">
            <a:latin typeface="Times New Roman" panose="02020603050405020304" pitchFamily="18" charset="0"/>
            <a:cs typeface="Times New Roman" panose="02020603050405020304" pitchFamily="18" charset="0"/>
          </a:endParaRPr>
        </a:p>
      </dsp:txBody>
      <dsp:txXfrm>
        <a:off x="364865" y="1201207"/>
        <a:ext cx="2055136" cy="482106"/>
      </dsp:txXfrm>
    </dsp:sp>
    <dsp:sp modelId="{3A4AD763-43A8-415F-97FC-9CF4E5DED135}">
      <dsp:nvSpPr>
        <dsp:cNvPr id="0" name=""/>
        <dsp:cNvSpPr/>
      </dsp:nvSpPr>
      <dsp:spPr>
        <a:xfrm>
          <a:off x="71784" y="1927504"/>
          <a:ext cx="2134529" cy="2134529"/>
        </a:xfrm>
        <a:prstGeom prst="ellipse">
          <a:avLst/>
        </a:prstGeom>
        <a:gradFill rotWithShape="0">
          <a:gsLst>
            <a:gs pos="0">
              <a:schemeClr val="accent5">
                <a:alpha val="50000"/>
                <a:hueOff val="0"/>
                <a:satOff val="0"/>
                <a:lumOff val="0"/>
                <a:alphaOff val="0"/>
              </a:schemeClr>
            </a:gs>
            <a:gs pos="100000">
              <a:schemeClr val="accent5">
                <a:alpha val="50000"/>
                <a:hueOff val="0"/>
                <a:satOff val="0"/>
                <a:lumOff val="0"/>
                <a:alphaOff val="0"/>
                <a:shade val="48000"/>
                <a:satMod val="180000"/>
                <a:lumMod val="94000"/>
              </a:schemeClr>
            </a:gs>
            <a:gs pos="100000">
              <a:schemeClr val="accent5">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A8F76464-6CCC-42C2-BB45-6510DB08287F}">
      <dsp:nvSpPr>
        <dsp:cNvPr id="0" name=""/>
        <dsp:cNvSpPr/>
      </dsp:nvSpPr>
      <dsp:spPr>
        <a:xfrm>
          <a:off x="172758" y="2017154"/>
          <a:ext cx="384215" cy="384215"/>
        </a:xfrm>
        <a:prstGeom prst="ellipse">
          <a:avLst/>
        </a:prstGeom>
        <a:gradFill rotWithShape="0">
          <a:gsLst>
            <a:gs pos="0">
              <a:schemeClr val="accent6">
                <a:alpha val="50000"/>
                <a:hueOff val="0"/>
                <a:satOff val="0"/>
                <a:lumOff val="0"/>
                <a:alphaOff val="0"/>
              </a:schemeClr>
            </a:gs>
            <a:gs pos="100000">
              <a:schemeClr val="accent6">
                <a:alpha val="50000"/>
                <a:hueOff val="0"/>
                <a:satOff val="0"/>
                <a:lumOff val="0"/>
                <a:alphaOff val="0"/>
                <a:shade val="48000"/>
                <a:satMod val="180000"/>
                <a:lumMod val="94000"/>
              </a:schemeClr>
            </a:gs>
            <a:gs pos="100000">
              <a:schemeClr val="accent6">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52528A7F-3DA5-4015-95E7-5F8C6952EB57}">
      <dsp:nvSpPr>
        <dsp:cNvPr id="0" name=""/>
        <dsp:cNvSpPr/>
      </dsp:nvSpPr>
      <dsp:spPr>
        <a:xfrm>
          <a:off x="364865" y="2017154"/>
          <a:ext cx="2055136" cy="384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 rIns="0" bIns="15240" numCol="1" spcCol="1270" anchor="ctr" anchorCtr="0">
          <a:noAutofit/>
        </a:bodyPr>
        <a:lstStyle/>
        <a:p>
          <a:pPr lvl="0" algn="l" defTabSz="533400">
            <a:lnSpc>
              <a:spcPct val="90000"/>
            </a:lnSpc>
            <a:spcBef>
              <a:spcPct val="0"/>
            </a:spcBef>
            <a:spcAft>
              <a:spcPct val="35000"/>
            </a:spcAft>
          </a:pPr>
          <a:r>
            <a:rPr lang="ru-RU" sz="1200" b="1" kern="1200" dirty="0" smtClean="0">
              <a:solidFill>
                <a:srgbClr val="C00000"/>
              </a:solidFill>
              <a:latin typeface="Times New Roman" panose="02020603050405020304" pitchFamily="18" charset="0"/>
              <a:cs typeface="Times New Roman" panose="02020603050405020304" pitchFamily="18" charset="0"/>
            </a:rPr>
            <a:t>П Отделение -  Срок обучения 5 лет, 1-5 классы</a:t>
          </a:r>
          <a:endParaRPr lang="ru-RU" sz="1200" b="1" kern="1200" dirty="0">
            <a:solidFill>
              <a:srgbClr val="C00000"/>
            </a:solidFill>
            <a:latin typeface="Times New Roman" panose="02020603050405020304" pitchFamily="18" charset="0"/>
            <a:cs typeface="Times New Roman" panose="02020603050405020304" pitchFamily="18" charset="0"/>
          </a:endParaRPr>
        </a:p>
      </dsp:txBody>
      <dsp:txXfrm>
        <a:off x="364865" y="2017154"/>
        <a:ext cx="2055136" cy="384215"/>
      </dsp:txXfrm>
    </dsp:sp>
    <dsp:sp modelId="{E9C573FD-21E8-46EB-ADA8-7F1BB9D76490}">
      <dsp:nvSpPr>
        <dsp:cNvPr id="0" name=""/>
        <dsp:cNvSpPr/>
      </dsp:nvSpPr>
      <dsp:spPr>
        <a:xfrm>
          <a:off x="364865" y="2401369"/>
          <a:ext cx="2055136" cy="43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Во П Отделении срок обучения может быть увеличен до 6 лет +1 дополнительный класс</a:t>
          </a:r>
          <a:endParaRPr lang="ru-RU" sz="1100" b="1" kern="1200" dirty="0">
            <a:latin typeface="Times New Roman" panose="02020603050405020304" pitchFamily="18" charset="0"/>
            <a:cs typeface="Times New Roman" panose="02020603050405020304" pitchFamily="18" charset="0"/>
          </a:endParaRPr>
        </a:p>
      </dsp:txBody>
      <dsp:txXfrm>
        <a:off x="364865" y="2401369"/>
        <a:ext cx="2055136" cy="436624"/>
      </dsp:txXfrm>
    </dsp:sp>
    <dsp:sp modelId="{8660E667-D60E-4ED1-8794-403553152DFF}">
      <dsp:nvSpPr>
        <dsp:cNvPr id="0" name=""/>
        <dsp:cNvSpPr/>
      </dsp:nvSpPr>
      <dsp:spPr>
        <a:xfrm>
          <a:off x="364865" y="2837994"/>
          <a:ext cx="52245" cy="52245"/>
        </a:xfrm>
        <a:prstGeom prst="ellipse">
          <a:avLst/>
        </a:prstGeom>
        <a:gradFill rotWithShape="0">
          <a:gsLst>
            <a:gs pos="0">
              <a:schemeClr val="accent2">
                <a:alpha val="50000"/>
                <a:hueOff val="0"/>
                <a:satOff val="0"/>
                <a:lumOff val="0"/>
                <a:alphaOff val="0"/>
              </a:schemeClr>
            </a:gs>
            <a:gs pos="100000">
              <a:schemeClr val="accent2">
                <a:alpha val="50000"/>
                <a:hueOff val="0"/>
                <a:satOff val="0"/>
                <a:lumOff val="0"/>
                <a:alphaOff val="0"/>
                <a:shade val="48000"/>
                <a:satMod val="180000"/>
                <a:lumMod val="94000"/>
              </a:schemeClr>
            </a:gs>
            <a:gs pos="100000">
              <a:schemeClr val="accent2">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C0FBC4EE-EF87-4C5C-82D5-B20EC55CBD06}">
      <dsp:nvSpPr>
        <dsp:cNvPr id="0" name=""/>
        <dsp:cNvSpPr/>
      </dsp:nvSpPr>
      <dsp:spPr>
        <a:xfrm>
          <a:off x="364865" y="2890240"/>
          <a:ext cx="2055136" cy="836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Максимальная недельная нагрузка:</a:t>
          </a:r>
        </a:p>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Обязательная часть: </a:t>
          </a:r>
        </a:p>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1 доп. и 1 кл. -21 час,</a:t>
          </a:r>
        </a:p>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 2-5 кл. - 23 часа</a:t>
          </a:r>
          <a:endParaRPr lang="ru-RU" sz="1050" b="1" kern="1200" dirty="0">
            <a:latin typeface="Times New Roman" panose="02020603050405020304" pitchFamily="18" charset="0"/>
            <a:cs typeface="Times New Roman" panose="02020603050405020304" pitchFamily="18" charset="0"/>
          </a:endParaRPr>
        </a:p>
      </dsp:txBody>
      <dsp:txXfrm>
        <a:off x="364865" y="2890240"/>
        <a:ext cx="2055136" cy="8368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2D308-F006-4FAB-BD23-789D481B1D12}">
      <dsp:nvSpPr>
        <dsp:cNvPr id="0" name=""/>
        <dsp:cNvSpPr/>
      </dsp:nvSpPr>
      <dsp:spPr>
        <a:xfrm>
          <a:off x="68269" y="108997"/>
          <a:ext cx="2087281" cy="1921874"/>
        </a:xfrm>
        <a:prstGeom prst="ellipse">
          <a:avLst/>
        </a:prstGeom>
        <a:gradFill rotWithShape="0">
          <a:gsLst>
            <a:gs pos="0">
              <a:schemeClr val="accent1">
                <a:shade val="80000"/>
                <a:alpha val="50000"/>
                <a:hueOff val="0"/>
                <a:satOff val="0"/>
                <a:lumOff val="0"/>
                <a:alphaOff val="0"/>
              </a:schemeClr>
            </a:gs>
            <a:gs pos="100000">
              <a:schemeClr val="accent1">
                <a:shade val="80000"/>
                <a:alpha val="50000"/>
                <a:hueOff val="0"/>
                <a:satOff val="0"/>
                <a:lumOff val="0"/>
                <a:alphaOff val="0"/>
                <a:shade val="48000"/>
                <a:satMod val="180000"/>
                <a:lumMod val="94000"/>
              </a:schemeClr>
            </a:gs>
            <a:gs pos="100000">
              <a:schemeClr val="accent1">
                <a:shade val="80000"/>
                <a:alpha val="5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99B57BC3-F069-4B6E-A51A-F1A8BD4F2EC2}">
      <dsp:nvSpPr>
        <dsp:cNvPr id="0" name=""/>
        <dsp:cNvSpPr/>
      </dsp:nvSpPr>
      <dsp:spPr>
        <a:xfrm>
          <a:off x="262678" y="182596"/>
          <a:ext cx="316153" cy="345937"/>
        </a:xfrm>
        <a:prstGeom prst="ellipse">
          <a:avLst/>
        </a:prstGeom>
        <a:gradFill rotWithShape="0">
          <a:gsLst>
            <a:gs pos="0">
              <a:schemeClr val="accent1">
                <a:shade val="80000"/>
                <a:alpha val="50000"/>
                <a:hueOff val="174380"/>
                <a:satOff val="6213"/>
                <a:lumOff val="11201"/>
                <a:alphaOff val="0"/>
              </a:schemeClr>
            </a:gs>
            <a:gs pos="100000">
              <a:schemeClr val="accent1">
                <a:shade val="80000"/>
                <a:alpha val="50000"/>
                <a:hueOff val="174380"/>
                <a:satOff val="6213"/>
                <a:lumOff val="11201"/>
                <a:alphaOff val="0"/>
                <a:shade val="48000"/>
                <a:satMod val="180000"/>
                <a:lumMod val="94000"/>
              </a:schemeClr>
            </a:gs>
            <a:gs pos="100000">
              <a:schemeClr val="accent1">
                <a:shade val="80000"/>
                <a:alpha val="50000"/>
                <a:hueOff val="174380"/>
                <a:satOff val="6213"/>
                <a:lumOff val="11201"/>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E8F98741-9E51-40B6-B8A9-E5F818176865}">
      <dsp:nvSpPr>
        <dsp:cNvPr id="0" name=""/>
        <dsp:cNvSpPr/>
      </dsp:nvSpPr>
      <dsp:spPr>
        <a:xfrm>
          <a:off x="393854" y="182596"/>
          <a:ext cx="1698589" cy="34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Обучение в среде </a:t>
          </a:r>
        </a:p>
        <a:p>
          <a:pPr lvl="0" algn="l"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слышащих сверстников</a:t>
          </a:r>
          <a:endParaRPr lang="ru-RU" sz="1100" b="1" kern="1200" dirty="0">
            <a:latin typeface="Times New Roman" panose="02020603050405020304" pitchFamily="18" charset="0"/>
            <a:cs typeface="Times New Roman" panose="02020603050405020304" pitchFamily="18" charset="0"/>
          </a:endParaRPr>
        </a:p>
      </dsp:txBody>
      <dsp:txXfrm>
        <a:off x="393854" y="182596"/>
        <a:ext cx="1698589" cy="345937"/>
      </dsp:txXfrm>
    </dsp:sp>
    <dsp:sp modelId="{0B1CE816-4191-41C2-A37A-18AD4926DC83}">
      <dsp:nvSpPr>
        <dsp:cNvPr id="0" name=""/>
        <dsp:cNvSpPr/>
      </dsp:nvSpPr>
      <dsp:spPr>
        <a:xfrm>
          <a:off x="392840" y="490444"/>
          <a:ext cx="2002227" cy="448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Срок обучения 4 года</a:t>
          </a:r>
          <a:r>
            <a:rPr lang="ru-RU" sz="1000" b="1" kern="1200" dirty="0" smtClean="0">
              <a:latin typeface="Times New Roman" panose="02020603050405020304" pitchFamily="18" charset="0"/>
              <a:cs typeface="Times New Roman" panose="02020603050405020304" pitchFamily="18" charset="0"/>
            </a:rPr>
            <a:t>,</a:t>
          </a:r>
        </a:p>
        <a:p>
          <a:pPr lvl="0" algn="l" defTabSz="488950">
            <a:lnSpc>
              <a:spcPct val="90000"/>
            </a:lnSpc>
            <a:spcBef>
              <a:spcPct val="0"/>
            </a:spcBef>
            <a:spcAft>
              <a:spcPct val="35000"/>
            </a:spcAft>
          </a:pPr>
          <a:r>
            <a:rPr lang="ru-RU" sz="1000" b="1" kern="1200" dirty="0" smtClean="0">
              <a:latin typeface="Times New Roman" panose="02020603050405020304" pitchFamily="18" charset="0"/>
              <a:cs typeface="Times New Roman" panose="02020603050405020304" pitchFamily="18" charset="0"/>
            </a:rPr>
            <a:t> 1-4 классы</a:t>
          </a:r>
          <a:endParaRPr lang="ru-RU" sz="1000" b="1" kern="1200" dirty="0">
            <a:latin typeface="Times New Roman" panose="02020603050405020304" pitchFamily="18" charset="0"/>
            <a:cs typeface="Times New Roman" panose="02020603050405020304" pitchFamily="18" charset="0"/>
          </a:endParaRPr>
        </a:p>
      </dsp:txBody>
      <dsp:txXfrm>
        <a:off x="392840" y="490444"/>
        <a:ext cx="2002227" cy="448293"/>
      </dsp:txXfrm>
    </dsp:sp>
    <dsp:sp modelId="{521448AE-266F-4453-ADED-76F5E7D9AE19}">
      <dsp:nvSpPr>
        <dsp:cNvPr id="0" name=""/>
        <dsp:cNvSpPr/>
      </dsp:nvSpPr>
      <dsp:spPr>
        <a:xfrm>
          <a:off x="392840" y="938738"/>
          <a:ext cx="161240" cy="160925"/>
        </a:xfrm>
        <a:prstGeom prst="ellipse">
          <a:avLst/>
        </a:prstGeom>
        <a:gradFill rotWithShape="0">
          <a:gsLst>
            <a:gs pos="0">
              <a:schemeClr val="accent1">
                <a:shade val="80000"/>
                <a:alpha val="50000"/>
                <a:hueOff val="348760"/>
                <a:satOff val="12426"/>
                <a:lumOff val="22402"/>
                <a:alphaOff val="0"/>
              </a:schemeClr>
            </a:gs>
            <a:gs pos="100000">
              <a:schemeClr val="accent1">
                <a:shade val="80000"/>
                <a:alpha val="50000"/>
                <a:hueOff val="348760"/>
                <a:satOff val="12426"/>
                <a:lumOff val="22402"/>
                <a:alphaOff val="0"/>
                <a:shade val="48000"/>
                <a:satMod val="180000"/>
                <a:lumMod val="94000"/>
              </a:schemeClr>
            </a:gs>
            <a:gs pos="100000">
              <a:schemeClr val="accent1">
                <a:shade val="80000"/>
                <a:alpha val="50000"/>
                <a:hueOff val="348760"/>
                <a:satOff val="12426"/>
                <a:lumOff val="22402"/>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783DC39C-31BB-4D15-B447-4AAC82CF4B30}">
      <dsp:nvSpPr>
        <dsp:cNvPr id="0" name=""/>
        <dsp:cNvSpPr/>
      </dsp:nvSpPr>
      <dsp:spPr>
        <a:xfrm>
          <a:off x="392840" y="1099663"/>
          <a:ext cx="2077239" cy="696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В классе не более</a:t>
          </a:r>
        </a:p>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 1-2 обучающихся </a:t>
          </a:r>
        </a:p>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с нарушенным слухом</a:t>
          </a:r>
          <a:endParaRPr lang="ru-RU" sz="1050" b="1" kern="1200" dirty="0">
            <a:latin typeface="Times New Roman" panose="02020603050405020304" pitchFamily="18" charset="0"/>
            <a:cs typeface="Times New Roman" panose="02020603050405020304" pitchFamily="18" charset="0"/>
          </a:endParaRPr>
        </a:p>
      </dsp:txBody>
      <dsp:txXfrm>
        <a:off x="392840" y="1099663"/>
        <a:ext cx="2077239" cy="696716"/>
      </dsp:txXfrm>
    </dsp:sp>
    <dsp:sp modelId="{3A4AD763-43A8-415F-97FC-9CF4E5DED135}">
      <dsp:nvSpPr>
        <dsp:cNvPr id="0" name=""/>
        <dsp:cNvSpPr/>
      </dsp:nvSpPr>
      <dsp:spPr>
        <a:xfrm>
          <a:off x="83087" y="1884873"/>
          <a:ext cx="2157093" cy="2068361"/>
        </a:xfrm>
        <a:prstGeom prst="ellipse">
          <a:avLst/>
        </a:prstGeom>
        <a:gradFill rotWithShape="0">
          <a:gsLst>
            <a:gs pos="0">
              <a:schemeClr val="accent1">
                <a:shade val="80000"/>
                <a:alpha val="50000"/>
                <a:hueOff val="523140"/>
                <a:satOff val="18639"/>
                <a:lumOff val="33603"/>
                <a:alphaOff val="0"/>
              </a:schemeClr>
            </a:gs>
            <a:gs pos="100000">
              <a:schemeClr val="accent1">
                <a:shade val="80000"/>
                <a:alpha val="50000"/>
                <a:hueOff val="523140"/>
                <a:satOff val="18639"/>
                <a:lumOff val="33603"/>
                <a:alphaOff val="0"/>
                <a:shade val="48000"/>
                <a:satMod val="180000"/>
                <a:lumMod val="94000"/>
              </a:schemeClr>
            </a:gs>
            <a:gs pos="100000">
              <a:schemeClr val="accent1">
                <a:shade val="80000"/>
                <a:alpha val="50000"/>
                <a:hueOff val="523140"/>
                <a:satOff val="18639"/>
                <a:lumOff val="33603"/>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A8F76464-6CCC-42C2-BB45-6510DB08287F}">
      <dsp:nvSpPr>
        <dsp:cNvPr id="0" name=""/>
        <dsp:cNvSpPr/>
      </dsp:nvSpPr>
      <dsp:spPr>
        <a:xfrm>
          <a:off x="230144" y="1971744"/>
          <a:ext cx="372305" cy="372305"/>
        </a:xfrm>
        <a:prstGeom prst="ellipse">
          <a:avLst/>
        </a:prstGeom>
        <a:solidFill>
          <a:schemeClr val="accent1">
            <a:lumMod val="60000"/>
            <a:lumOff val="40000"/>
          </a:schemeClr>
        </a:soli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52528A7F-3DA5-4015-95E7-5F8C6952EB57}">
      <dsp:nvSpPr>
        <dsp:cNvPr id="0" name=""/>
        <dsp:cNvSpPr/>
      </dsp:nvSpPr>
      <dsp:spPr>
        <a:xfrm>
          <a:off x="346318" y="1933400"/>
          <a:ext cx="1850634" cy="65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88950">
            <a:lnSpc>
              <a:spcPct val="90000"/>
            </a:lnSpc>
            <a:spcBef>
              <a:spcPct val="0"/>
            </a:spcBef>
            <a:spcAft>
              <a:spcPct val="35000"/>
            </a:spcAft>
          </a:pPr>
          <a:r>
            <a:rPr lang="ru-RU" sz="1100" b="1" kern="1200" dirty="0" smtClean="0">
              <a:latin typeface="Times New Roman" panose="02020603050405020304" pitchFamily="18" charset="0"/>
              <a:cs typeface="Times New Roman" panose="02020603050405020304" pitchFamily="18" charset="0"/>
            </a:rPr>
            <a:t>Срок обучения 5 лет, 1-5 классы, но может быть увеличен до 6 лет (+1 дополнительный класс)</a:t>
          </a:r>
          <a:endParaRPr lang="ru-RU" sz="1100" b="1" kern="1200" dirty="0">
            <a:latin typeface="Times New Roman" panose="02020603050405020304" pitchFamily="18" charset="0"/>
            <a:cs typeface="Times New Roman" panose="02020603050405020304" pitchFamily="18" charset="0"/>
          </a:endParaRPr>
        </a:p>
      </dsp:txBody>
      <dsp:txXfrm>
        <a:off x="346318" y="1933400"/>
        <a:ext cx="1850634" cy="655539"/>
      </dsp:txXfrm>
    </dsp:sp>
    <dsp:sp modelId="{E9C573FD-21E8-46EB-ADA8-7F1BB9D76490}">
      <dsp:nvSpPr>
        <dsp:cNvPr id="0" name=""/>
        <dsp:cNvSpPr/>
      </dsp:nvSpPr>
      <dsp:spPr>
        <a:xfrm>
          <a:off x="346313" y="2452936"/>
          <a:ext cx="1993375" cy="448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970" rIns="0" bIns="13970" numCol="1" spcCol="1270" anchor="ctr" anchorCtr="0">
          <a:noAutofit/>
        </a:bodyPr>
        <a:lstStyle/>
        <a:p>
          <a:pPr lvl="0" algn="l" defTabSz="466725">
            <a:lnSpc>
              <a:spcPct val="90000"/>
            </a:lnSpc>
            <a:spcBef>
              <a:spcPct val="0"/>
            </a:spcBef>
            <a:spcAft>
              <a:spcPct val="35000"/>
            </a:spcAft>
          </a:pPr>
          <a:r>
            <a:rPr lang="ru-RU" sz="1050" b="1" kern="1200" dirty="0" smtClean="0">
              <a:latin typeface="Times New Roman" panose="02020603050405020304" pitchFamily="18" charset="0"/>
              <a:cs typeface="Times New Roman" panose="02020603050405020304" pitchFamily="18" charset="0"/>
            </a:rPr>
            <a:t>Обучение в специальном классе (не более 5 детей)</a:t>
          </a:r>
          <a:endParaRPr lang="ru-RU" sz="1050" b="1" kern="1200" dirty="0">
            <a:latin typeface="Times New Roman" panose="02020603050405020304" pitchFamily="18" charset="0"/>
            <a:cs typeface="Times New Roman" panose="02020603050405020304" pitchFamily="18" charset="0"/>
          </a:endParaRPr>
        </a:p>
      </dsp:txBody>
      <dsp:txXfrm>
        <a:off x="346313" y="2452936"/>
        <a:ext cx="1993375" cy="448731"/>
      </dsp:txXfrm>
    </dsp:sp>
    <dsp:sp modelId="{8660E667-D60E-4ED1-8794-403553152DFF}">
      <dsp:nvSpPr>
        <dsp:cNvPr id="0" name=""/>
        <dsp:cNvSpPr/>
      </dsp:nvSpPr>
      <dsp:spPr>
        <a:xfrm>
          <a:off x="415323" y="2792781"/>
          <a:ext cx="161240" cy="161083"/>
        </a:xfrm>
        <a:prstGeom prst="ellipse">
          <a:avLst/>
        </a:prstGeom>
        <a:gradFill rotWithShape="0">
          <a:gsLst>
            <a:gs pos="0">
              <a:schemeClr val="accent1">
                <a:shade val="80000"/>
                <a:alpha val="50000"/>
                <a:hueOff val="174380"/>
                <a:satOff val="6213"/>
                <a:lumOff val="11201"/>
                <a:alphaOff val="0"/>
              </a:schemeClr>
            </a:gs>
            <a:gs pos="100000">
              <a:schemeClr val="accent1">
                <a:shade val="80000"/>
                <a:alpha val="50000"/>
                <a:hueOff val="174380"/>
                <a:satOff val="6213"/>
                <a:lumOff val="11201"/>
                <a:alphaOff val="0"/>
                <a:shade val="48000"/>
                <a:satMod val="180000"/>
                <a:lumMod val="94000"/>
              </a:schemeClr>
            </a:gs>
            <a:gs pos="100000">
              <a:schemeClr val="accent1">
                <a:shade val="80000"/>
                <a:alpha val="50000"/>
                <a:hueOff val="174380"/>
                <a:satOff val="6213"/>
                <a:lumOff val="11201"/>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tx1"/>
        </a:fontRef>
      </dsp:style>
    </dsp:sp>
    <dsp:sp modelId="{C0FBC4EE-EF87-4C5C-82D5-B20EC55CBD06}">
      <dsp:nvSpPr>
        <dsp:cNvPr id="0" name=""/>
        <dsp:cNvSpPr/>
      </dsp:nvSpPr>
      <dsp:spPr>
        <a:xfrm>
          <a:off x="346313" y="3075594"/>
          <a:ext cx="1560633" cy="673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700" rIns="0" bIns="12700" numCol="1" spcCol="1270" anchor="ctr" anchorCtr="0">
          <a:noAutofit/>
        </a:bodyPr>
        <a:lstStyle/>
        <a:p>
          <a:pPr lvl="0" algn="l" defTabSz="444500">
            <a:lnSpc>
              <a:spcPct val="90000"/>
            </a:lnSpc>
            <a:spcBef>
              <a:spcPct val="0"/>
            </a:spcBef>
            <a:spcAft>
              <a:spcPct val="35000"/>
            </a:spcAft>
          </a:pPr>
          <a:r>
            <a:rPr lang="ru-RU" sz="1000" b="1" kern="1200" dirty="0" smtClean="0">
              <a:latin typeface="Times New Roman" panose="02020603050405020304" pitchFamily="18" charset="0"/>
              <a:cs typeface="Times New Roman" panose="02020603050405020304" pitchFamily="18" charset="0"/>
            </a:rPr>
            <a:t>Максимальная недельная нагрузка (5-тидневка): Обязательная часть: 1 доп и 1 кл. -21 час,2-5 кл.- 23 часа;</a:t>
          </a:r>
        </a:p>
        <a:p>
          <a:pPr lvl="0" algn="l" defTabSz="444500">
            <a:lnSpc>
              <a:spcPct val="90000"/>
            </a:lnSpc>
            <a:spcBef>
              <a:spcPct val="0"/>
            </a:spcBef>
            <a:spcAft>
              <a:spcPct val="35000"/>
            </a:spcAft>
          </a:pPr>
          <a:r>
            <a:rPr lang="ru-RU" sz="1000" b="1" kern="1200" dirty="0" smtClean="0">
              <a:latin typeface="Times New Roman" panose="02020603050405020304" pitchFamily="18" charset="0"/>
              <a:cs typeface="Times New Roman" panose="02020603050405020304" pitchFamily="18" charset="0"/>
            </a:rPr>
            <a:t>Внеурочная+коррекционно-развивающая часть - 10 часов</a:t>
          </a:r>
          <a:endParaRPr lang="ru-RU" sz="1000" b="1" kern="1200" dirty="0">
            <a:latin typeface="Times New Roman" panose="02020603050405020304" pitchFamily="18" charset="0"/>
            <a:cs typeface="Times New Roman" panose="02020603050405020304" pitchFamily="18" charset="0"/>
          </a:endParaRPr>
        </a:p>
      </dsp:txBody>
      <dsp:txXfrm>
        <a:off x="346313" y="3075594"/>
        <a:ext cx="1560633" cy="6730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A1703-0FB7-476D-ADD4-A7E148774B41}">
      <dsp:nvSpPr>
        <dsp:cNvPr id="0" name=""/>
        <dsp:cNvSpPr/>
      </dsp:nvSpPr>
      <dsp:spPr>
        <a:xfrm>
          <a:off x="376556" y="2391"/>
          <a:ext cx="2344812" cy="1415094"/>
        </a:xfrm>
        <a:prstGeom prst="roundRect">
          <a:avLst>
            <a:gd name="adj" fmla="val 10000"/>
          </a:avLst>
        </a:prstGeom>
        <a:solidFill>
          <a:schemeClr val="accent1">
            <a:lumMod val="60000"/>
            <a:lumOff val="40000"/>
          </a:schemeClr>
        </a:solidFill>
        <a:ln>
          <a:noFill/>
        </a:ln>
        <a:effectLst>
          <a:outerShdw blurRad="76200" dist="38100" dir="54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C00000"/>
              </a:solidFill>
              <a:latin typeface="Times New Roman" panose="02020603050405020304" pitchFamily="18" charset="0"/>
              <a:cs typeface="Times New Roman" panose="02020603050405020304" pitchFamily="18" charset="0"/>
            </a:rPr>
            <a:t>Вариант 5.1</a:t>
          </a:r>
          <a:r>
            <a:rPr lang="ru-RU" sz="1100" b="1" kern="1200" dirty="0" smtClean="0">
              <a:latin typeface="Times New Roman" panose="02020603050405020304" pitchFamily="18" charset="0"/>
              <a:cs typeface="Times New Roman" panose="02020603050405020304" pitchFamily="18" charset="0"/>
            </a:rPr>
            <a:t>.</a:t>
          </a:r>
        </a:p>
        <a:p>
          <a:pPr lvl="0" algn="ctr" defTabSz="622300">
            <a:lnSpc>
              <a:spcPct val="90000"/>
            </a:lnSpc>
            <a:spcBef>
              <a:spcPct val="0"/>
            </a:spcBef>
            <a:spcAft>
              <a:spcPct val="35000"/>
            </a:spcAft>
          </a:pPr>
          <a:r>
            <a:rPr lang="ru-RU" sz="1000" b="1" kern="1200" dirty="0" smtClean="0">
              <a:latin typeface="Times New Roman" panose="02020603050405020304" pitchFamily="18" charset="0"/>
              <a:cs typeface="Times New Roman" panose="02020603050405020304" pitchFamily="18" charset="0"/>
            </a:rPr>
            <a:t>для обучающихся с ТНР (с ФФН ФНР (дислалия; легкая степень дизартрии, заикания; ринолалия), обучающихся с общим недоразвитием речи III - IV уровней речевого развития (минимальные дизартрические расстройства, ринолалия и т.п.), для обучающихся с нарушениями чтения и письма) </a:t>
          </a:r>
          <a:endParaRPr lang="ru-RU" sz="1000" b="1" kern="1200" dirty="0">
            <a:latin typeface="Times New Roman" panose="02020603050405020304" pitchFamily="18" charset="0"/>
            <a:cs typeface="Times New Roman" panose="02020603050405020304" pitchFamily="18" charset="0"/>
          </a:endParaRPr>
        </a:p>
      </dsp:txBody>
      <dsp:txXfrm>
        <a:off x="418003" y="43838"/>
        <a:ext cx="2261918" cy="1332200"/>
      </dsp:txXfrm>
    </dsp:sp>
    <dsp:sp modelId="{11324DB8-5C45-4ECA-B960-F847AAA891F5}">
      <dsp:nvSpPr>
        <dsp:cNvPr id="0" name=""/>
        <dsp:cNvSpPr/>
      </dsp:nvSpPr>
      <dsp:spPr>
        <a:xfrm>
          <a:off x="611038" y="1417485"/>
          <a:ext cx="360557" cy="958782"/>
        </a:xfrm>
        <a:custGeom>
          <a:avLst/>
          <a:gdLst/>
          <a:ahLst/>
          <a:cxnLst/>
          <a:rect l="0" t="0" r="0" b="0"/>
          <a:pathLst>
            <a:path>
              <a:moveTo>
                <a:pt x="0" y="0"/>
              </a:moveTo>
              <a:lnTo>
                <a:pt x="0" y="958782"/>
              </a:lnTo>
              <a:lnTo>
                <a:pt x="360557" y="958782"/>
              </a:lnTo>
            </a:path>
          </a:pathLst>
        </a:custGeom>
        <a:noFill/>
        <a:ln w="19050" cap="flat" cmpd="sng" algn="ctr">
          <a:solidFill>
            <a:schemeClr val="accent6">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10B9F34-5C14-478F-88BE-A679C2A126E6}">
      <dsp:nvSpPr>
        <dsp:cNvPr id="0" name=""/>
        <dsp:cNvSpPr/>
      </dsp:nvSpPr>
      <dsp:spPr>
        <a:xfrm>
          <a:off x="971595" y="1790064"/>
          <a:ext cx="1875850" cy="1172406"/>
        </a:xfrm>
        <a:prstGeom prst="roundRect">
          <a:avLst>
            <a:gd name="adj" fmla="val 10000"/>
          </a:avLst>
        </a:prstGeom>
        <a:solidFill>
          <a:schemeClr val="tx2">
            <a:lumMod val="20000"/>
            <a:lumOff val="80000"/>
            <a:alpha val="90000"/>
          </a:schemeClr>
        </a:solidFill>
        <a:ln w="12700" cap="flat" cmpd="sng" algn="ctr">
          <a:solidFill>
            <a:schemeClr val="accent6">
              <a:hueOff val="0"/>
              <a:satOff val="0"/>
              <a:lumOff val="0"/>
              <a:alphaOff val="0"/>
            </a:schemeClr>
          </a:solidFill>
          <a:prstDash val="solid"/>
        </a:ln>
        <a:effectLst>
          <a:outerShdw blurRad="76200" dist="38100" dir="5400000"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ru-RU" sz="1200" b="1" kern="1200" dirty="0" smtClean="0">
              <a:latin typeface="Times New Roman" panose="02020603050405020304" pitchFamily="18" charset="0"/>
              <a:cs typeface="Times New Roman" panose="02020603050405020304" pitchFamily="18" charset="0"/>
            </a:rPr>
            <a:t>  - Инклюзия,</a:t>
          </a:r>
        </a:p>
        <a:p>
          <a:pPr marL="0" marR="0" lvl="0" indent="0" algn="l" defTabSz="914400" eaLnBrk="1" fontAlgn="auto" latinLnBrk="0" hangingPunct="1">
            <a:lnSpc>
              <a:spcPct val="100000"/>
            </a:lnSpc>
            <a:spcBef>
              <a:spcPct val="0"/>
            </a:spcBef>
            <a:spcAft>
              <a:spcPts val="0"/>
            </a:spcAft>
            <a:buClrTx/>
            <a:buSzTx/>
            <a:buFontTx/>
            <a:buNone/>
            <a:tabLst/>
            <a:defRPr/>
          </a:pPr>
          <a:r>
            <a:rPr lang="ru-RU" sz="1200" b="1" kern="1200" dirty="0" smtClean="0">
              <a:latin typeface="Times New Roman" panose="02020603050405020304" pitchFamily="18" charset="0"/>
              <a:cs typeface="Times New Roman" panose="02020603050405020304" pitchFamily="18" charset="0"/>
            </a:rPr>
            <a:t>  - Обучение по общеобразовательным программам</a:t>
          </a:r>
        </a:p>
        <a:p>
          <a:pPr marL="0" marR="0" lvl="0" indent="0" algn="l" defTabSz="914400" eaLnBrk="1" fontAlgn="auto" latinLnBrk="0" hangingPunct="1">
            <a:lnSpc>
              <a:spcPct val="100000"/>
            </a:lnSpc>
            <a:spcBef>
              <a:spcPct val="0"/>
            </a:spcBef>
            <a:spcAft>
              <a:spcPts val="0"/>
            </a:spcAft>
            <a:buClrTx/>
            <a:buSzTx/>
            <a:buFontTx/>
            <a:buNone/>
            <a:tabLst/>
            <a:defRPr/>
          </a:pPr>
          <a:r>
            <a:rPr lang="ru-RU" sz="1200" b="1" kern="1200" dirty="0" smtClean="0">
              <a:latin typeface="Times New Roman" panose="02020603050405020304" pitchFamily="18" charset="0"/>
              <a:cs typeface="Times New Roman" panose="02020603050405020304" pitchFamily="18" charset="0"/>
            </a:rPr>
            <a:t>  - Срок обучения 4 года, 1-4 классы</a:t>
          </a:r>
        </a:p>
        <a:p>
          <a:pPr lvl="0" algn="ctr" defTabSz="2000250">
            <a:lnSpc>
              <a:spcPct val="90000"/>
            </a:lnSpc>
            <a:spcBef>
              <a:spcPct val="0"/>
            </a:spcBef>
            <a:spcAft>
              <a:spcPct val="35000"/>
            </a:spcAft>
          </a:pPr>
          <a:endParaRPr lang="ru-RU" sz="800" kern="1200" dirty="0"/>
        </a:p>
      </dsp:txBody>
      <dsp:txXfrm>
        <a:off x="1005934" y="1824403"/>
        <a:ext cx="1807172" cy="1103728"/>
      </dsp:txXfrm>
    </dsp:sp>
    <dsp:sp modelId="{D0524F4D-47DE-41B5-A64F-DC699E43CDD3}">
      <dsp:nvSpPr>
        <dsp:cNvPr id="0" name=""/>
        <dsp:cNvSpPr/>
      </dsp:nvSpPr>
      <dsp:spPr>
        <a:xfrm>
          <a:off x="3307572" y="2391"/>
          <a:ext cx="2344812" cy="1172406"/>
        </a:xfrm>
        <a:prstGeom prst="roundRect">
          <a:avLst>
            <a:gd name="adj" fmla="val 10000"/>
          </a:avLst>
        </a:prstGeom>
        <a:solidFill>
          <a:schemeClr val="accent4">
            <a:lumMod val="20000"/>
            <a:lumOff val="80000"/>
          </a:schemeClr>
        </a:solidFill>
        <a:ln>
          <a:noFill/>
        </a:ln>
        <a:effectLst>
          <a:outerShdw blurRad="76200" dist="38100" dir="54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3341911" y="36730"/>
        <a:ext cx="2276134" cy="1103728"/>
      </dsp:txXfrm>
    </dsp:sp>
    <dsp:sp modelId="{7CAF48D1-B806-4C94-900D-7DDC99CDE34B}">
      <dsp:nvSpPr>
        <dsp:cNvPr id="0" name=""/>
        <dsp:cNvSpPr/>
      </dsp:nvSpPr>
      <dsp:spPr>
        <a:xfrm>
          <a:off x="3542054" y="1174797"/>
          <a:ext cx="234481" cy="879304"/>
        </a:xfrm>
        <a:custGeom>
          <a:avLst/>
          <a:gdLst/>
          <a:ahLst/>
          <a:cxnLst/>
          <a:rect l="0" t="0" r="0" b="0"/>
          <a:pathLst>
            <a:path>
              <a:moveTo>
                <a:pt x="0" y="0"/>
              </a:moveTo>
              <a:lnTo>
                <a:pt x="0" y="879304"/>
              </a:lnTo>
              <a:lnTo>
                <a:pt x="234481" y="879304"/>
              </a:lnTo>
            </a:path>
          </a:pathLst>
        </a:custGeom>
        <a:noFill/>
        <a:ln w="19050" cap="flat" cmpd="sng" algn="ctr">
          <a:solidFill>
            <a:schemeClr val="accent6">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5606C8A-5E53-493F-89BB-0F5D4FB2AC39}">
      <dsp:nvSpPr>
        <dsp:cNvPr id="0" name=""/>
        <dsp:cNvSpPr/>
      </dsp:nvSpPr>
      <dsp:spPr>
        <a:xfrm>
          <a:off x="3776535" y="1467899"/>
          <a:ext cx="2091610" cy="1172406"/>
        </a:xfrm>
        <a:prstGeom prst="roundRect">
          <a:avLst>
            <a:gd name="adj" fmla="val 10000"/>
          </a:avLst>
        </a:prstGeom>
        <a:solidFill>
          <a:schemeClr val="accent1">
            <a:lumMod val="20000"/>
            <a:lumOff val="80000"/>
            <a:alpha val="90000"/>
          </a:schemeClr>
        </a:solidFill>
        <a:ln w="12700" cap="flat" cmpd="sng" algn="ctr">
          <a:solidFill>
            <a:schemeClr val="accent6">
              <a:hueOff val="0"/>
              <a:satOff val="0"/>
              <a:lumOff val="0"/>
              <a:alphaOff val="0"/>
            </a:schemeClr>
          </a:solidFill>
          <a:prstDash val="solid"/>
        </a:ln>
        <a:effectLst>
          <a:outerShdw blurRad="76200" dist="38100" dir="5400000"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ru-RU" sz="1400" b="1" kern="1200" dirty="0" smtClean="0">
              <a:solidFill>
                <a:srgbClr val="C00000"/>
              </a:solidFill>
              <a:latin typeface="Times New Roman" panose="02020603050405020304" pitchFamily="18" charset="0"/>
              <a:cs typeface="Times New Roman" panose="02020603050405020304" pitchFamily="18" charset="0"/>
            </a:rPr>
            <a:t>1 отделение </a:t>
          </a:r>
          <a:r>
            <a:rPr lang="ru-RU" sz="900" b="1" kern="1200" dirty="0" smtClean="0">
              <a:latin typeface="Times New Roman" panose="02020603050405020304" pitchFamily="18" charset="0"/>
              <a:cs typeface="Times New Roman" panose="02020603050405020304" pitchFamily="18" charset="0"/>
            </a:rPr>
            <a:t>– для обучающихся с алалией, афазией, ринолалией, дизартрией и заиканием, имеющих общее недоразвитие речи и нарушения чтения и письма, препятствующие обучению в общеобразовательных организациях</a:t>
          </a:r>
          <a:endParaRPr lang="ru-RU" sz="900" b="1" kern="1200" dirty="0">
            <a:latin typeface="Times New Roman" panose="02020603050405020304" pitchFamily="18" charset="0"/>
            <a:cs typeface="Times New Roman" panose="02020603050405020304" pitchFamily="18" charset="0"/>
          </a:endParaRPr>
        </a:p>
      </dsp:txBody>
      <dsp:txXfrm>
        <a:off x="3810874" y="1502238"/>
        <a:ext cx="2022932" cy="1103728"/>
      </dsp:txXfrm>
    </dsp:sp>
    <dsp:sp modelId="{3C5A5DE4-BDD5-4707-B0E6-0D108927F20E}">
      <dsp:nvSpPr>
        <dsp:cNvPr id="0" name=""/>
        <dsp:cNvSpPr/>
      </dsp:nvSpPr>
      <dsp:spPr>
        <a:xfrm>
          <a:off x="3542054" y="1174797"/>
          <a:ext cx="234481" cy="2344812"/>
        </a:xfrm>
        <a:custGeom>
          <a:avLst/>
          <a:gdLst/>
          <a:ahLst/>
          <a:cxnLst/>
          <a:rect l="0" t="0" r="0" b="0"/>
          <a:pathLst>
            <a:path>
              <a:moveTo>
                <a:pt x="0" y="0"/>
              </a:moveTo>
              <a:lnTo>
                <a:pt x="0" y="2344812"/>
              </a:lnTo>
              <a:lnTo>
                <a:pt x="234481" y="2344812"/>
              </a:lnTo>
            </a:path>
          </a:pathLst>
        </a:custGeom>
        <a:noFill/>
        <a:ln w="19050" cap="flat" cmpd="sng" algn="ctr">
          <a:solidFill>
            <a:schemeClr val="accent6">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C39AD04-A142-44A5-A130-5041CFE20602}">
      <dsp:nvSpPr>
        <dsp:cNvPr id="0" name=""/>
        <dsp:cNvSpPr/>
      </dsp:nvSpPr>
      <dsp:spPr>
        <a:xfrm>
          <a:off x="3776535" y="2933407"/>
          <a:ext cx="2091610" cy="1172406"/>
        </a:xfrm>
        <a:prstGeom prst="roundRect">
          <a:avLst>
            <a:gd name="adj" fmla="val 10000"/>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ln>
        <a:effectLst>
          <a:outerShdw blurRad="76200" dist="38100" dir="5400000"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C00000"/>
              </a:solidFill>
              <a:latin typeface="Times New Roman" panose="02020603050405020304" pitchFamily="18" charset="0"/>
              <a:cs typeface="Times New Roman" panose="02020603050405020304" pitchFamily="18" charset="0"/>
            </a:rPr>
            <a:t>II отделение </a:t>
          </a:r>
          <a:r>
            <a:rPr lang="ru-RU" sz="1200" b="1" kern="1200" dirty="0" smtClean="0">
              <a:latin typeface="Times New Roman" panose="02020603050405020304" pitchFamily="18" charset="0"/>
              <a:cs typeface="Times New Roman" panose="02020603050405020304" pitchFamily="18" charset="0"/>
            </a:rPr>
            <a:t>– для обучающихся с тяжелой степенью выраженности заикания при нормальном развитии речи</a:t>
          </a:r>
          <a:endParaRPr lang="ru-RU" sz="1200" b="1" kern="1200" dirty="0">
            <a:latin typeface="Times New Roman" panose="02020603050405020304" pitchFamily="18" charset="0"/>
            <a:cs typeface="Times New Roman" panose="02020603050405020304" pitchFamily="18" charset="0"/>
          </a:endParaRPr>
        </a:p>
      </dsp:txBody>
      <dsp:txXfrm>
        <a:off x="3810874" y="2967746"/>
        <a:ext cx="2022932" cy="11037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98B06-5B87-447B-9FDE-595B299D091F}">
      <dsp:nvSpPr>
        <dsp:cNvPr id="0" name=""/>
        <dsp:cNvSpPr/>
      </dsp:nvSpPr>
      <dsp:spPr>
        <a:xfrm>
          <a:off x="432057" y="2763519"/>
          <a:ext cx="2007616" cy="1300480"/>
        </a:xfrm>
        <a:prstGeom prst="roundRect">
          <a:avLst>
            <a:gd name="adj" fmla="val 10000"/>
          </a:avLst>
        </a:prstGeom>
        <a:solidFill>
          <a:schemeClr val="accent4">
            <a:lumMod val="40000"/>
            <a:lumOff val="60000"/>
            <a:alpha val="9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t" anchorCtr="0">
          <a:noAutofit/>
        </a:bodyPr>
        <a:lstStyle/>
        <a:p>
          <a:pPr marL="57150" lvl="1" indent="0" algn="l" defTabSz="311150">
            <a:lnSpc>
              <a:spcPct val="90000"/>
            </a:lnSpc>
            <a:spcBef>
              <a:spcPct val="0"/>
            </a:spcBef>
            <a:spcAft>
              <a:spcPct val="15000"/>
            </a:spcAft>
            <a:buChar char="••"/>
          </a:pPr>
          <a:r>
            <a:rPr lang="ru-RU" sz="800" b="1" kern="1200" dirty="0" smtClean="0">
              <a:latin typeface="Times New Roman" panose="02020603050405020304" pitchFamily="18" charset="0"/>
              <a:cs typeface="Times New Roman" panose="02020603050405020304" pitchFamily="18" charset="0"/>
            </a:rPr>
            <a:t>Срок обучения пролонгированный, 2 первых дополнительных класса, 1-4 классы</a:t>
          </a:r>
          <a:endParaRPr lang="ru-RU" sz="800" b="1" kern="1200" dirty="0">
            <a:latin typeface="Times New Roman" panose="02020603050405020304" pitchFamily="18" charset="0"/>
            <a:cs typeface="Times New Roman" panose="02020603050405020304" pitchFamily="18" charset="0"/>
          </a:endParaRPr>
        </a:p>
        <a:p>
          <a:pPr marL="0" marR="0" lvl="1" indent="0" algn="l" defTabSz="914400" eaLnBrk="1" fontAlgn="auto" latinLnBrk="0" hangingPunct="1">
            <a:lnSpc>
              <a:spcPct val="100000"/>
            </a:lnSpc>
            <a:spcBef>
              <a:spcPct val="0"/>
            </a:spcBef>
            <a:spcAft>
              <a:spcPts val="0"/>
            </a:spcAft>
            <a:buClrTx/>
            <a:buSzTx/>
            <a:buFontTx/>
            <a:buChar char="••"/>
            <a:tabLst/>
            <a:defRPr/>
          </a:pPr>
          <a:r>
            <a:rPr lang="ru-RU" sz="800" b="1" kern="1200" dirty="0" smtClean="0">
              <a:latin typeface="Times New Roman" panose="02020603050405020304" pitchFamily="18" charset="0"/>
              <a:cs typeface="Times New Roman" panose="02020603050405020304" pitchFamily="18" charset="0"/>
            </a:rPr>
            <a:t>Обучение на основе СИОП на ограниченный период времени (полгода, один год).</a:t>
          </a:r>
        </a:p>
        <a:p>
          <a:pPr marL="57150" lvl="1" indent="0" algn="l" defTabSz="311150">
            <a:lnSpc>
              <a:spcPct val="90000"/>
            </a:lnSpc>
            <a:spcBef>
              <a:spcPct val="0"/>
            </a:spcBef>
            <a:spcAft>
              <a:spcPct val="15000"/>
            </a:spcAft>
            <a:buChar char="••"/>
          </a:pPr>
          <a:endParaRPr lang="ru-RU" kern="1200" dirty="0"/>
        </a:p>
      </dsp:txBody>
      <dsp:txXfrm>
        <a:off x="460624" y="3117206"/>
        <a:ext cx="1348197" cy="918226"/>
      </dsp:txXfrm>
    </dsp:sp>
    <dsp:sp modelId="{196F8438-7AF3-489C-9C40-1348E8400565}">
      <dsp:nvSpPr>
        <dsp:cNvPr id="0" name=""/>
        <dsp:cNvSpPr/>
      </dsp:nvSpPr>
      <dsp:spPr>
        <a:xfrm>
          <a:off x="3681984" y="0"/>
          <a:ext cx="2007616" cy="1300480"/>
        </a:xfrm>
        <a:prstGeom prst="roundRect">
          <a:avLst>
            <a:gd name="adj" fmla="val 10000"/>
          </a:avLst>
        </a:prstGeom>
        <a:solidFill>
          <a:schemeClr val="accent2">
            <a:lumMod val="40000"/>
            <a:lumOff val="60000"/>
            <a:alpha val="9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ru-RU" sz="900" b="1" kern="1200" dirty="0" smtClean="0">
              <a:latin typeface="Times New Roman" panose="02020603050405020304" pitchFamily="18" charset="0"/>
              <a:cs typeface="Times New Roman" panose="02020603050405020304" pitchFamily="18" charset="0"/>
            </a:rPr>
            <a:t>Срок обучения 5 лет, 1 дополнительный	 - 4 класс.</a:t>
          </a:r>
          <a:endParaRPr lang="ru-RU" sz="900" b="1" kern="1200" dirty="0">
            <a:latin typeface="Times New Roman" panose="02020603050405020304" pitchFamily="18" charset="0"/>
            <a:cs typeface="Times New Roman" panose="02020603050405020304" pitchFamily="18" charset="0"/>
          </a:endParaRPr>
        </a:p>
        <a:p>
          <a:pPr marL="57150" lvl="1" indent="-57150" algn="l" defTabSz="400050">
            <a:lnSpc>
              <a:spcPct val="90000"/>
            </a:lnSpc>
            <a:spcBef>
              <a:spcPct val="0"/>
            </a:spcBef>
            <a:spcAft>
              <a:spcPct val="15000"/>
            </a:spcAft>
            <a:buChar char="••"/>
          </a:pPr>
          <a:r>
            <a:rPr lang="ru-RU" sz="900" b="1" kern="1200" dirty="0" smtClean="0">
              <a:latin typeface="Times New Roman" panose="02020603050405020304" pitchFamily="18" charset="0"/>
              <a:cs typeface="Times New Roman" panose="02020603050405020304" pitchFamily="18" charset="0"/>
            </a:rPr>
            <a:t>Для детей, не получивших дошкольного образования - 6 лет (2 первых </a:t>
          </a:r>
          <a:r>
            <a:rPr lang="ru-RU" sz="900" b="1" kern="1200" dirty="0" err="1" smtClean="0">
              <a:latin typeface="Times New Roman" panose="02020603050405020304" pitchFamily="18" charset="0"/>
              <a:cs typeface="Times New Roman" panose="02020603050405020304" pitchFamily="18" charset="0"/>
            </a:rPr>
            <a:t>доп.класса</a:t>
          </a:r>
          <a:r>
            <a:rPr lang="ru-RU" sz="700" kern="1200" dirty="0" smtClean="0"/>
            <a:t>)</a:t>
          </a:r>
          <a:endParaRPr lang="ru-RU" sz="700" kern="1200" dirty="0"/>
        </a:p>
      </dsp:txBody>
      <dsp:txXfrm>
        <a:off x="4312835" y="28567"/>
        <a:ext cx="1348197" cy="918226"/>
      </dsp:txXfrm>
    </dsp:sp>
    <dsp:sp modelId="{42EE1838-9406-44E3-B1EE-F08E497E63CF}">
      <dsp:nvSpPr>
        <dsp:cNvPr id="0" name=""/>
        <dsp:cNvSpPr/>
      </dsp:nvSpPr>
      <dsp:spPr>
        <a:xfrm>
          <a:off x="406400" y="0"/>
          <a:ext cx="2007616" cy="1300480"/>
        </a:xfrm>
        <a:prstGeom prst="roundRect">
          <a:avLst>
            <a:gd name="adj" fmla="val 10000"/>
          </a:avLst>
        </a:prstGeom>
        <a:solidFill>
          <a:schemeClr val="accent1">
            <a:lumMod val="40000"/>
            <a:lumOff val="60000"/>
            <a:alpha val="90000"/>
          </a:schemeClr>
        </a:solidFill>
        <a:ln w="127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l">
            <a:rot lat="0" lon="0" rev="8700000"/>
          </a:lightRig>
        </a:scene3d>
        <a:sp3d>
          <a:bevelT w="190500" h="38100"/>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ru-RU" sz="1100" b="1" kern="1200" dirty="0" smtClean="0">
              <a:latin typeface="Times New Roman" panose="02020603050405020304" pitchFamily="18" charset="0"/>
              <a:cs typeface="Times New Roman" panose="02020603050405020304" pitchFamily="18" charset="0"/>
            </a:rPr>
            <a:t>Обучение по общеобразовательным программам, срок обучения 4 года, 1-4 классы</a:t>
          </a:r>
          <a:endParaRPr lang="ru-RU" sz="1100" b="1" kern="1200" dirty="0">
            <a:latin typeface="Times New Roman" panose="02020603050405020304" pitchFamily="18" charset="0"/>
            <a:cs typeface="Times New Roman" panose="02020603050405020304" pitchFamily="18" charset="0"/>
          </a:endParaRPr>
        </a:p>
      </dsp:txBody>
      <dsp:txXfrm>
        <a:off x="434967" y="28567"/>
        <a:ext cx="1348197" cy="918226"/>
      </dsp:txXfrm>
    </dsp:sp>
    <dsp:sp modelId="{A8A565C2-EDE2-4307-9054-9176BBA9F1D4}">
      <dsp:nvSpPr>
        <dsp:cNvPr id="0" name=""/>
        <dsp:cNvSpPr/>
      </dsp:nvSpPr>
      <dsp:spPr>
        <a:xfrm>
          <a:off x="1247648" y="231647"/>
          <a:ext cx="1759712" cy="1759712"/>
        </a:xfrm>
        <a:prstGeom prst="pieWedge">
          <a:avLst/>
        </a:prstGeom>
        <a:gradFill rotWithShape="0">
          <a:gsLst>
            <a:gs pos="0">
              <a:schemeClr val="accent2">
                <a:hueOff val="0"/>
                <a:satOff val="0"/>
                <a:lumOff val="0"/>
                <a:alphaOff val="0"/>
              </a:schemeClr>
            </a:gs>
            <a:gs pos="100000">
              <a:schemeClr val="accent2">
                <a:hueOff val="0"/>
                <a:satOff val="0"/>
                <a:lumOff val="0"/>
                <a:alphaOff val="0"/>
                <a:shade val="48000"/>
                <a:satMod val="180000"/>
                <a:lumMod val="94000"/>
              </a:schemeClr>
            </a:gs>
            <a:gs pos="100000">
              <a:schemeClr val="accent2">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FF0000"/>
              </a:solidFill>
              <a:latin typeface="Times New Roman" panose="02020603050405020304" pitchFamily="18" charset="0"/>
              <a:cs typeface="Times New Roman" panose="02020603050405020304" pitchFamily="18" charset="0"/>
            </a:rPr>
            <a:t>Вариант 8.1. </a:t>
          </a:r>
          <a:r>
            <a:rPr lang="ru-RU" sz="1200" b="1" kern="1200" dirty="0" smtClean="0">
              <a:latin typeface="Times New Roman" panose="02020603050405020304" pitchFamily="18" charset="0"/>
              <a:cs typeface="Times New Roman" panose="02020603050405020304" pitchFamily="18" charset="0"/>
            </a:rPr>
            <a:t>для обучающихся с РАС, инклюзия</a:t>
          </a:r>
          <a:endParaRPr lang="ru-RU" sz="1200" b="1" kern="1200" dirty="0">
            <a:latin typeface="Times New Roman" panose="02020603050405020304" pitchFamily="18" charset="0"/>
            <a:cs typeface="Times New Roman" panose="02020603050405020304" pitchFamily="18" charset="0"/>
          </a:endParaRPr>
        </a:p>
      </dsp:txBody>
      <dsp:txXfrm>
        <a:off x="1763056" y="747055"/>
        <a:ext cx="1244304" cy="1244304"/>
      </dsp:txXfrm>
    </dsp:sp>
    <dsp:sp modelId="{1A3022F7-EB53-448A-9553-3A6A28BB3A05}">
      <dsp:nvSpPr>
        <dsp:cNvPr id="0" name=""/>
        <dsp:cNvSpPr/>
      </dsp:nvSpPr>
      <dsp:spPr>
        <a:xfrm rot="5400000">
          <a:off x="3088640" y="231647"/>
          <a:ext cx="1759712" cy="1759712"/>
        </a:xfrm>
        <a:prstGeom prst="pieWedge">
          <a:avLst/>
        </a:prstGeom>
        <a:gradFill rotWithShape="0">
          <a:gsLst>
            <a:gs pos="0">
              <a:schemeClr val="accent2">
                <a:hueOff val="-1570184"/>
                <a:satOff val="-2097"/>
                <a:lumOff val="1242"/>
                <a:alphaOff val="0"/>
              </a:schemeClr>
            </a:gs>
            <a:gs pos="100000">
              <a:schemeClr val="accent2">
                <a:hueOff val="-1570184"/>
                <a:satOff val="-2097"/>
                <a:lumOff val="1242"/>
                <a:alphaOff val="0"/>
                <a:shade val="48000"/>
                <a:satMod val="180000"/>
                <a:lumMod val="94000"/>
              </a:schemeClr>
            </a:gs>
            <a:gs pos="100000">
              <a:schemeClr val="accent2">
                <a:hueOff val="-1570184"/>
                <a:satOff val="-2097"/>
                <a:lumOff val="1242"/>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FF0000"/>
              </a:solidFill>
              <a:latin typeface="Times New Roman" panose="02020603050405020304" pitchFamily="18" charset="0"/>
              <a:cs typeface="Times New Roman" panose="02020603050405020304" pitchFamily="18" charset="0"/>
            </a:rPr>
            <a:t>Вариант 8.2. </a:t>
          </a:r>
          <a:r>
            <a:rPr lang="ru-RU" sz="1200" b="1" kern="1200" dirty="0" smtClean="0">
              <a:latin typeface="Times New Roman" panose="02020603050405020304" pitchFamily="18" charset="0"/>
              <a:cs typeface="Times New Roman" panose="02020603050405020304" pitchFamily="18" charset="0"/>
            </a:rPr>
            <a:t>для обучающихся с РАС в пролонгированные сроки</a:t>
          </a:r>
          <a:endParaRPr lang="ru-RU" sz="1200" b="1" kern="1200" dirty="0">
            <a:latin typeface="Times New Roman" panose="02020603050405020304" pitchFamily="18" charset="0"/>
            <a:cs typeface="Times New Roman" panose="02020603050405020304" pitchFamily="18" charset="0"/>
          </a:endParaRPr>
        </a:p>
      </dsp:txBody>
      <dsp:txXfrm rot="-5400000">
        <a:off x="3088640" y="747055"/>
        <a:ext cx="1244304" cy="1244304"/>
      </dsp:txXfrm>
    </dsp:sp>
    <dsp:sp modelId="{59052309-9045-4C2D-8CFD-BEBF3438017B}">
      <dsp:nvSpPr>
        <dsp:cNvPr id="0" name=""/>
        <dsp:cNvSpPr/>
      </dsp:nvSpPr>
      <dsp:spPr>
        <a:xfrm rot="10800000">
          <a:off x="3120033" y="2146864"/>
          <a:ext cx="1759712" cy="1759712"/>
        </a:xfrm>
        <a:prstGeom prst="pieWedge">
          <a:avLst/>
        </a:prstGeom>
        <a:gradFill rotWithShape="0">
          <a:gsLst>
            <a:gs pos="0">
              <a:schemeClr val="accent2">
                <a:hueOff val="-3140368"/>
                <a:satOff val="-4193"/>
                <a:lumOff val="2484"/>
                <a:alphaOff val="0"/>
              </a:schemeClr>
            </a:gs>
            <a:gs pos="100000">
              <a:schemeClr val="accent2">
                <a:hueOff val="-3140368"/>
                <a:satOff val="-4193"/>
                <a:lumOff val="2484"/>
                <a:alphaOff val="0"/>
                <a:shade val="48000"/>
                <a:satMod val="180000"/>
                <a:lumMod val="94000"/>
              </a:schemeClr>
            </a:gs>
            <a:gs pos="100000">
              <a:schemeClr val="accent2">
                <a:hueOff val="-3140368"/>
                <a:satOff val="-4193"/>
                <a:lumOff val="2484"/>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FF0000"/>
              </a:solidFill>
              <a:latin typeface="Times New Roman" panose="02020603050405020304" pitchFamily="18" charset="0"/>
              <a:cs typeface="Times New Roman" panose="02020603050405020304" pitchFamily="18" charset="0"/>
            </a:rPr>
            <a:t>Вариант 8.3 </a:t>
          </a:r>
          <a:r>
            <a:rPr lang="ru-RU" sz="1200" b="1" kern="1200" dirty="0" smtClean="0">
              <a:latin typeface="Times New Roman" panose="02020603050405020304" pitchFamily="18" charset="0"/>
              <a:cs typeface="Times New Roman" panose="02020603050405020304" pitchFamily="18" charset="0"/>
            </a:rPr>
            <a:t>для обучающихся с РАС и легкой умственной отсталостью</a:t>
          </a:r>
          <a:endParaRPr lang="ru-RU" sz="1200" b="1" kern="1200" dirty="0">
            <a:latin typeface="Times New Roman" panose="02020603050405020304" pitchFamily="18" charset="0"/>
            <a:cs typeface="Times New Roman" panose="02020603050405020304" pitchFamily="18" charset="0"/>
          </a:endParaRPr>
        </a:p>
      </dsp:txBody>
      <dsp:txXfrm rot="10800000">
        <a:off x="3120033" y="2146864"/>
        <a:ext cx="1244304" cy="1244304"/>
      </dsp:txXfrm>
    </dsp:sp>
    <dsp:sp modelId="{5FA0D101-CD26-4636-9832-093FAA53DD1F}">
      <dsp:nvSpPr>
        <dsp:cNvPr id="0" name=""/>
        <dsp:cNvSpPr/>
      </dsp:nvSpPr>
      <dsp:spPr>
        <a:xfrm rot="16200000">
          <a:off x="1296145" y="2088231"/>
          <a:ext cx="1759712" cy="1759712"/>
        </a:xfrm>
        <a:prstGeom prst="pieWedge">
          <a:avLst/>
        </a:prstGeom>
        <a:gradFill rotWithShape="0">
          <a:gsLst>
            <a:gs pos="0">
              <a:schemeClr val="accent2">
                <a:hueOff val="-4710551"/>
                <a:satOff val="-6290"/>
                <a:lumOff val="3726"/>
                <a:alphaOff val="0"/>
              </a:schemeClr>
            </a:gs>
            <a:gs pos="100000">
              <a:schemeClr val="accent2">
                <a:hueOff val="-4710551"/>
                <a:satOff val="-6290"/>
                <a:lumOff val="3726"/>
                <a:alphaOff val="0"/>
                <a:shade val="48000"/>
                <a:satMod val="180000"/>
                <a:lumMod val="94000"/>
              </a:schemeClr>
            </a:gs>
            <a:gs pos="100000">
              <a:schemeClr val="accent2">
                <a:hueOff val="-4710551"/>
                <a:satOff val="-6290"/>
                <a:lumOff val="3726"/>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ru-RU" sz="1100" b="1" kern="1200" dirty="0" smtClean="0">
              <a:solidFill>
                <a:srgbClr val="FF0000"/>
              </a:solidFill>
              <a:latin typeface="Times New Roman" panose="02020603050405020304" pitchFamily="18" charset="0"/>
              <a:cs typeface="Times New Roman" panose="02020603050405020304" pitchFamily="18" charset="0"/>
            </a:rPr>
            <a:t>Вариант 8.4  </a:t>
          </a:r>
          <a:r>
            <a:rPr lang="ru-RU" sz="1100" b="1" kern="1200" dirty="0" smtClean="0">
              <a:latin typeface="Times New Roman" panose="02020603050405020304" pitchFamily="18" charset="0"/>
              <a:cs typeface="Times New Roman" panose="02020603050405020304" pitchFamily="18" charset="0"/>
            </a:rPr>
            <a:t>для обучающихся с РАС и ТМНР, с  умеренной, тяжелой и глубокой умственной отсталостью</a:t>
          </a:r>
          <a:endParaRPr lang="ru-RU" sz="1100" b="1" kern="1200" dirty="0">
            <a:latin typeface="Times New Roman" panose="02020603050405020304" pitchFamily="18" charset="0"/>
            <a:cs typeface="Times New Roman" panose="02020603050405020304" pitchFamily="18" charset="0"/>
          </a:endParaRPr>
        </a:p>
      </dsp:txBody>
      <dsp:txXfrm rot="5400000">
        <a:off x="1811553" y="2088231"/>
        <a:ext cx="1244304" cy="1244304"/>
      </dsp:txXfrm>
    </dsp:sp>
    <dsp:sp modelId="{1331B1BB-0E73-4105-B055-7E6F0C8474BB}">
      <dsp:nvSpPr>
        <dsp:cNvPr id="0" name=""/>
        <dsp:cNvSpPr/>
      </dsp:nvSpPr>
      <dsp:spPr>
        <a:xfrm>
          <a:off x="2744216" y="1666240"/>
          <a:ext cx="607568" cy="528320"/>
        </a:xfrm>
        <a:prstGeom prst="circularArrow">
          <a:avLst/>
        </a:prstGeom>
        <a:gradFill rotWithShape="0">
          <a:gsLst>
            <a:gs pos="0">
              <a:schemeClr val="accent2">
                <a:tint val="40000"/>
                <a:hueOff val="0"/>
                <a:satOff val="0"/>
                <a:lumOff val="0"/>
                <a:alphaOff val="0"/>
              </a:schemeClr>
            </a:gs>
            <a:gs pos="100000">
              <a:schemeClr val="accent2">
                <a:tint val="40000"/>
                <a:hueOff val="0"/>
                <a:satOff val="0"/>
                <a:lumOff val="0"/>
                <a:alphaOff val="0"/>
                <a:shade val="48000"/>
                <a:satMod val="180000"/>
                <a:lumMod val="94000"/>
              </a:schemeClr>
            </a:gs>
            <a:gs pos="100000">
              <a:schemeClr val="accent2">
                <a:tint val="4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dsp:style>
    </dsp:sp>
    <dsp:sp modelId="{7BEB5909-AEF8-4436-8DAE-5D692C80EB12}">
      <dsp:nvSpPr>
        <dsp:cNvPr id="0" name=""/>
        <dsp:cNvSpPr/>
      </dsp:nvSpPr>
      <dsp:spPr>
        <a:xfrm rot="10800000">
          <a:off x="2744216" y="1869440"/>
          <a:ext cx="607568" cy="528320"/>
        </a:xfrm>
        <a:prstGeom prst="circularArrow">
          <a:avLst/>
        </a:prstGeom>
        <a:gradFill rotWithShape="0">
          <a:gsLst>
            <a:gs pos="0">
              <a:schemeClr val="accent2">
                <a:tint val="40000"/>
                <a:hueOff val="0"/>
                <a:satOff val="0"/>
                <a:lumOff val="0"/>
                <a:alphaOff val="0"/>
              </a:schemeClr>
            </a:gs>
            <a:gs pos="100000">
              <a:schemeClr val="accent2">
                <a:tint val="40000"/>
                <a:hueOff val="0"/>
                <a:satOff val="0"/>
                <a:lumOff val="0"/>
                <a:alphaOff val="0"/>
                <a:shade val="48000"/>
                <a:satMod val="180000"/>
                <a:lumMod val="94000"/>
              </a:schemeClr>
            </a:gs>
            <a:gs pos="100000">
              <a:schemeClr val="accent2">
                <a:tint val="40000"/>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dsp:spPr>
      <dsp:style>
        <a:lnRef idx="0">
          <a:scrgbClr r="0" g="0" b="0"/>
        </a:lnRef>
        <a:fillRef idx="3">
          <a:scrgbClr r="0" g="0" b="0"/>
        </a:fillRef>
        <a:effectRef idx="3">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C8C288-A796-4F97-AB57-D6146AC4D9D5}" type="datetimeFigureOut">
              <a:rPr lang="ru-RU" smtClean="0"/>
              <a:t>03.11.2022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DA64A1-A773-4654-BE0B-AF7D58CAE0DD}" type="slidenum">
              <a:rPr lang="ru-RU" smtClean="0"/>
              <a:t>‹#›</a:t>
            </a:fld>
            <a:endParaRPr lang="ru-RU"/>
          </a:p>
        </p:txBody>
      </p:sp>
    </p:spTree>
    <p:extLst>
      <p:ext uri="{BB962C8B-B14F-4D97-AF65-F5344CB8AC3E}">
        <p14:creationId xmlns:p14="http://schemas.microsoft.com/office/powerpoint/2010/main" val="1134167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DA64A1-A773-4654-BE0B-AF7D58CAE0DD}" type="slidenum">
              <a:rPr lang="ru-RU" smtClean="0"/>
              <a:t>1</a:t>
            </a:fld>
            <a:endParaRPr lang="ru-RU" dirty="0"/>
          </a:p>
        </p:txBody>
      </p:sp>
    </p:spTree>
    <p:extLst>
      <p:ext uri="{BB962C8B-B14F-4D97-AF65-F5344CB8AC3E}">
        <p14:creationId xmlns:p14="http://schemas.microsoft.com/office/powerpoint/2010/main" val="13649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DA64A1-A773-4654-BE0B-AF7D58CAE0DD}" type="slidenum">
              <a:rPr lang="ru-RU" smtClean="0"/>
              <a:t>3</a:t>
            </a:fld>
            <a:endParaRPr lang="ru-RU"/>
          </a:p>
        </p:txBody>
      </p:sp>
    </p:spTree>
    <p:extLst>
      <p:ext uri="{BB962C8B-B14F-4D97-AF65-F5344CB8AC3E}">
        <p14:creationId xmlns:p14="http://schemas.microsoft.com/office/powerpoint/2010/main" val="117139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DA64A1-A773-4654-BE0B-AF7D58CAE0DD}"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41566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DA64A1-A773-4654-BE0B-AF7D58CAE0DD}" type="slidenum">
              <a:rPr lang="ru-RU" smtClean="0"/>
              <a:t>19</a:t>
            </a:fld>
            <a:endParaRPr lang="ru-RU"/>
          </a:p>
        </p:txBody>
      </p:sp>
    </p:spTree>
    <p:extLst>
      <p:ext uri="{BB962C8B-B14F-4D97-AF65-F5344CB8AC3E}">
        <p14:creationId xmlns:p14="http://schemas.microsoft.com/office/powerpoint/2010/main" val="296128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DA64A1-A773-4654-BE0B-AF7D58CAE0DD}" type="slidenum">
              <a:rPr lang="ru-RU" smtClean="0"/>
              <a:t>26</a:t>
            </a:fld>
            <a:endParaRPr lang="ru-RU"/>
          </a:p>
        </p:txBody>
      </p:sp>
    </p:spTree>
    <p:extLst>
      <p:ext uri="{BB962C8B-B14F-4D97-AF65-F5344CB8AC3E}">
        <p14:creationId xmlns:p14="http://schemas.microsoft.com/office/powerpoint/2010/main" val="2909384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CD408AD-FFC2-4942-89F2-1319850E38E0}" type="slidenum">
              <a:rPr lang="ru-RU" smtClean="0">
                <a:solidFill>
                  <a:prstClr val="black"/>
                </a:solidFill>
              </a:rPr>
              <a:pPr/>
              <a:t>44</a:t>
            </a:fld>
            <a:endParaRPr lang="ru-RU">
              <a:solidFill>
                <a:prstClr val="black"/>
              </a:solidFill>
            </a:endParaRPr>
          </a:p>
        </p:txBody>
      </p:sp>
    </p:spTree>
    <p:extLst>
      <p:ext uri="{BB962C8B-B14F-4D97-AF65-F5344CB8AC3E}">
        <p14:creationId xmlns:p14="http://schemas.microsoft.com/office/powerpoint/2010/main" val="152507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7DA64A1-A773-4654-BE0B-AF7D58CAE0DD}" type="slidenum">
              <a:rPr lang="ru-RU" smtClean="0"/>
              <a:t>46</a:t>
            </a:fld>
            <a:endParaRPr lang="ru-RU"/>
          </a:p>
        </p:txBody>
      </p:sp>
    </p:spTree>
    <p:extLst>
      <p:ext uri="{BB962C8B-B14F-4D97-AF65-F5344CB8AC3E}">
        <p14:creationId xmlns:p14="http://schemas.microsoft.com/office/powerpoint/2010/main" val="220300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725C68B6-61C2-468F-89AB-4B9F7531AA68}"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66505729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31513941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88404579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17098116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95114296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74697805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9051444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25781437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18542161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58089441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35270151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14342046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80226189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8671815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35111474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16757171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51117278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19391521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618591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35774716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36171405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27255671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4007737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61841138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04887357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84114195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59852264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94508649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08217938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10688120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58857222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91911761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52481867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65904842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46178590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26352735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27261818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85560363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7756664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43957007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14786570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8956581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16348370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1088742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68581445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20455130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71042130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74969625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66881037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23932364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22384217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8174364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72211390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84161223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17807878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50413344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57641134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01284295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61376384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85641749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17106469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30287392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6380736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76666822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02233961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14749950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93613280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75034849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6908251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564610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71735943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0826150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38167819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57429462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56608645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4689430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18364797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81257771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29189597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82208942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396842185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52511920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28948838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17" name="Нижний колонтитул 16"/>
          <p:cNvSpPr>
            <a:spLocks noGrp="1"/>
          </p:cNvSpPr>
          <p:nvPr>
            <p:ph type="ftr" sz="quarter" idx="11"/>
          </p:nvPr>
        </p:nvSpPr>
        <p:spPr/>
        <p:txBody>
          <a:bodyPr/>
          <a:lstStyle/>
          <a:p>
            <a:endParaRPr lang="ru-RU">
              <a:solidFill>
                <a:prstClr val="black">
                  <a:shade val="50000"/>
                </a:prstClr>
              </a:solidFill>
            </a:endParaRPr>
          </a:p>
        </p:txBody>
      </p:sp>
      <p:sp>
        <p:nvSpPr>
          <p:cNvPr id="29" name="Номер слайда 28"/>
          <p:cNvSpPr>
            <a:spLocks noGrp="1"/>
          </p:cNvSpPr>
          <p:nvPr>
            <p:ph type="sldNum" sz="quarter" idx="12"/>
          </p:nvPr>
        </p:nvSpPr>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extLst>
      <p:ext uri="{BB962C8B-B14F-4D97-AF65-F5344CB8AC3E}">
        <p14:creationId xmlns:p14="http://schemas.microsoft.com/office/powerpoint/2010/main" val="37611701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shade val="50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13836785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shade val="50000"/>
                </a:prstClr>
              </a:solidFill>
            </a:endParaRPr>
          </a:p>
        </p:txBody>
      </p:sp>
      <p:sp>
        <p:nvSpPr>
          <p:cNvPr id="6" name="Номер слайда 5"/>
          <p:cNvSpPr>
            <a:spLocks noGrp="1"/>
          </p:cNvSpPr>
          <p:nvPr>
            <p:ph type="sldNum" sz="quarter" idx="12"/>
          </p:nvPr>
        </p:nvSpPr>
        <p:spPr>
          <a:xfrm>
            <a:off x="7924800" y="6416675"/>
            <a:ext cx="762000" cy="365125"/>
          </a:xfrm>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1708258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5038428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shade val="50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13905940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shade val="50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5305659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shade val="50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28618758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shade val="50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42937025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shade val="50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21438972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shade val="50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31761985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shade val="50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6255361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shade val="50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3883126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27623362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309046953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98222504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77806752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0978895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28829267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8719629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2164295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52246747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25623417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41780670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725C68B6-61C2-468F-89AB-4B9F7531AA68}"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80245975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72263116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01500521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44950836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29495132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75072098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23933314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16756742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36066505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25347228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16360029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7822011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07364864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93566570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33626136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56909706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74660781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7796304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7929696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36640267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95193033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58117706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63102730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88491908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50023161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82956308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60129371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50809342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73561964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20432335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91968876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63907738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88321568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0764594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58195803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17579863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78903424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7540072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49396332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39647157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1302274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65175114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68317901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15596782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22225255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82828669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52280294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43154285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676767129"/>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5154555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75239520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7591092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57439102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9405845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69289068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45900284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421102543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31006104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1274012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19" name="Footer Placeholder 18"/>
          <p:cNvSpPr>
            <a:spLocks noGrp="1"/>
          </p:cNvSpPr>
          <p:nvPr>
            <p:ph type="ftr" sz="quarter" idx="11"/>
          </p:nvPr>
        </p:nvSpPr>
        <p:spPr/>
        <p:txBody>
          <a:bodyPr/>
          <a:lstStyle/>
          <a:p>
            <a:endParaRPr lang="ru-RU" dirty="0">
              <a:solidFill>
                <a:srgbClr val="073E87">
                  <a:shade val="90000"/>
                </a:srgbClr>
              </a:solidFill>
            </a:endParaRPr>
          </a:p>
        </p:txBody>
      </p:sp>
      <p:sp>
        <p:nvSpPr>
          <p:cNvPr id="27" name="Slide Number Placeholder 2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428624096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51017518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137477347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44510686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8" name="Footer Placeholder 7"/>
          <p:cNvSpPr>
            <a:spLocks noGrp="1"/>
          </p:cNvSpPr>
          <p:nvPr>
            <p:ph type="ftr" sz="quarter" idx="11"/>
          </p:nvPr>
        </p:nvSpPr>
        <p:spPr/>
        <p:txBody>
          <a:bodyPr/>
          <a:lstStyle/>
          <a:p>
            <a:endParaRPr lang="ru-RU" dirty="0">
              <a:solidFill>
                <a:srgbClr val="073E87">
                  <a:shade val="9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293302622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4" name="Footer Placeholder 3"/>
          <p:cNvSpPr>
            <a:spLocks noGrp="1"/>
          </p:cNvSpPr>
          <p:nvPr>
            <p:ph type="ftr" sz="quarter" idx="11"/>
          </p:nvPr>
        </p:nvSpPr>
        <p:spPr/>
        <p:txBody>
          <a:bodyPr/>
          <a:lstStyle/>
          <a:p>
            <a:endParaRPr lang="ru-RU" dirty="0">
              <a:solidFill>
                <a:srgbClr val="073E87">
                  <a:shade val="9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8387069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3" name="Footer Placeholder 2"/>
          <p:cNvSpPr>
            <a:spLocks noGrp="1"/>
          </p:cNvSpPr>
          <p:nvPr>
            <p:ph type="ftr" sz="quarter" idx="11"/>
          </p:nvPr>
        </p:nvSpPr>
        <p:spPr/>
        <p:txBody>
          <a:bodyPr/>
          <a:lstStyle/>
          <a:p>
            <a:endParaRPr lang="ru-RU" dirty="0">
              <a:solidFill>
                <a:srgbClr val="073E87">
                  <a:shade val="9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54434729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74510269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6" name="Footer Placeholder 5"/>
          <p:cNvSpPr>
            <a:spLocks noGrp="1"/>
          </p:cNvSpPr>
          <p:nvPr>
            <p:ph type="ftr" sz="quarter" idx="11"/>
          </p:nvPr>
        </p:nvSpPr>
        <p:spPr/>
        <p:txBody>
          <a:bodyPr/>
          <a:lstStyle/>
          <a:p>
            <a:endParaRPr lang="ru-RU" dirty="0">
              <a:solidFill>
                <a:srgbClr val="073E87">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90019317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35742566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5" name="Footer Placeholder 4"/>
          <p:cNvSpPr>
            <a:spLocks noGrp="1"/>
          </p:cNvSpPr>
          <p:nvPr>
            <p:ph type="ftr" sz="quarter" idx="11"/>
          </p:nvPr>
        </p:nvSpPr>
        <p:spPr/>
        <p:txBody>
          <a:bodyPr/>
          <a:lstStyle/>
          <a:p>
            <a:endParaRPr lang="ru-RU" dirty="0">
              <a:solidFill>
                <a:srgbClr val="073E87">
                  <a:shade val="9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spTree>
    <p:extLst>
      <p:ext uri="{BB962C8B-B14F-4D97-AF65-F5344CB8AC3E}">
        <p14:creationId xmlns:p14="http://schemas.microsoft.com/office/powerpoint/2010/main" val="69271569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microsoft.com/office/2007/relationships/hdphoto" Target="NUL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2">
                <a:shade val="3000"/>
                <a:satMod val="110000"/>
              </a:schemeClr>
              <a:schemeClr val="bg2">
                <a:tint val="60000"/>
                <a:satMod val="425000"/>
              </a:schemeClr>
            </a:duotone>
            <a:extLst>
              <a:ext uri="{BEBA8EAE-BF5A-486C-A8C5-ECC9F3942E4B}">
                <a14:imgProps xmlns:a14="http://schemas.microsoft.com/office/drawing/2010/main">
                  <a14:imgLayer r:embed="rId14">
                    <a14:imgEffect>
                      <a14:brightnessContrast bright="23000" contras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106E36-FD25-4E2D-B0AA-010F637433A0}" type="datetimeFigureOut">
              <a:rPr lang="ru-RU" smtClean="0"/>
              <a:pPr/>
              <a:t>03.11.2022</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74051136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4125328960"/>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2762385429"/>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508256424"/>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2408127675"/>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4098410268"/>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1792315740"/>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2">
                <a:shade val="3000"/>
                <a:satMod val="110000"/>
              </a:schemeClr>
              <a:schemeClr val="bg2">
                <a:tint val="60000"/>
                <a:satMod val="425000"/>
              </a:schemeClr>
            </a:duotone>
            <a:extLst>
              <a:ext uri="{BEBA8EAE-BF5A-486C-A8C5-ECC9F3942E4B}">
                <a14:imgProps xmlns:a14="http://schemas.microsoft.com/office/drawing/2010/main">
                  <a14:imgLayer r:embed="rId14">
                    <a14:imgEffect>
                      <a14:brightnessContrast bright="23000" contrast="1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B106E36-FD25-4E2D-B0AA-010F637433A0}" type="datetimeFigureOut">
              <a:rPr lang="ru-RU" smtClean="0">
                <a:solidFill>
                  <a:prstClr val="black">
                    <a:shade val="50000"/>
                  </a:prstClr>
                </a:solidFill>
              </a:rPr>
              <a:pPr/>
              <a:t>03.11.2022</a:t>
            </a:fld>
            <a:endParaRPr lang="ru-RU">
              <a:solidFill>
                <a:prstClr val="black">
                  <a:shade val="50000"/>
                </a:prstClr>
              </a:solidFill>
            </a:endParaRPr>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solidFill>
                <a:prstClr val="black">
                  <a:shade val="50000"/>
                </a:prstClr>
              </a:solidFill>
            </a:endParaRPr>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5C68B6-61C2-468F-89AB-4B9F7531AA68}" type="slidenum">
              <a:rPr lang="ru-RU" smtClean="0">
                <a:solidFill>
                  <a:prstClr val="black">
                    <a:shade val="50000"/>
                  </a:prstClr>
                </a:solidFill>
              </a:rPr>
              <a:pPr/>
              <a:t>‹#›</a:t>
            </a:fld>
            <a:endParaRPr lang="ru-RU">
              <a:solidFill>
                <a:prstClr val="black">
                  <a:shade val="50000"/>
                </a:prstClr>
              </a:solidFill>
            </a:endParaRPr>
          </a:p>
        </p:txBody>
      </p:sp>
    </p:spTree>
    <p:extLst>
      <p:ext uri="{BB962C8B-B14F-4D97-AF65-F5344CB8AC3E}">
        <p14:creationId xmlns:p14="http://schemas.microsoft.com/office/powerpoint/2010/main" val="2713010257"/>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284152061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402069959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421035393"/>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2894456015"/>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132545958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2279863210"/>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2162658023"/>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80000">
              <a:srgbClr val="6FB3C6">
                <a:alpha val="60000"/>
              </a:srgbClr>
            </a:gs>
            <a:gs pos="22000">
              <a:schemeClr val="bg2">
                <a:tint val="83000"/>
                <a:satMod val="320000"/>
                <a:alpha val="37000"/>
                <a:lumMod val="88000"/>
              </a:schemeClr>
            </a:gs>
            <a:gs pos="94000">
              <a:schemeClr val="bg2">
                <a:shade val="15000"/>
                <a:satMod val="320000"/>
              </a:schemeClr>
            </a:gs>
          </a:gsLst>
          <a:lin ang="17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4C71EC6-210F-42DE-9C53-41977AD35B3D}" type="datetimeFigureOut">
              <a:rPr lang="ru-RU" smtClean="0">
                <a:solidFill>
                  <a:srgbClr val="073E87">
                    <a:shade val="90000"/>
                  </a:srgbClr>
                </a:solidFill>
              </a:rPr>
              <a:pPr/>
              <a:t>03.11.2022</a:t>
            </a:fld>
            <a:endParaRPr lang="ru-RU" dirty="0">
              <a:solidFill>
                <a:srgbClr val="073E87">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solidFill>
                <a:srgbClr val="073E87">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19B0651-EE4F-4900-A07F-96A6BFA9D0F0}" type="slidenum">
              <a:rPr lang="ru-RU" smtClean="0">
                <a:solidFill>
                  <a:srgbClr val="073E87">
                    <a:shade val="90000"/>
                  </a:srgbClr>
                </a:solidFill>
              </a:rPr>
              <a:pPr/>
              <a:t>‹#›</a:t>
            </a:fld>
            <a:endParaRPr lang="ru-RU" dirty="0">
              <a:solidFill>
                <a:srgbClr val="073E87">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1383353892"/>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png"/><Relationship Id="rId3" Type="http://schemas.openxmlformats.org/officeDocument/2006/relationships/image" Target="../media/image49.jpeg"/><Relationship Id="rId7" Type="http://schemas.openxmlformats.org/officeDocument/2006/relationships/image" Target="../media/image53.jpeg"/><Relationship Id="rId12" Type="http://schemas.microsoft.com/office/2007/relationships/hdphoto" Target="../media/hdphoto8.wdp"/><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2.jpeg"/><Relationship Id="rId11" Type="http://schemas.openxmlformats.org/officeDocument/2006/relationships/image" Target="../media/image56.png"/><Relationship Id="rId5" Type="http://schemas.openxmlformats.org/officeDocument/2006/relationships/image" Target="../media/image51.jpeg"/><Relationship Id="rId15" Type="http://schemas.openxmlformats.org/officeDocument/2006/relationships/image" Target="../media/image5.jpeg"/><Relationship Id="rId10" Type="http://schemas.microsoft.com/office/2007/relationships/hdphoto" Target="../media/hdphoto7.wdp"/><Relationship Id="rId4" Type="http://schemas.openxmlformats.org/officeDocument/2006/relationships/image" Target="../media/image50.jpeg"/><Relationship Id="rId9" Type="http://schemas.openxmlformats.org/officeDocument/2006/relationships/image" Target="../media/image55.png"/><Relationship Id="rId1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jpe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5.jpe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 Id="rId9"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5.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image" Target="../media/image82.jpeg"/><Relationship Id="rId1" Type="http://schemas.openxmlformats.org/officeDocument/2006/relationships/slideLayout" Target="../slideLayouts/slideLayout4.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4.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100.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1.pn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5.jpeg"/><Relationship Id="rId2" Type="http://schemas.openxmlformats.org/officeDocument/2006/relationships/image" Target="../media/image103.jpeg"/><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2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5.jpeg"/><Relationship Id="rId2" Type="http://schemas.openxmlformats.org/officeDocument/2006/relationships/image" Target="../media/image108.png"/><Relationship Id="rId1" Type="http://schemas.openxmlformats.org/officeDocument/2006/relationships/slideLayout" Target="../slideLayouts/slideLayout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80.xml"/><Relationship Id="rId5" Type="http://schemas.openxmlformats.org/officeDocument/2006/relationships/image" Target="../media/image5.jpeg"/><Relationship Id="rId4" Type="http://schemas.openxmlformats.org/officeDocument/2006/relationships/image" Target="../media/image1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80.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17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8.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78.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4.jpeg"/><Relationship Id="rId4" Type="http://schemas.openxmlformats.org/officeDocument/2006/relationships/image" Target="../media/image119.png"/><Relationship Id="rId9" Type="http://schemas.openxmlformats.org/officeDocument/2006/relationships/image" Target="../media/image123.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5.jpeg"/><Relationship Id="rId1" Type="http://schemas.openxmlformats.org/officeDocument/2006/relationships/slideLayout" Target="../slideLayouts/slideLayout180.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eg"/><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5.jpeg"/><Relationship Id="rId5" Type="http://schemas.openxmlformats.org/officeDocument/2006/relationships/image" Target="../media/image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30.jpeg"/><Relationship Id="rId7" Type="http://schemas.openxmlformats.org/officeDocument/2006/relationships/image" Target="../media/image134.png"/><Relationship Id="rId12" Type="http://schemas.openxmlformats.org/officeDocument/2006/relationships/image" Target="../media/image138.png"/><Relationship Id="rId17" Type="http://schemas.openxmlformats.org/officeDocument/2006/relationships/image" Target="../media/image143.jpeg"/><Relationship Id="rId2" Type="http://schemas.openxmlformats.org/officeDocument/2006/relationships/image" Target="../media/image129.jpeg"/><Relationship Id="rId16" Type="http://schemas.openxmlformats.org/officeDocument/2006/relationships/image" Target="../media/image142.jpeg"/><Relationship Id="rId1" Type="http://schemas.openxmlformats.org/officeDocument/2006/relationships/slideLayout" Target="../slideLayouts/slideLayout15.xml"/><Relationship Id="rId6" Type="http://schemas.openxmlformats.org/officeDocument/2006/relationships/image" Target="../media/image133.png"/><Relationship Id="rId11" Type="http://schemas.openxmlformats.org/officeDocument/2006/relationships/image" Target="../media/image137.png"/><Relationship Id="rId5" Type="http://schemas.openxmlformats.org/officeDocument/2006/relationships/image" Target="../media/image132.png"/><Relationship Id="rId15" Type="http://schemas.openxmlformats.org/officeDocument/2006/relationships/image" Target="../media/image141.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1.png"/><Relationship Id="rId9" Type="http://schemas.openxmlformats.org/officeDocument/2006/relationships/image" Target="../media/image5.jpeg"/><Relationship Id="rId14" Type="http://schemas.openxmlformats.org/officeDocument/2006/relationships/image" Target="../media/image140.png"/></Relationships>
</file>

<file path=ppt/slides/_rels/slide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image" Target="../media/image149.png"/><Relationship Id="rId4" Type="http://schemas.openxmlformats.org/officeDocument/2006/relationships/image" Target="../media/image148.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0.png"/><Relationship Id="rId1" Type="http://schemas.openxmlformats.org/officeDocument/2006/relationships/slideLayout" Target="../slideLayouts/slideLayout15.xml"/><Relationship Id="rId5" Type="http://schemas.openxmlformats.org/officeDocument/2006/relationships/image" Target="../media/image152.png"/><Relationship Id="rId4" Type="http://schemas.openxmlformats.org/officeDocument/2006/relationships/image" Target="../media/image151.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3.png"/><Relationship Id="rId1" Type="http://schemas.openxmlformats.org/officeDocument/2006/relationships/slideLayout" Target="../slideLayouts/slideLayout15.xml"/><Relationship Id="rId5" Type="http://schemas.openxmlformats.org/officeDocument/2006/relationships/image" Target="../media/image155.png"/><Relationship Id="rId4" Type="http://schemas.openxmlformats.org/officeDocument/2006/relationships/image" Target="../media/image154.png"/></Relationships>
</file>

<file path=ppt/slides/_rels/slide3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5.jpeg"/><Relationship Id="rId1" Type="http://schemas.openxmlformats.org/officeDocument/2006/relationships/slideLayout" Target="../slideLayouts/slideLayout35.xml"/><Relationship Id="rId5" Type="http://schemas.openxmlformats.org/officeDocument/2006/relationships/image" Target="../media/image158.jpeg"/><Relationship Id="rId4" Type="http://schemas.openxmlformats.org/officeDocument/2006/relationships/image" Target="../media/image157.jpeg"/></Relationships>
</file>

<file path=ppt/slides/_rels/slide3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3.png"/><Relationship Id="rId2" Type="http://schemas.openxmlformats.org/officeDocument/2006/relationships/image" Target="../media/image159.png"/><Relationship Id="rId1" Type="http://schemas.openxmlformats.org/officeDocument/2006/relationships/slideLayout" Target="../slideLayouts/slideLayout35.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image" Target="../media/image5.jpeg"/><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4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8.png"/><Relationship Id="rId2" Type="http://schemas.openxmlformats.org/officeDocument/2006/relationships/image" Target="../media/image164.png"/><Relationship Id="rId1" Type="http://schemas.openxmlformats.org/officeDocument/2006/relationships/slideLayout" Target="../slideLayouts/slideLayout35.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3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59.xml"/><Relationship Id="rId6" Type="http://schemas.openxmlformats.org/officeDocument/2006/relationships/image" Target="../media/image5.jpeg"/><Relationship Id="rId5" Type="http://schemas.openxmlformats.org/officeDocument/2006/relationships/image" Target="../media/image126.png"/><Relationship Id="rId4" Type="http://schemas.openxmlformats.org/officeDocument/2006/relationships/image" Target="../media/image171.jpe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72.png"/><Relationship Id="rId1" Type="http://schemas.openxmlformats.org/officeDocument/2006/relationships/slideLayout" Target="../slideLayouts/slideLayout70.xml"/><Relationship Id="rId6" Type="http://schemas.openxmlformats.org/officeDocument/2006/relationships/image" Target="../media/image5.jpeg"/><Relationship Id="rId5" Type="http://schemas.openxmlformats.org/officeDocument/2006/relationships/image" Target="../media/image174.jpeg"/><Relationship Id="rId4" Type="http://schemas.openxmlformats.org/officeDocument/2006/relationships/image" Target="../media/image173.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75.jpeg"/><Relationship Id="rId1" Type="http://schemas.openxmlformats.org/officeDocument/2006/relationships/slideLayout" Target="../slideLayouts/slideLayout7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80.png"/><Relationship Id="rId2" Type="http://schemas.openxmlformats.org/officeDocument/2006/relationships/image" Target="../media/image5.jpeg"/><Relationship Id="rId1" Type="http://schemas.openxmlformats.org/officeDocument/2006/relationships/slideLayout" Target="../slideLayouts/slideLayout11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jpeg"/></Relationships>
</file>

<file path=ppt/slides/_rels/slide42.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4.jpeg"/><Relationship Id="rId2" Type="http://schemas.openxmlformats.org/officeDocument/2006/relationships/image" Target="../media/image181.jpeg"/><Relationship Id="rId1" Type="http://schemas.openxmlformats.org/officeDocument/2006/relationships/slideLayout" Target="../slideLayouts/slideLayout123.xml"/><Relationship Id="rId6" Type="http://schemas.openxmlformats.org/officeDocument/2006/relationships/image" Target="../media/image183.jpeg"/><Relationship Id="rId5" Type="http://schemas.openxmlformats.org/officeDocument/2006/relationships/image" Target="../media/image5.jpeg"/><Relationship Id="rId4" Type="http://schemas.openxmlformats.org/officeDocument/2006/relationships/image" Target="file:///C:\&#1052;&#1086;&#1080;%20&#1076;&#1086;&#1082;&#1091;&#1084;&#1077;&#1085;&#1090;&#1099;\&#1043;&#1091;&#1084;&#1072;&#1085;&#1080;&#1090;&#1072;&#1088;&#1085;&#1099;&#1081;%20&#1080;&#1079;&#1076;&#1072;&#1090;&#1077;&#1083;&#1100;&#1089;&#1082;&#1080;&#1081;%20&#1094;&#1077;&#1085;&#1090;&#1088;%20&#1042;&#1051;&#1040;&#1044;&#1054;&#1057;.files\logo.gi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88.jpeg"/><Relationship Id="rId2" Type="http://schemas.openxmlformats.org/officeDocument/2006/relationships/image" Target="../media/image185.jpeg"/><Relationship Id="rId1" Type="http://schemas.openxmlformats.org/officeDocument/2006/relationships/slideLayout" Target="../slideLayouts/slideLayout92.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91.png"/><Relationship Id="rId2" Type="http://schemas.openxmlformats.org/officeDocument/2006/relationships/notesSlide" Target="../notesSlides/notesSlide6.xml"/><Relationship Id="rId1" Type="http://schemas.openxmlformats.org/officeDocument/2006/relationships/slideLayout" Target="../slideLayouts/slideLayout103.xml"/><Relationship Id="rId6" Type="http://schemas.openxmlformats.org/officeDocument/2006/relationships/image" Target="../media/image190.jpeg"/><Relationship Id="rId5" Type="http://schemas.openxmlformats.org/officeDocument/2006/relationships/image" Target="../media/image5.jpeg"/><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jpeg"/><Relationship Id="rId2" Type="http://schemas.openxmlformats.org/officeDocument/2006/relationships/diagramData" Target="../diagrams/data8.xml"/><Relationship Id="rId1" Type="http://schemas.openxmlformats.org/officeDocument/2006/relationships/slideLayout" Target="../slideLayouts/slideLayout13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7.xml"/><Relationship Id="rId1" Type="http://schemas.openxmlformats.org/officeDocument/2006/relationships/slideLayout" Target="../slideLayouts/slideLayout147.xml"/><Relationship Id="rId6" Type="http://schemas.openxmlformats.org/officeDocument/2006/relationships/image" Target="../media/image194.png"/><Relationship Id="rId5" Type="http://schemas.openxmlformats.org/officeDocument/2006/relationships/image" Target="../media/image5.jpeg"/><Relationship Id="rId4" Type="http://schemas.openxmlformats.org/officeDocument/2006/relationships/image" Target="../media/image193.jpeg"/></Relationships>
</file>

<file path=ppt/slides/_rels/slide4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95.jpeg"/><Relationship Id="rId1" Type="http://schemas.openxmlformats.org/officeDocument/2006/relationships/slideLayout" Target="../slideLayouts/slideLayout15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5.jpeg"/><Relationship Id="rId1" Type="http://schemas.openxmlformats.org/officeDocument/2006/relationships/slideLayout" Target="../slideLayouts/slideLayout158.xml"/><Relationship Id="rId5" Type="http://schemas.openxmlformats.org/officeDocument/2006/relationships/image" Target="../media/image198.png"/><Relationship Id="rId4" Type="http://schemas.openxmlformats.org/officeDocument/2006/relationships/image" Target="../media/image197.png"/></Relationships>
</file>

<file path=ppt/slides/_rels/slide49.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5.jpeg"/><Relationship Id="rId2" Type="http://schemas.openxmlformats.org/officeDocument/2006/relationships/image" Target="../media/image199.jpeg"/><Relationship Id="rId1" Type="http://schemas.openxmlformats.org/officeDocument/2006/relationships/slideLayout" Target="../slideLayouts/slideLayout169.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e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image" Target="../media/image10.pn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3.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6.jpeg"/><Relationship Id="rId5" Type="http://schemas.microsoft.com/office/2007/relationships/hdphoto" Target="../media/hdphoto6.wdp"/><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11.jpeg"/><Relationship Id="rId9" Type="http://schemas.openxmlformats.org/officeDocument/2006/relationships/image" Target="../media/image14.jpeg"/><Relationship Id="rId14" Type="http://schemas.openxmlformats.org/officeDocument/2006/relationships/image" Target="../media/image19.jpeg"/></Relationships>
</file>

<file path=ppt/slides/_rels/slide5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05.jpeg"/><Relationship Id="rId7" Type="http://schemas.openxmlformats.org/officeDocument/2006/relationships/image" Target="../media/image209.jpeg"/><Relationship Id="rId2" Type="http://schemas.openxmlformats.org/officeDocument/2006/relationships/image" Target="../media/image204.jpeg"/><Relationship Id="rId1" Type="http://schemas.openxmlformats.org/officeDocument/2006/relationships/slideLayout" Target="../slideLayouts/slideLayout4.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 Id="rId9" Type="http://schemas.openxmlformats.org/officeDocument/2006/relationships/image" Target="../media/image210.jpeg"/></Relationships>
</file>

<file path=ppt/slides/_rels/slide5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12.jpeg"/><Relationship Id="rId4" Type="http://schemas.microsoft.com/office/2007/relationships/hdphoto" Target="../media/hdphoto10.wdp"/></Relationships>
</file>

<file path=ppt/slides/_rels/slide52.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7.png"/><Relationship Id="rId2" Type="http://schemas.openxmlformats.org/officeDocument/2006/relationships/image" Target="../media/image213.jpeg"/><Relationship Id="rId1" Type="http://schemas.openxmlformats.org/officeDocument/2006/relationships/slideLayout" Target="../slideLayouts/slideLayout4.xml"/><Relationship Id="rId6" Type="http://schemas.openxmlformats.org/officeDocument/2006/relationships/image" Target="../media/image216.png"/><Relationship Id="rId5" Type="http://schemas.openxmlformats.org/officeDocument/2006/relationships/image" Target="../media/image5.jpeg"/><Relationship Id="rId4" Type="http://schemas.openxmlformats.org/officeDocument/2006/relationships/image" Target="../media/image215.jpeg"/></Relationships>
</file>

<file path=ppt/slides/_rels/slide5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21.jpeg"/><Relationship Id="rId4" Type="http://schemas.openxmlformats.org/officeDocument/2006/relationships/image" Target="../media/image220.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2.jpeg"/><Relationship Id="rId1" Type="http://schemas.openxmlformats.org/officeDocument/2006/relationships/slideLayout" Target="../slideLayouts/slideLayout4.xml"/><Relationship Id="rId5" Type="http://schemas.openxmlformats.org/officeDocument/2006/relationships/image" Target="../media/image224.jpeg"/><Relationship Id="rId4" Type="http://schemas.openxmlformats.org/officeDocument/2006/relationships/image" Target="../media/image223.jpeg"/></Relationships>
</file>

<file path=ppt/slides/_rels/slide5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jpe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3648" y="404664"/>
            <a:ext cx="6408712" cy="3997162"/>
          </a:xfr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4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Учебно-методическая литература</a:t>
            </a:r>
            <a:br>
              <a:rPr lang="ru-RU" sz="44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br>
            <a:r>
              <a:rPr lang="ru-RU" sz="44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Издательского Центра ВЛАДОС для педагогов, обучающих детей с ОВЗ </a:t>
            </a:r>
            <a:r>
              <a:rPr lang="ru-RU" sz="40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
            </a:r>
            <a:br>
              <a:rPr lang="ru-RU" sz="40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br>
            <a:r>
              <a:rPr lang="ru-RU" sz="4000" cap="none"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rPr>
              <a:t>2022 г.</a:t>
            </a:r>
            <a:endParaRPr lang="ru-RU" sz="4000" cap="none" dirty="0">
              <a:ln w="11430"/>
              <a:solidFill>
                <a:schemeClr val="accent4">
                  <a:lumMod val="50000"/>
                </a:schemeClr>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6" name="Рисунок 5" descr="http://lenagold.narod.ru/fon/clipart/d/dosk/dosk12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 y="4102269"/>
            <a:ext cx="2915816" cy="2763461"/>
          </a:xfrm>
          <a:prstGeom prst="rect">
            <a:avLst/>
          </a:prstGeom>
          <a:noFill/>
          <a:ln>
            <a:noFill/>
          </a:ln>
        </p:spPr>
      </p:pic>
      <p:pic>
        <p:nvPicPr>
          <p:cNvPr id="5" name="Picture 2" descr="C:\Users\Бородина_ОИ\Desktop\Logotype\Logo VLADOS_2017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6237313"/>
            <a:ext cx="1872208" cy="5872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server1\Zakazy\ПБА\презентации\обложки\коррекция\Puzanov_7kl_met_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0608" y="3552192"/>
            <a:ext cx="1368152" cy="182297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098" name="Picture 2" descr="\\server1\Zakazy\ПБА\презентации\обложки\коррекция\Puzanov_7_cover n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1" y="1666493"/>
            <a:ext cx="1388929" cy="181765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099" name="Picture 3" descr="\\server1\Zakazy\ПБА\презентации\обложки\коррекция\Puzanov_8_cover n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666493"/>
            <a:ext cx="1388929" cy="181765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0" name="Picture 4" descr="\\server1\Zakazy\ПБА\презентации\обложки\коррекция\Puzanov_9_cover ne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7920" y="1666493"/>
            <a:ext cx="1389026" cy="181765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7" name="Picture 11" descr="\\server1\Zakazy\ПБА\презентации\обложки\коррекция\Puzanov_8kl_met_ne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7927" y="3634329"/>
            <a:ext cx="1368151" cy="172766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8" name="Picture 12" descr="\\server1\Zakazy\ПБА\презентации\обложки\коррекция\Puzanov_9kl_met_ne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7920" y="3578826"/>
            <a:ext cx="1360670" cy="179662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36420" y="1988840"/>
            <a:ext cx="2451504" cy="3908762"/>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defRPr/>
            </a:pPr>
            <a:r>
              <a:rPr lang="ru-RU" sz="2000" b="1" kern="0" dirty="0" smtClean="0">
                <a:solidFill>
                  <a:srgbClr val="FF0000"/>
                </a:solidFill>
                <a:latin typeface="Times New Roman"/>
              </a:rPr>
              <a:t>В УМК по истории России входят</a:t>
            </a:r>
            <a:r>
              <a:rPr lang="ru-RU" sz="1600" b="1" kern="0" dirty="0" smtClean="0">
                <a:solidFill>
                  <a:prstClr val="black"/>
                </a:solidFill>
                <a:latin typeface="Times New Roman"/>
              </a:rPr>
              <a:t>:</a:t>
            </a:r>
          </a:p>
          <a:p>
            <a:pPr marL="342900" indent="-342900">
              <a:buFontTx/>
              <a:buAutoNum type="arabicPeriod"/>
              <a:defRPr/>
            </a:pPr>
            <a:r>
              <a:rPr lang="ru-RU" sz="1600" b="1" kern="0" dirty="0" smtClean="0">
                <a:solidFill>
                  <a:prstClr val="black"/>
                </a:solidFill>
                <a:latin typeface="Times New Roman"/>
              </a:rPr>
              <a:t>Программа</a:t>
            </a:r>
          </a:p>
          <a:p>
            <a:pPr marL="342900" indent="-342900">
              <a:buFontTx/>
              <a:buAutoNum type="arabicPeriod"/>
              <a:defRPr/>
            </a:pPr>
            <a:r>
              <a:rPr lang="ru-RU" sz="1600" b="1" kern="0" dirty="0" smtClean="0">
                <a:solidFill>
                  <a:prstClr val="black"/>
                </a:solidFill>
                <a:latin typeface="Times New Roman"/>
              </a:rPr>
              <a:t>Учебные пособия для 7,8 и 9 классов</a:t>
            </a:r>
          </a:p>
          <a:p>
            <a:pPr marL="342900" indent="-342900">
              <a:buFontTx/>
              <a:buAutoNum type="arabicPeriod"/>
              <a:defRPr/>
            </a:pPr>
            <a:r>
              <a:rPr lang="ru-RU" sz="1600" b="1" kern="0" dirty="0" smtClean="0">
                <a:solidFill>
                  <a:prstClr val="black"/>
                </a:solidFill>
                <a:latin typeface="Times New Roman"/>
              </a:rPr>
              <a:t>Методические материалы и поурочные разработки для 7, 8 и 9 классов</a:t>
            </a:r>
          </a:p>
          <a:p>
            <a:pPr marL="342900" indent="-342900">
              <a:buFontTx/>
              <a:buAutoNum type="arabicPeriod"/>
              <a:defRPr/>
            </a:pPr>
            <a:r>
              <a:rPr lang="ru-RU" sz="1600" b="1" kern="0" dirty="0" smtClean="0">
                <a:solidFill>
                  <a:prstClr val="black"/>
                </a:solidFill>
                <a:latin typeface="Times New Roman"/>
              </a:rPr>
              <a:t>Электронные формы учебных пособий с дополнительными материалами</a:t>
            </a:r>
          </a:p>
        </p:txBody>
      </p:sp>
      <p:sp>
        <p:nvSpPr>
          <p:cNvPr id="5" name="Прямоугольник 4"/>
          <p:cNvSpPr/>
          <p:nvPr/>
        </p:nvSpPr>
        <p:spPr>
          <a:xfrm>
            <a:off x="236420" y="188640"/>
            <a:ext cx="8568951" cy="1508105"/>
          </a:xfrm>
          <a:prstGeom prst="rect">
            <a:avLst/>
          </a:prstGeom>
        </p:spPr>
        <p:txBody>
          <a:bodyPr wrap="square">
            <a:spAutoFit/>
          </a:bodyPr>
          <a:lstStyle/>
          <a:p>
            <a:pPr>
              <a:defRPr/>
            </a:pPr>
            <a:r>
              <a:rPr lang="ru-RU" sz="2000" b="1" kern="0" dirty="0" smtClean="0">
                <a:ln w="11430"/>
                <a:solidFill>
                  <a:prstClr val="black"/>
                </a:solidFill>
                <a:effectLst>
                  <a:outerShdw blurRad="50800" dist="39000" dir="5460000" algn="tl">
                    <a:srgbClr val="000000">
                      <a:alpha val="38000"/>
                    </a:srgbClr>
                  </a:outerShdw>
                </a:effectLst>
                <a:latin typeface="Times New Roman"/>
              </a:rPr>
              <a:t>Учебные пособия по истории России:</a:t>
            </a:r>
          </a:p>
          <a:p>
            <a:pPr>
              <a:defRPr/>
            </a:pPr>
            <a:r>
              <a:rPr lang="ru-RU" b="1" kern="0" dirty="0" smtClean="0">
                <a:ln w="11430"/>
                <a:solidFill>
                  <a:prstClr val="black"/>
                </a:solidFill>
                <a:effectLst>
                  <a:outerShdw blurRad="50800" dist="39000" dir="5460000" algn="tl">
                    <a:srgbClr val="000000">
                      <a:alpha val="38000"/>
                    </a:srgbClr>
                  </a:outerShdw>
                </a:effectLst>
                <a:latin typeface="Times New Roman"/>
              </a:rPr>
              <a:t>Бородина О.И., Сековец Л.С., Редькина Н.М., Пузанов Б.П. УМК по ИСТОРИИ РОССИИ для  7-9 классов общеобразовательных организаций, реализующих ФГОС образования обучающихся с нарушениями интеллекта (2 этап обучения по варианту 1)</a:t>
            </a:r>
            <a:endParaRPr lang="ru-RU" kern="0" dirty="0" smtClean="0">
              <a:solidFill>
                <a:prstClr val="black"/>
              </a:solidFill>
            </a:endParaRPr>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6091" y="1687525"/>
            <a:ext cx="1368153" cy="1796624"/>
          </a:xfrm>
          <a:prstGeom prst="rect">
            <a:avLst/>
          </a:prstGeom>
          <a:noFill/>
          <a:ln>
            <a:noFill/>
          </a:ln>
          <a:effectLst>
            <a:innerShdw blurRad="63500" dist="50800" dir="2700000">
              <a:prstClr val="black">
                <a:alpha val="50000"/>
              </a:prstClr>
            </a:inn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3080609" y="5517232"/>
            <a:ext cx="1368152" cy="121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5295694" y="5517232"/>
            <a:ext cx="1363002" cy="121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13" cstate="print">
            <a:extLst>
              <a:ext uri="{BEBA8EAE-BF5A-486C-A8C5-ECC9F3942E4B}">
                <a14:imgProps xmlns:a14="http://schemas.microsoft.com/office/drawing/2010/main">
                  <a14:imgLayer r:embed="rId14">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7686091" y="4293096"/>
            <a:ext cx="12783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descr="C:\Users\Бородина_ОИ\Desktop\Logotype\Logo VLADOS_2017Color.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3013" y="6411264"/>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1118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1000"/>
                                        <p:tgtEl>
                                          <p:spTgt spid="4099"/>
                                        </p:tgtEl>
                                      </p:cBhvr>
                                    </p:animEffect>
                                    <p:anim calcmode="lin" valueType="num">
                                      <p:cBhvr>
                                        <p:cTn id="14" dur="1000" fill="hold"/>
                                        <p:tgtEl>
                                          <p:spTgt spid="4099"/>
                                        </p:tgtEl>
                                        <p:attrNameLst>
                                          <p:attrName>ppt_x</p:attrName>
                                        </p:attrNameLst>
                                      </p:cBhvr>
                                      <p:tavLst>
                                        <p:tav tm="0">
                                          <p:val>
                                            <p:strVal val="#ppt_x"/>
                                          </p:val>
                                        </p:tav>
                                        <p:tav tm="100000">
                                          <p:val>
                                            <p:strVal val="#ppt_x"/>
                                          </p:val>
                                        </p:tav>
                                      </p:tavLst>
                                    </p:anim>
                                    <p:anim calcmode="lin" valueType="num">
                                      <p:cBhvr>
                                        <p:cTn id="15" dur="1000" fill="hold"/>
                                        <p:tgtEl>
                                          <p:spTgt spid="409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1000"/>
                                        <p:tgtEl>
                                          <p:spTgt spid="4100"/>
                                        </p:tgtEl>
                                      </p:cBhvr>
                                    </p:animEffect>
                                    <p:anim calcmode="lin" valueType="num">
                                      <p:cBhvr>
                                        <p:cTn id="20" dur="1000" fill="hold"/>
                                        <p:tgtEl>
                                          <p:spTgt spid="4100"/>
                                        </p:tgtEl>
                                        <p:attrNameLst>
                                          <p:attrName>ppt_x</p:attrName>
                                        </p:attrNameLst>
                                      </p:cBhvr>
                                      <p:tavLst>
                                        <p:tav tm="0">
                                          <p:val>
                                            <p:strVal val="#ppt_x"/>
                                          </p:val>
                                        </p:tav>
                                        <p:tav tm="100000">
                                          <p:val>
                                            <p:strVal val="#ppt_x"/>
                                          </p:val>
                                        </p:tav>
                                      </p:tavLst>
                                    </p:anim>
                                    <p:anim calcmode="lin" valueType="num">
                                      <p:cBhvr>
                                        <p:cTn id="21" dur="1000" fill="hold"/>
                                        <p:tgtEl>
                                          <p:spTgt spid="410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106"/>
                                        </p:tgtEl>
                                        <p:attrNameLst>
                                          <p:attrName>style.visibility</p:attrName>
                                        </p:attrNameLst>
                                      </p:cBhvr>
                                      <p:to>
                                        <p:strVal val="visible"/>
                                      </p:to>
                                    </p:set>
                                    <p:animEffect transition="in" filter="fade">
                                      <p:cBhvr>
                                        <p:cTn id="25" dur="1000"/>
                                        <p:tgtEl>
                                          <p:spTgt spid="4106"/>
                                        </p:tgtEl>
                                      </p:cBhvr>
                                    </p:animEffect>
                                    <p:anim calcmode="lin" valueType="num">
                                      <p:cBhvr>
                                        <p:cTn id="26" dur="1000" fill="hold"/>
                                        <p:tgtEl>
                                          <p:spTgt spid="4106"/>
                                        </p:tgtEl>
                                        <p:attrNameLst>
                                          <p:attrName>ppt_x</p:attrName>
                                        </p:attrNameLst>
                                      </p:cBhvr>
                                      <p:tavLst>
                                        <p:tav tm="0">
                                          <p:val>
                                            <p:strVal val="#ppt_x"/>
                                          </p:val>
                                        </p:tav>
                                        <p:tav tm="100000">
                                          <p:val>
                                            <p:strVal val="#ppt_x"/>
                                          </p:val>
                                        </p:tav>
                                      </p:tavLst>
                                    </p:anim>
                                    <p:anim calcmode="lin" valueType="num">
                                      <p:cBhvr>
                                        <p:cTn id="27" dur="1000" fill="hold"/>
                                        <p:tgtEl>
                                          <p:spTgt spid="410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107"/>
                                        </p:tgtEl>
                                        <p:attrNameLst>
                                          <p:attrName>style.visibility</p:attrName>
                                        </p:attrNameLst>
                                      </p:cBhvr>
                                      <p:to>
                                        <p:strVal val="visible"/>
                                      </p:to>
                                    </p:set>
                                    <p:animEffect transition="in" filter="fade">
                                      <p:cBhvr>
                                        <p:cTn id="31" dur="1000"/>
                                        <p:tgtEl>
                                          <p:spTgt spid="4107"/>
                                        </p:tgtEl>
                                      </p:cBhvr>
                                    </p:animEffect>
                                    <p:anim calcmode="lin" valueType="num">
                                      <p:cBhvr>
                                        <p:cTn id="32" dur="1000" fill="hold"/>
                                        <p:tgtEl>
                                          <p:spTgt spid="4107"/>
                                        </p:tgtEl>
                                        <p:attrNameLst>
                                          <p:attrName>ppt_x</p:attrName>
                                        </p:attrNameLst>
                                      </p:cBhvr>
                                      <p:tavLst>
                                        <p:tav tm="0">
                                          <p:val>
                                            <p:strVal val="#ppt_x"/>
                                          </p:val>
                                        </p:tav>
                                        <p:tav tm="100000">
                                          <p:val>
                                            <p:strVal val="#ppt_x"/>
                                          </p:val>
                                        </p:tav>
                                      </p:tavLst>
                                    </p:anim>
                                    <p:anim calcmode="lin" valueType="num">
                                      <p:cBhvr>
                                        <p:cTn id="33" dur="1000" fill="hold"/>
                                        <p:tgtEl>
                                          <p:spTgt spid="410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108"/>
                                        </p:tgtEl>
                                        <p:attrNameLst>
                                          <p:attrName>style.visibility</p:attrName>
                                        </p:attrNameLst>
                                      </p:cBhvr>
                                      <p:to>
                                        <p:strVal val="visible"/>
                                      </p:to>
                                    </p:set>
                                    <p:animEffect transition="in" filter="fade">
                                      <p:cBhvr>
                                        <p:cTn id="37" dur="1000"/>
                                        <p:tgtEl>
                                          <p:spTgt spid="4108"/>
                                        </p:tgtEl>
                                      </p:cBhvr>
                                    </p:animEffect>
                                    <p:anim calcmode="lin" valueType="num">
                                      <p:cBhvr>
                                        <p:cTn id="38" dur="1000" fill="hold"/>
                                        <p:tgtEl>
                                          <p:spTgt spid="4108"/>
                                        </p:tgtEl>
                                        <p:attrNameLst>
                                          <p:attrName>ppt_x</p:attrName>
                                        </p:attrNameLst>
                                      </p:cBhvr>
                                      <p:tavLst>
                                        <p:tav tm="0">
                                          <p:val>
                                            <p:strVal val="#ppt_x"/>
                                          </p:val>
                                        </p:tav>
                                        <p:tav tm="100000">
                                          <p:val>
                                            <p:strVal val="#ppt_x"/>
                                          </p:val>
                                        </p:tav>
                                      </p:tavLst>
                                    </p:anim>
                                    <p:anim calcmode="lin" valueType="num">
                                      <p:cBhvr>
                                        <p:cTn id="39" dur="1000" fill="hold"/>
                                        <p:tgtEl>
                                          <p:spTgt spid="4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idx="4294967295"/>
          </p:nvPr>
        </p:nvSpPr>
        <p:spPr>
          <a:xfrm>
            <a:off x="451414" y="119063"/>
            <a:ext cx="3672408" cy="2013793"/>
          </a:xfrm>
          <a:solidFill>
            <a:srgbClr val="CCFFCC"/>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a:spcBef>
                <a:spcPct val="20000"/>
              </a:spcBef>
            </a:pPr>
            <a:r>
              <a:rPr lang="ru-RU" sz="2400" cap="none"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sz="2000" cap="none" dirty="0" smtClean="0">
                <a:ln w="11430"/>
                <a:solidFill>
                  <a:schemeClr val="accent5">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Курс «История  России»  для детей с интеллектуальными нарушениями рассчитан на 3 года обучения – 7,8,9 классы</a:t>
            </a:r>
            <a:r>
              <a:rPr lang="ru-RU" sz="2400" cap="none"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ru-RU" sz="2400" cap="none"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ru-RU" sz="2400" cap="none"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endParaRPr lang="ru-RU" sz="2400" cap="none"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6" name="Текст 5"/>
          <p:cNvSpPr>
            <a:spLocks noGrp="1"/>
          </p:cNvSpPr>
          <p:nvPr>
            <p:ph type="body" idx="4294967295"/>
          </p:nvPr>
        </p:nvSpPr>
        <p:spPr>
          <a:xfrm>
            <a:off x="4373563" y="2420938"/>
            <a:ext cx="4446909" cy="3978112"/>
          </a:xfr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noAutofit/>
          </a:bodyPr>
          <a:lstStyle/>
          <a:p>
            <a:pPr lvl="0" fontAlgn="base">
              <a:lnSpc>
                <a:spcPct val="110000"/>
              </a:lnSpc>
              <a:spcBef>
                <a:spcPct val="0"/>
              </a:spcBef>
              <a:spcAft>
                <a:spcPct val="0"/>
              </a:spcAft>
              <a:buClrTx/>
              <a:buFont typeface="Wingdings" panose="05000000000000000000" pitchFamily="2" charset="2"/>
              <a:buChar char="q"/>
              <a:defRPr/>
            </a:pP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Курс истории России преподается </a:t>
            </a:r>
          </a:p>
          <a:p>
            <a:pPr marL="137160" lvl="0" indent="0" fontAlgn="base">
              <a:lnSpc>
                <a:spcPct val="110000"/>
              </a:lnSpc>
              <a:spcBef>
                <a:spcPct val="0"/>
              </a:spcBef>
              <a:spcAft>
                <a:spcPct val="0"/>
              </a:spcAft>
              <a:buClrTx/>
              <a:buNone/>
              <a:defRPr/>
            </a:pP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 рабочей программе, составленной в соответствии с содержанием адаптированной основной образовательной программы </a:t>
            </a:r>
            <a:r>
              <a:rPr lang="ru-RU" sz="1400" b="1" dirty="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общего образования обучающихся с умственной отсталостью  </a:t>
            </a: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 разработанной </a:t>
            </a:r>
            <a:r>
              <a:rPr lang="ru-RU" sz="1400" b="1" dirty="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 основе </a:t>
            </a: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ФГОС для детей с умственной отсталостью (варианты</a:t>
            </a:r>
            <a:r>
              <a:rPr lang="en-US"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C </a:t>
            </a: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 </a:t>
            </a:r>
            <a:r>
              <a:rPr lang="en-US"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D</a:t>
            </a: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r>
              <a:rPr lang="ru-RU" sz="1400" b="1" dirty="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lvl="0" fontAlgn="base">
              <a:lnSpc>
                <a:spcPct val="110000"/>
              </a:lnSpc>
              <a:spcBef>
                <a:spcPct val="0"/>
              </a:spcBef>
              <a:spcAft>
                <a:spcPct val="0"/>
              </a:spcAft>
              <a:buClrTx/>
              <a:buFont typeface="Wingdings" panose="05000000000000000000" pitchFamily="2" charset="2"/>
              <a:buChar char="q"/>
              <a:defRPr/>
            </a:pP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Объем </a:t>
            </a:r>
            <a:r>
              <a:rPr lang="ru-RU" sz="1400" b="1" dirty="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исторического </a:t>
            </a: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материала и</a:t>
            </a:r>
          </a:p>
          <a:p>
            <a:pPr marL="137160" lvl="0" indent="0" fontAlgn="base">
              <a:lnSpc>
                <a:spcPct val="110000"/>
              </a:lnSpc>
              <a:spcBef>
                <a:spcPct val="0"/>
              </a:spcBef>
              <a:spcAft>
                <a:spcPct val="0"/>
              </a:spcAft>
              <a:buClrTx/>
              <a:buNone/>
              <a:defRPr/>
            </a:pP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400" b="1" dirty="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последовательность </a:t>
            </a: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его  изложения </a:t>
            </a:r>
            <a:r>
              <a:rPr lang="ru-RU" sz="1400" b="1" dirty="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соответствуют </a:t>
            </a: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ФГОС и новой концепции УМК по отечественной истории </a:t>
            </a:r>
            <a:endParaRPr lang="ru-RU" sz="1400" b="1" dirty="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lvl="0" fontAlgn="base">
              <a:lnSpc>
                <a:spcPct val="110000"/>
              </a:lnSpc>
              <a:spcBef>
                <a:spcPct val="0"/>
              </a:spcBef>
              <a:spcAft>
                <a:spcPct val="0"/>
              </a:spcAft>
              <a:buClrTx/>
              <a:buFont typeface="Wingdings" panose="05000000000000000000" pitchFamily="2" charset="2"/>
              <a:buChar char="q"/>
              <a:defRPr/>
            </a:pPr>
            <a:r>
              <a:rPr lang="ru-RU" sz="1400" b="1" dirty="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В методическом </a:t>
            </a: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аппарате учтены особые </a:t>
            </a:r>
          </a:p>
          <a:p>
            <a:pPr marL="137160" lvl="0" indent="0" fontAlgn="base">
              <a:lnSpc>
                <a:spcPct val="110000"/>
              </a:lnSpc>
              <a:spcBef>
                <a:spcPct val="0"/>
              </a:spcBef>
              <a:spcAft>
                <a:spcPct val="0"/>
              </a:spcAft>
              <a:buClrTx/>
              <a:buNone/>
              <a:defRPr/>
            </a:pPr>
            <a:r>
              <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образовательные </a:t>
            </a:r>
            <a:r>
              <a:rPr lang="ru-RU" sz="1400" b="1" dirty="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потребности детей, особенности их познавательной деятельности и речевого развития</a:t>
            </a:r>
            <a:endParaRPr lang="ru-RU" sz="1400" b="1" dirty="0" smtClean="0">
              <a:ln w="1905"/>
              <a:solidFill>
                <a:srgbClr val="3366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marL="137160" indent="0">
              <a:buNone/>
            </a:pPr>
            <a:endParaRPr lang="ru-RU" sz="800" b="1" dirty="0" smtClean="0">
              <a:solidFill>
                <a:srgbClr val="FF9933"/>
              </a:solidFill>
              <a:latin typeface="Times New Roman" panose="02020603050405020304" pitchFamily="18" charset="0"/>
              <a:cs typeface="Times New Roman" panose="02020603050405020304" pitchFamily="18" charset="0"/>
            </a:endParaRPr>
          </a:p>
          <a:p>
            <a:pPr marL="137160" indent="0">
              <a:buNone/>
            </a:pPr>
            <a:r>
              <a:rPr lang="ru-RU" sz="800" b="1" dirty="0">
                <a:solidFill>
                  <a:srgbClr val="FF9933"/>
                </a:solidFill>
                <a:latin typeface="Times New Roman" panose="02020603050405020304" pitchFamily="18" charset="0"/>
                <a:cs typeface="Times New Roman" panose="02020603050405020304" pitchFamily="18" charset="0"/>
              </a:rPr>
              <a:t> </a:t>
            </a:r>
          </a:p>
          <a:p>
            <a:endParaRPr lang="ru-RU" sz="600" dirty="0"/>
          </a:p>
        </p:txBody>
      </p:sp>
      <p:pic>
        <p:nvPicPr>
          <p:cNvPr id="1026" name="Picture 2" descr="C:\Users\User\Desktop\ИЛЛЮСТРАЦИИ ДЛЯ УЧЕБНИКОВ ПУЗАНОВА_2015\7-й класс\VisGoroda.jpg"/>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835775" y="109538"/>
            <a:ext cx="2308225" cy="221773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7" name="Picture 3" descr="C:\Users\User\Desktop\ИЛЛЮСТРАЦИИ ДЛЯ УЧЕБНИКОВ ПУЗАНОВА_2015\8-й класс\P8_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1353" y="109159"/>
            <a:ext cx="2376264" cy="221744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8" name="Picture 4" descr="C:\Users\User\Desktop\ИЛЛЮСТРАЦИИ ДЛЯ УЧЕБНИКОВ ПУЗАНОВА_2015\9-й класс\Page36v.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891" y="4878751"/>
            <a:ext cx="2791453" cy="18002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1414" y="2492895"/>
            <a:ext cx="3672408" cy="2246769"/>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2000" b="1" dirty="0" smtClean="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Периодизация </a:t>
            </a:r>
            <a: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курса истории России по классам:</a:t>
            </a:r>
            <a:b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7 класс - с древнейших времен до Х</a:t>
            </a:r>
            <a:r>
              <a:rPr lang="en-US"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V </a:t>
            </a:r>
            <a: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века</a:t>
            </a:r>
            <a:b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8 класс - </a:t>
            </a:r>
            <a:r>
              <a:rPr lang="en-US"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XVI -XIX </a:t>
            </a:r>
            <a: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вв.</a:t>
            </a:r>
            <a:b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9 класс -   </a:t>
            </a:r>
            <a:r>
              <a:rPr lang="en-US"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XX - </a:t>
            </a:r>
            <a: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начало </a:t>
            </a:r>
            <a:r>
              <a:rPr lang="en-US"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XXI </a:t>
            </a:r>
            <a:r>
              <a:rPr lang="ru-RU" sz="2000" b="1" dirty="0">
                <a:ln w="11430"/>
                <a:solidFill>
                  <a:schemeClr val="accent1">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вв. </a:t>
            </a:r>
            <a:r>
              <a:rPr lang="ru-RU" sz="2000" b="1" dirty="0">
                <a:solidFill>
                  <a:schemeClr val="accent1">
                    <a:lumMod val="50000"/>
                  </a:schemeClr>
                </a:solidFill>
                <a:latin typeface="Times New Roman" panose="02020603050405020304" pitchFamily="18" charset="0"/>
                <a:cs typeface="Times New Roman" panose="02020603050405020304" pitchFamily="18" charset="0"/>
              </a:rPr>
              <a:t/>
            </a:r>
            <a:br>
              <a:rPr lang="ru-RU" sz="2000" b="1" dirty="0">
                <a:solidFill>
                  <a:schemeClr val="accent1">
                    <a:lumMod val="50000"/>
                  </a:schemeClr>
                </a:solidFill>
                <a:latin typeface="Times New Roman" panose="02020603050405020304" pitchFamily="18" charset="0"/>
                <a:cs typeface="Times New Roman" panose="02020603050405020304" pitchFamily="18" charset="0"/>
              </a:rPr>
            </a:br>
            <a:endParaRPr lang="ru-RU" sz="2000" dirty="0">
              <a:solidFill>
                <a:schemeClr val="accent1">
                  <a:lumMod val="50000"/>
                </a:schemeClr>
              </a:solidFill>
            </a:endParaRPr>
          </a:p>
        </p:txBody>
      </p:sp>
      <p:pic>
        <p:nvPicPr>
          <p:cNvPr id="9"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3013" y="6399050"/>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9845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ipe(down)">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36627" y="1196752"/>
            <a:ext cx="8229600" cy="100811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b="1" spc="0" dirty="0" smtClean="0">
                <a:ln w="11430"/>
                <a:solidFill>
                  <a:schemeClr val="bg2">
                    <a:lumMod val="1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Чтение. УМК  под ред. Воронковой В.В. </a:t>
            </a:r>
            <a:r>
              <a:rPr lang="ru-RU" sz="1800" b="1" spc="0" dirty="0" smtClean="0">
                <a:ln w="11430"/>
                <a:solidFill>
                  <a:schemeClr val="bg2">
                    <a:lumMod val="1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для</a:t>
            </a:r>
            <a:r>
              <a:rPr lang="ru-RU" sz="2400" b="1" spc="0" dirty="0" smtClean="0">
                <a:ln w="11430"/>
                <a:solidFill>
                  <a:schemeClr val="bg2">
                    <a:lumMod val="1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2- 8</a:t>
            </a:r>
            <a:r>
              <a:rPr lang="ru-RU" sz="4400" b="1" spc="0" dirty="0" smtClean="0">
                <a:ln w="11430"/>
                <a:solidFill>
                  <a:schemeClr val="bg2">
                    <a:lumMod val="1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sz="1800" b="1" spc="0" dirty="0" smtClean="0">
                <a:ln w="11430"/>
                <a:solidFill>
                  <a:schemeClr val="bg2">
                    <a:lumMod val="1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классов общеобразовательных организаций, реализующих ФГОС образования обучающихся с умственной отсталостью</a:t>
            </a:r>
            <a:endParaRPr lang="ru-RU" sz="1800" b="1" spc="0" dirty="0">
              <a:ln w="11430"/>
              <a:solidFill>
                <a:schemeClr val="bg2">
                  <a:lumMod val="1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5" name="Объект 4"/>
          <p:cNvSpPr>
            <a:spLocks noGrp="1"/>
          </p:cNvSpPr>
          <p:nvPr>
            <p:ph sz="half" idx="1"/>
          </p:nvPr>
        </p:nvSpPr>
        <p:spPr>
          <a:xfrm>
            <a:off x="629496" y="5013176"/>
            <a:ext cx="8118969" cy="604663"/>
          </a:xfr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lvl="0" indent="0" fontAlgn="base">
              <a:spcBef>
                <a:spcPct val="0"/>
              </a:spcBef>
              <a:spcAft>
                <a:spcPct val="0"/>
              </a:spcAft>
              <a:buClrTx/>
              <a:buNone/>
              <a:defRPr/>
            </a:pPr>
            <a:r>
              <a:rPr lang="ru-RU" sz="1800" b="1" dirty="0" smtClean="0">
                <a:solidFill>
                  <a:srgbClr val="3366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 УМК входят учебные пособия  для 2,3,4,5 и 8 классов, электронные формы учебных пособий  и программно-методическое обеспечение.</a:t>
            </a: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4064" y="2780928"/>
            <a:ext cx="1584176" cy="180020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780927"/>
            <a:ext cx="1566329" cy="180020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2789615"/>
            <a:ext cx="1584176" cy="1829235"/>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2795443"/>
            <a:ext cx="1584176" cy="180020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6684" y="2819074"/>
            <a:ext cx="1584176" cy="179977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2091" y="639446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1" name="Прямоугольник 20"/>
          <p:cNvSpPr/>
          <p:nvPr/>
        </p:nvSpPr>
        <p:spPr>
          <a:xfrm>
            <a:off x="336627" y="116632"/>
            <a:ext cx="8411838" cy="954107"/>
          </a:xfrm>
          <a:prstGeom prst="rect">
            <a:avLst/>
          </a:prstGeom>
        </p:spPr>
        <p:txBody>
          <a:bodyPr wrap="square">
            <a:spAutoFit/>
          </a:bodyPr>
          <a:lstStyle/>
          <a:p>
            <a:pPr>
              <a:buClr>
                <a:srgbClr val="F14124">
                  <a:lumMod val="75000"/>
                </a:srgbClr>
              </a:buClr>
              <a:defRPr/>
            </a:pPr>
            <a:r>
              <a:rPr lang="ru-RU" altLang="ru-RU" sz="2800" b="1" dirty="0" smtClean="0">
                <a:ln w="11430"/>
                <a:solidFill>
                  <a:srgbClr val="C00000"/>
                </a:solidFill>
                <a:effectLst>
                  <a:outerShdw blurRad="80000" dist="40000" dir="5040000" algn="tl">
                    <a:srgbClr val="000000">
                      <a:alpha val="30000"/>
                    </a:srgbClr>
                  </a:outerShdw>
                </a:effectLst>
                <a:latin typeface="Times New Roman" pitchFamily="18" charset="0"/>
                <a:cs typeface="Times New Roman" pitchFamily="18" charset="0"/>
              </a:rPr>
              <a:t>    Учебные пособия по чтению и русскому языку для обучающихся с умственной отсталостью</a:t>
            </a:r>
          </a:p>
        </p:txBody>
      </p:sp>
    </p:spTree>
    <p:extLst>
      <p:ext uri="{BB962C8B-B14F-4D97-AF65-F5344CB8AC3E}">
        <p14:creationId xmlns:p14="http://schemas.microsoft.com/office/powerpoint/2010/main" val="34472471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4404" y="188640"/>
            <a:ext cx="8229600" cy="576064"/>
          </a:xfrm>
        </p:spPr>
        <p:txBody>
          <a:bodyPr>
            <a:noAutofit/>
          </a:bodyPr>
          <a:lstStyle/>
          <a:p>
            <a:pPr lvl="0" fontAlgn="base">
              <a:spcAft>
                <a:spcPct val="0"/>
              </a:spcAft>
              <a:defRPr/>
            </a:pPr>
            <a:r>
              <a:rPr lang="ru-RU" sz="2000" dirty="0" smtClean="0">
                <a:ln w="11430"/>
                <a:solidFill>
                  <a:srgbClr val="C6E7FC">
                    <a:lumMod val="10000"/>
                  </a:srgbClr>
                </a:solidFill>
                <a:effectLst/>
                <a:latin typeface="Times New Roman" panose="02020603050405020304" pitchFamily="18" charset="0"/>
                <a:ea typeface="+mn-ea"/>
                <a:cs typeface="Times New Roman" panose="02020603050405020304" pitchFamily="18" charset="0"/>
              </a:rPr>
              <a:t>Воронкова </a:t>
            </a:r>
            <a:r>
              <a:rPr lang="ru-RU" sz="2000" dirty="0">
                <a:ln w="11430"/>
                <a:solidFill>
                  <a:srgbClr val="C6E7FC">
                    <a:lumMod val="10000"/>
                  </a:srgbClr>
                </a:solidFill>
                <a:effectLst/>
                <a:latin typeface="Times New Roman" panose="02020603050405020304" pitchFamily="18" charset="0"/>
                <a:ea typeface="+mn-ea"/>
                <a:cs typeface="Times New Roman" panose="02020603050405020304" pitchFamily="18" charset="0"/>
              </a:rPr>
              <a:t>В.В. </a:t>
            </a:r>
            <a:r>
              <a:rPr lang="ru-RU" sz="2000" dirty="0" smtClean="0">
                <a:ln w="11430"/>
                <a:solidFill>
                  <a:srgbClr val="C6E7FC">
                    <a:lumMod val="10000"/>
                  </a:srgbClr>
                </a:solidFill>
                <a:effectLst/>
                <a:latin typeface="Times New Roman" panose="02020603050405020304" pitchFamily="18" charset="0"/>
                <a:ea typeface="+mn-ea"/>
                <a:cs typeface="Times New Roman" panose="02020603050405020304" pitchFamily="18" charset="0"/>
              </a:rPr>
              <a:t>Подготовка к обучению грамоте. Русский </a:t>
            </a:r>
            <a:r>
              <a:rPr lang="ru-RU" sz="2000" dirty="0">
                <a:ln w="11430"/>
                <a:solidFill>
                  <a:srgbClr val="C6E7FC">
                    <a:lumMod val="10000"/>
                  </a:srgbClr>
                </a:solidFill>
                <a:effectLst/>
                <a:latin typeface="Times New Roman" panose="02020603050405020304" pitchFamily="18" charset="0"/>
                <a:ea typeface="+mn-ea"/>
                <a:cs typeface="Times New Roman" panose="02020603050405020304" pitchFamily="18" charset="0"/>
              </a:rPr>
              <a:t>язык. </a:t>
            </a:r>
            <a:r>
              <a:rPr lang="ru-RU" sz="2000" dirty="0" smtClean="0">
                <a:ln w="11430"/>
                <a:solidFill>
                  <a:srgbClr val="C6E7FC">
                    <a:lumMod val="10000"/>
                  </a:srgbClr>
                </a:solidFill>
                <a:effectLst/>
                <a:latin typeface="Times New Roman" panose="02020603050405020304" pitchFamily="18" charset="0"/>
                <a:ea typeface="+mn-ea"/>
                <a:cs typeface="Times New Roman" panose="02020603050405020304" pitchFamily="18" charset="0"/>
              </a:rPr>
              <a:t>Для общеобразовательных организаций, реализующих ФГОС образования обучающихся с умственной отсталостью</a:t>
            </a:r>
            <a:endParaRPr lang="ru-RU" sz="3600" dirty="0"/>
          </a:p>
        </p:txBody>
      </p:sp>
      <p:sp>
        <p:nvSpPr>
          <p:cNvPr id="6" name="Прямоугольник 5"/>
          <p:cNvSpPr/>
          <p:nvPr/>
        </p:nvSpPr>
        <p:spPr>
          <a:xfrm>
            <a:off x="3851920" y="4648697"/>
            <a:ext cx="4974347" cy="1661993"/>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wrap="square">
            <a:spAutoFit/>
          </a:bodyPr>
          <a:lstStyle/>
          <a:p>
            <a:pPr fontAlgn="base">
              <a:spcBef>
                <a:spcPct val="0"/>
              </a:spcBef>
              <a:spcAft>
                <a:spcPct val="0"/>
              </a:spcAft>
              <a:defRPr/>
            </a:pPr>
            <a:r>
              <a:rPr lang="ru-RU" sz="1600" b="1" dirty="0" smtClean="0">
                <a:ln w="11430"/>
                <a:solidFill>
                  <a:srgbClr val="C6E7FC">
                    <a:lumMod val="10000"/>
                  </a:srgbClr>
                </a:solidFill>
                <a:latin typeface="Times New Roman" panose="02020603050405020304" pitchFamily="18" charset="0"/>
                <a:ea typeface="+mj-ea"/>
                <a:cs typeface="Times New Roman" panose="02020603050405020304" pitchFamily="18" charset="0"/>
              </a:rPr>
              <a:t>      </a:t>
            </a:r>
            <a:r>
              <a:rPr lang="ru-RU" sz="1600" b="1" dirty="0" smtClean="0">
                <a:ln w="11430"/>
                <a:solidFill>
                  <a:srgbClr val="0070C0"/>
                </a:solidFill>
                <a:latin typeface="Times New Roman" panose="02020603050405020304" pitchFamily="18" charset="0"/>
                <a:ea typeface="+mj-ea"/>
                <a:cs typeface="Times New Roman" panose="02020603050405020304" pitchFamily="18" charset="0"/>
              </a:rPr>
              <a:t>Воронкова В.В. </a:t>
            </a:r>
            <a:r>
              <a:rPr lang="ru-RU" b="1" dirty="0" smtClean="0">
                <a:ln w="11430"/>
                <a:solidFill>
                  <a:srgbClr val="0070C0"/>
                </a:solidFill>
                <a:latin typeface="Times New Roman" panose="02020603050405020304" pitchFamily="18" charset="0"/>
                <a:ea typeface="+mj-ea"/>
                <a:cs typeface="Times New Roman" panose="02020603050405020304" pitchFamily="18" charset="0"/>
              </a:rPr>
              <a:t>УМК </a:t>
            </a:r>
            <a:r>
              <a:rPr lang="ru-RU" sz="1400" b="1" dirty="0">
                <a:ln w="11430"/>
                <a:solidFill>
                  <a:srgbClr val="0070C0"/>
                </a:solidFill>
                <a:latin typeface="Times New Roman" panose="02020603050405020304" pitchFamily="18" charset="0"/>
                <a:ea typeface="+mj-ea"/>
                <a:cs typeface="Times New Roman" panose="02020603050405020304" pitchFamily="18" charset="0"/>
              </a:rPr>
              <a:t>для</a:t>
            </a:r>
            <a:r>
              <a:rPr lang="ru-RU" b="1" dirty="0">
                <a:ln w="11430"/>
                <a:solidFill>
                  <a:srgbClr val="0070C0"/>
                </a:solidFill>
                <a:latin typeface="Times New Roman" panose="02020603050405020304" pitchFamily="18" charset="0"/>
                <a:ea typeface="+mj-ea"/>
                <a:cs typeface="Times New Roman" panose="02020603050405020304" pitchFamily="18" charset="0"/>
              </a:rPr>
              <a:t> 2 </a:t>
            </a:r>
            <a:r>
              <a:rPr lang="ru-RU" sz="1400" b="1" dirty="0" smtClean="0">
                <a:ln w="11430"/>
                <a:solidFill>
                  <a:srgbClr val="0070C0"/>
                </a:solidFill>
                <a:latin typeface="Times New Roman" panose="02020603050405020304" pitchFamily="18" charset="0"/>
                <a:ea typeface="+mj-ea"/>
                <a:cs typeface="Times New Roman" panose="02020603050405020304" pitchFamily="18" charset="0"/>
              </a:rPr>
              <a:t>класса</a:t>
            </a:r>
            <a:endParaRPr lang="ru-RU" sz="1200" b="1" dirty="0" smtClean="0">
              <a:ln w="11430"/>
              <a:solidFill>
                <a:srgbClr val="0070C0"/>
              </a:solidFill>
              <a:latin typeface="Times New Roman" panose="02020603050405020304" pitchFamily="18" charset="0"/>
              <a:ea typeface="+mj-ea"/>
              <a:cs typeface="Times New Roman" panose="02020603050405020304" pitchFamily="18" charset="0"/>
            </a:endParaRPr>
          </a:p>
          <a:p>
            <a:pPr marL="285750" indent="-285750" fontAlgn="base">
              <a:spcBef>
                <a:spcPct val="0"/>
              </a:spcBef>
              <a:spcAft>
                <a:spcPct val="0"/>
              </a:spcAft>
              <a:buFont typeface="Wingdings" pitchFamily="2" charset="2"/>
              <a:buChar char="v"/>
              <a:defRPr/>
            </a:pPr>
            <a:r>
              <a:rPr lang="ru-RU" sz="1400" b="1" dirty="0" smtClean="0">
                <a:solidFill>
                  <a:prstClr val="black"/>
                </a:solidFill>
                <a:latin typeface="Times New Roman" panose="02020603050405020304" pitchFamily="18" charset="0"/>
                <a:cs typeface="Times New Roman" panose="02020603050405020304" pitchFamily="18" charset="0"/>
              </a:rPr>
              <a:t>Учебное пособие  </a:t>
            </a:r>
            <a:r>
              <a:rPr lang="ru-RU" sz="1400" b="1" dirty="0">
                <a:solidFill>
                  <a:prstClr val="black"/>
                </a:solidFill>
                <a:latin typeface="Times New Roman" panose="02020603050405020304" pitchFamily="18" charset="0"/>
                <a:cs typeface="Times New Roman" panose="02020603050405020304" pitchFamily="18" charset="0"/>
              </a:rPr>
              <a:t>по русскому языку содержит около трехсот упражнений по всем разделам учебной </a:t>
            </a:r>
            <a:r>
              <a:rPr lang="ru-RU" sz="1400" b="1" dirty="0" smtClean="0">
                <a:solidFill>
                  <a:prstClr val="black"/>
                </a:solidFill>
                <a:latin typeface="Times New Roman" panose="02020603050405020304" pitchFamily="18" charset="0"/>
                <a:cs typeface="Times New Roman" panose="02020603050405020304" pitchFamily="18" charset="0"/>
              </a:rPr>
              <a:t>программы</a:t>
            </a:r>
            <a:r>
              <a:rPr lang="ru-RU" sz="1400" b="1" dirty="0">
                <a:solidFill>
                  <a:prstClr val="black"/>
                </a:solidFill>
                <a:latin typeface="Times New Roman" panose="02020603050405020304" pitchFamily="18" charset="0"/>
                <a:cs typeface="Times New Roman" panose="02020603050405020304" pitchFamily="18" charset="0"/>
              </a:rPr>
              <a:t> </a:t>
            </a:r>
            <a:r>
              <a:rPr lang="ru-RU" sz="1400" b="1" dirty="0" smtClean="0">
                <a:solidFill>
                  <a:prstClr val="black"/>
                </a:solidFill>
                <a:latin typeface="Times New Roman" panose="02020603050405020304" pitchFamily="18" charset="0"/>
                <a:cs typeface="Times New Roman" panose="02020603050405020304" pitchFamily="18" charset="0"/>
              </a:rPr>
              <a:t>.                                                                                   </a:t>
            </a:r>
          </a:p>
          <a:p>
            <a:pPr marL="285750" indent="-285750" fontAlgn="base">
              <a:spcBef>
                <a:spcPct val="0"/>
              </a:spcBef>
              <a:spcAft>
                <a:spcPct val="0"/>
              </a:spcAft>
              <a:buFont typeface="Wingdings" pitchFamily="2" charset="2"/>
              <a:buChar char="v"/>
              <a:defRPr/>
            </a:pPr>
            <a:r>
              <a:rPr lang="ru-RU" sz="1400" b="1" dirty="0" smtClean="0">
                <a:solidFill>
                  <a:prstClr val="black"/>
                </a:solidFill>
                <a:latin typeface="Times New Roman" panose="02020603050405020304" pitchFamily="18" charset="0"/>
                <a:cs typeface="Times New Roman" panose="02020603050405020304" pitchFamily="18" charset="0"/>
              </a:rPr>
              <a:t>В </a:t>
            </a:r>
            <a:r>
              <a:rPr lang="ru-RU" sz="1400" b="1" dirty="0">
                <a:solidFill>
                  <a:prstClr val="black"/>
                </a:solidFill>
                <a:latin typeface="Times New Roman" panose="02020603050405020304" pitchFamily="18" charset="0"/>
                <a:cs typeface="Times New Roman" panose="02020603050405020304" pitchFamily="18" charset="0"/>
              </a:rPr>
              <a:t>пособии для учителя раскрывается специфика образовательных потребностей учащихся, специальная методика обучения русскому языку</a:t>
            </a:r>
            <a:r>
              <a:rPr lang="ru-RU" sz="1400" b="1" dirty="0" smtClean="0">
                <a:solidFill>
                  <a:prstClr val="black"/>
                </a:solidFill>
                <a:latin typeface="Times New Roman" panose="02020603050405020304" pitchFamily="18" charset="0"/>
                <a:cs typeface="Times New Roman" panose="02020603050405020304" pitchFamily="18" charset="0"/>
              </a:rPr>
              <a:t>.</a:t>
            </a:r>
            <a:endParaRPr lang="ru-RU" sz="1400" b="1" dirty="0">
              <a:solidFill>
                <a:prstClr val="black"/>
              </a:solidFill>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10713" y="4558245"/>
            <a:ext cx="1529191" cy="184289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707" y="2721063"/>
            <a:ext cx="1549866" cy="173099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572" y="908720"/>
            <a:ext cx="1568001" cy="174802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2091" y="639446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571" y="4558246"/>
            <a:ext cx="1568001" cy="181797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2210713" y="2891499"/>
            <a:ext cx="6615554" cy="1390124"/>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indent="179705" algn="just">
              <a:spcAft>
                <a:spcPts val="0"/>
              </a:spcAft>
              <a:tabLst>
                <a:tab pos="368300" algn="l"/>
              </a:tabLst>
            </a:pPr>
            <a:r>
              <a:rPr lang="ru-RU" sz="1600" b="1" dirty="0">
                <a:solidFill>
                  <a:srgbClr val="0070C0"/>
                </a:solidFill>
                <a:ea typeface="Calibri"/>
                <a:cs typeface="PragmaticaC"/>
              </a:rPr>
              <a:t>Воронкова </a:t>
            </a:r>
            <a:r>
              <a:rPr lang="ru-RU" sz="1600" b="1" dirty="0" smtClean="0">
                <a:solidFill>
                  <a:srgbClr val="0070C0"/>
                </a:solidFill>
                <a:ea typeface="Calibri"/>
                <a:cs typeface="PragmaticaC"/>
              </a:rPr>
              <a:t>В.В. Букварь</a:t>
            </a:r>
            <a:r>
              <a:rPr lang="ru-RU" sz="1600" b="1" dirty="0">
                <a:solidFill>
                  <a:srgbClr val="0070C0"/>
                </a:solidFill>
                <a:ea typeface="Calibri"/>
                <a:cs typeface="PragmaticaC"/>
              </a:rPr>
              <a:t>. Для учащихся 1 класса </a:t>
            </a:r>
            <a:endParaRPr lang="ru-RU" sz="1200" b="1" dirty="0">
              <a:solidFill>
                <a:srgbClr val="0070C0"/>
              </a:solidFill>
              <a:ea typeface="Calibri"/>
              <a:cs typeface="Times New Roman"/>
            </a:endParaRPr>
          </a:p>
          <a:p>
            <a:pPr marL="171450" indent="-171450">
              <a:spcAft>
                <a:spcPts val="1000"/>
              </a:spcAft>
              <a:buFont typeface="Wingdings" pitchFamily="2" charset="2"/>
              <a:buChar char="§"/>
            </a:pPr>
            <a:r>
              <a:rPr lang="ru-RU" sz="1200" b="1" dirty="0" smtClean="0">
                <a:ea typeface="Calibri"/>
                <a:cs typeface="Times New Roman"/>
              </a:rPr>
              <a:t>В </a:t>
            </a:r>
            <a:r>
              <a:rPr lang="ru-RU" sz="1200" b="1" dirty="0">
                <a:ea typeface="Calibri"/>
                <a:cs typeface="Times New Roman"/>
              </a:rPr>
              <a:t>букварь входят задания на развитие и формирование фонематического слуха, навыков звукового анализа, графомоторных и графических умений, слогообразования, чтения по слогам и осмысление прочитанного, в том числе с помощью овладения навыками </a:t>
            </a:r>
            <a:r>
              <a:rPr lang="ru-RU" sz="1200" b="1" dirty="0" smtClean="0">
                <a:ea typeface="Calibri"/>
                <a:cs typeface="Times New Roman"/>
              </a:rPr>
              <a:t>чистописания.</a:t>
            </a:r>
          </a:p>
          <a:p>
            <a:pPr marL="171450" indent="-171450">
              <a:spcAft>
                <a:spcPts val="1000"/>
              </a:spcAft>
              <a:buFont typeface="Wingdings" pitchFamily="2" charset="2"/>
              <a:buChar char="§"/>
            </a:pPr>
            <a:r>
              <a:rPr lang="ru-RU" sz="1200" b="1" dirty="0" smtClean="0">
                <a:ea typeface="Calibri"/>
                <a:cs typeface="Times New Roman"/>
              </a:rPr>
              <a:t>Учебное </a:t>
            </a:r>
            <a:r>
              <a:rPr lang="ru-RU" sz="1200" b="1" dirty="0">
                <a:ea typeface="Calibri"/>
                <a:cs typeface="Times New Roman"/>
              </a:rPr>
              <a:t>пособие рекомендовано «Союзом дефектологов».</a:t>
            </a:r>
            <a:endParaRPr lang="ru-RU" sz="1200" b="1" dirty="0">
              <a:effectLst/>
              <a:ea typeface="Calibri"/>
              <a:cs typeface="Times New Roman"/>
            </a:endParaRPr>
          </a:p>
        </p:txBody>
      </p:sp>
      <p:sp>
        <p:nvSpPr>
          <p:cNvPr id="11" name="TextBox 10"/>
          <p:cNvSpPr txBox="1"/>
          <p:nvPr/>
        </p:nvSpPr>
        <p:spPr>
          <a:xfrm>
            <a:off x="2223714" y="995781"/>
            <a:ext cx="6602553" cy="1636345"/>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471805" algn="just">
              <a:spcAft>
                <a:spcPts val="0"/>
              </a:spcAft>
            </a:pPr>
            <a:r>
              <a:rPr lang="ru-RU" sz="1600" b="1" dirty="0">
                <a:solidFill>
                  <a:srgbClr val="0070C0"/>
                </a:solidFill>
                <a:ea typeface="Calibri"/>
                <a:cs typeface="SchoolBookC"/>
              </a:rPr>
              <a:t>Воронкова </a:t>
            </a:r>
            <a:r>
              <a:rPr lang="ru-RU" sz="1600" b="1" dirty="0" smtClean="0">
                <a:solidFill>
                  <a:srgbClr val="0070C0"/>
                </a:solidFill>
                <a:ea typeface="Calibri"/>
                <a:cs typeface="SchoolBookC"/>
              </a:rPr>
              <a:t>В.В. </a:t>
            </a:r>
            <a:r>
              <a:rPr lang="ru-RU" sz="1600" b="1" spc="15" dirty="0" smtClean="0">
                <a:solidFill>
                  <a:srgbClr val="0070C0"/>
                </a:solidFill>
                <a:ea typeface="Calibri"/>
                <a:cs typeface="SchoolBookC"/>
              </a:rPr>
              <a:t>Подготовка </a:t>
            </a:r>
            <a:r>
              <a:rPr lang="ru-RU" sz="1600" b="1" spc="15" dirty="0">
                <a:solidFill>
                  <a:srgbClr val="0070C0"/>
                </a:solidFill>
                <a:ea typeface="Calibri"/>
                <a:cs typeface="SchoolBookC"/>
              </a:rPr>
              <a:t>к обучению грамоте. Рабочая тетрадь для учащихся 1 до</a:t>
            </a:r>
            <a:r>
              <a:rPr lang="ru-RU" sz="1600" b="1" spc="55" dirty="0">
                <a:solidFill>
                  <a:srgbClr val="0070C0"/>
                </a:solidFill>
                <a:ea typeface="Calibri"/>
                <a:cs typeface="SchoolBookC"/>
              </a:rPr>
              <a:t>по</a:t>
            </a:r>
            <a:r>
              <a:rPr lang="ru-RU" sz="1600" b="1" spc="30" dirty="0">
                <a:solidFill>
                  <a:srgbClr val="0070C0"/>
                </a:solidFill>
                <a:ea typeface="Calibri"/>
                <a:cs typeface="SchoolBookC"/>
              </a:rPr>
              <a:t>лнительного и 1 </a:t>
            </a:r>
            <a:r>
              <a:rPr lang="ru-RU" sz="1600" b="1" spc="30" dirty="0" smtClean="0">
                <a:solidFill>
                  <a:srgbClr val="0070C0"/>
                </a:solidFill>
                <a:ea typeface="Calibri"/>
                <a:cs typeface="SchoolBookC"/>
              </a:rPr>
              <a:t>классов.</a:t>
            </a:r>
            <a:endParaRPr lang="ru-RU" sz="1400" b="1" dirty="0">
              <a:solidFill>
                <a:srgbClr val="0070C0"/>
              </a:solidFill>
              <a:ea typeface="Calibri"/>
              <a:cs typeface="Minion Pro"/>
            </a:endParaRPr>
          </a:p>
          <a:p>
            <a:pPr marL="171450" indent="-171450">
              <a:spcAft>
                <a:spcPts val="1000"/>
              </a:spcAft>
              <a:buFont typeface="Wingdings" pitchFamily="2" charset="2"/>
              <a:buChar char="§"/>
            </a:pPr>
            <a:r>
              <a:rPr lang="ru-RU" sz="1200" dirty="0">
                <a:ea typeface="Calibri"/>
                <a:cs typeface="Times New Roman"/>
              </a:rPr>
              <a:t> </a:t>
            </a:r>
            <a:r>
              <a:rPr lang="ru-RU" sz="1200" b="1" dirty="0" smtClean="0">
                <a:ea typeface="Calibri"/>
                <a:cs typeface="Times New Roman"/>
              </a:rPr>
              <a:t>В </a:t>
            </a:r>
            <a:r>
              <a:rPr lang="ru-RU" sz="1200" b="1" dirty="0">
                <a:ea typeface="Calibri"/>
                <a:cs typeface="Times New Roman"/>
              </a:rPr>
              <a:t>тетрадь вошли практические задания, направленные на развитие и формирование фонематического слуха, навыков звукового анализа и синтеза, диалогической речи, графомоторных и графических умений на </a:t>
            </a:r>
            <a:r>
              <a:rPr lang="ru-RU" sz="1200" b="1" i="1" dirty="0" err="1">
                <a:ea typeface="Calibri"/>
                <a:cs typeface="Times New Roman"/>
              </a:rPr>
              <a:t>добукварном</a:t>
            </a:r>
            <a:r>
              <a:rPr lang="ru-RU" sz="1200" b="1" i="1" dirty="0">
                <a:ea typeface="Calibri"/>
                <a:cs typeface="Times New Roman"/>
              </a:rPr>
              <a:t> этапе обучения чтению и письму</a:t>
            </a:r>
            <a:r>
              <a:rPr lang="ru-RU" sz="1200" b="1" dirty="0">
                <a:ea typeface="Calibri"/>
                <a:cs typeface="Times New Roman"/>
              </a:rPr>
              <a:t> учащихся с умственной отсталостью (интеллектуальными нарушениями). </a:t>
            </a:r>
            <a:endParaRPr lang="ru-RU" sz="1200" b="1" dirty="0" smtClean="0">
              <a:ea typeface="Calibri"/>
              <a:cs typeface="Times New Roman"/>
            </a:endParaRPr>
          </a:p>
          <a:p>
            <a:pPr marL="171450" indent="-171450">
              <a:spcAft>
                <a:spcPts val="1000"/>
              </a:spcAft>
              <a:buFont typeface="Wingdings" pitchFamily="2" charset="2"/>
              <a:buChar char="§"/>
            </a:pPr>
            <a:r>
              <a:rPr lang="ru-RU" sz="1200" b="1" dirty="0" smtClean="0">
                <a:ea typeface="Calibri"/>
                <a:cs typeface="Times New Roman"/>
              </a:rPr>
              <a:t>Учебное </a:t>
            </a:r>
            <a:r>
              <a:rPr lang="ru-RU" sz="1200" b="1" dirty="0">
                <a:ea typeface="Calibri"/>
                <a:cs typeface="Times New Roman"/>
              </a:rPr>
              <a:t>пособие рекомендовано «Союзом дефектологов».</a:t>
            </a:r>
            <a:endParaRPr lang="ru-RU" sz="1200" b="1" dirty="0">
              <a:effectLst/>
              <a:ea typeface="Calibri"/>
              <a:cs typeface="Times New Roman"/>
            </a:endParaRPr>
          </a:p>
        </p:txBody>
      </p:sp>
    </p:spTree>
    <p:extLst>
      <p:ext uri="{BB962C8B-B14F-4D97-AF65-F5344CB8AC3E}">
        <p14:creationId xmlns:p14="http://schemas.microsoft.com/office/powerpoint/2010/main" val="706563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3013" y="6382464"/>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180888"/>
            <a:ext cx="8352928" cy="1077218"/>
          </a:xfrm>
          <a:prstGeom prst="rect">
            <a:avLst/>
          </a:prstGeom>
          <a:noFill/>
        </p:spPr>
        <p:txBody>
          <a:bodyPr wrap="square" rtlCol="0">
            <a:spAutoFit/>
          </a:bodyPr>
          <a:lstStyle/>
          <a:p>
            <a:r>
              <a:rPr lang="ru-RU" sz="2400" b="1" dirty="0" smtClean="0">
                <a:solidFill>
                  <a:srgbClr val="C00000"/>
                </a:solidFill>
                <a:latin typeface="Times New Roman" panose="02020603050405020304" pitchFamily="18" charset="0"/>
                <a:cs typeface="Times New Roman" panose="02020603050405020304" pitchFamily="18" charset="0"/>
              </a:rPr>
              <a:t>В помощь педагогам:</a:t>
            </a:r>
            <a:r>
              <a:rPr lang="ru-RU" sz="2000" b="1" dirty="0" smtClean="0">
                <a:latin typeface="Times New Roman" panose="02020603050405020304" pitchFamily="18" charset="0"/>
                <a:cs typeface="Times New Roman" panose="02020603050405020304" pitchFamily="18" charset="0"/>
              </a:rPr>
              <a:t> </a:t>
            </a:r>
            <a:r>
              <a:rPr lang="ru-RU" sz="2000" b="1" dirty="0" smtClean="0">
                <a:solidFill>
                  <a:srgbClr val="C00000"/>
                </a:solidFill>
                <a:latin typeface="Times New Roman" panose="02020603050405020304" pitchFamily="18" charset="0"/>
                <a:cs typeface="Times New Roman" panose="02020603050405020304" pitchFamily="18" charset="0"/>
              </a:rPr>
              <a:t>Учебные пособия по чтению и развитию речи для общеобразовательных организаций, реализующих ФГОС образования обучающихся с интеллектуальными нарушениями</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8" name="Rectangle 2"/>
          <p:cNvSpPr txBox="1">
            <a:spLocks noChangeArrowheads="1"/>
          </p:cNvSpPr>
          <p:nvPr/>
        </p:nvSpPr>
        <p:spPr>
          <a:xfrm>
            <a:off x="179512" y="1268115"/>
            <a:ext cx="3528392" cy="1296144"/>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600" dirty="0" smtClean="0">
                <a:solidFill>
                  <a:srgbClr val="4584D3">
                    <a:lumMod val="50000"/>
                  </a:srgbClr>
                </a:solidFill>
                <a:latin typeface="Times New Roman" pitchFamily="18" charset="0"/>
              </a:rPr>
              <a:t>Адонина Т.И. </a:t>
            </a:r>
            <a:r>
              <a:rPr lang="ru-RU" altLang="ru-RU" sz="1400" dirty="0" smtClean="0">
                <a:solidFill>
                  <a:srgbClr val="4584D3">
                    <a:lumMod val="50000"/>
                  </a:srgbClr>
                </a:solidFill>
                <a:latin typeface="Times New Roman" pitchFamily="18" charset="0"/>
              </a:rPr>
              <a:t>Уроки внеклассного чтения. 5-9 классы: методическое пособие с поурочными разработками для педагога , работающего с обучающимися с интеллектуальными нарушениями</a:t>
            </a:r>
          </a:p>
        </p:txBody>
      </p:sp>
      <p:pic>
        <p:nvPicPr>
          <p:cNvPr id="10" name="Picture 4" descr="Adoni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676561"/>
            <a:ext cx="1470187" cy="1919924"/>
          </a:xfrm>
          <a:prstGeom prst="rect">
            <a:avLst/>
          </a:prstGeom>
          <a:noFill/>
          <a:ln>
            <a:noFill/>
          </a:ln>
          <a:effectLst>
            <a:glow rad="139700">
              <a:schemeClr val="accent5">
                <a:satMod val="175000"/>
                <a:alpha val="40000"/>
              </a:schemeClr>
            </a:glow>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Объект 5"/>
          <p:cNvSpPr txBox="1">
            <a:spLocks/>
          </p:cNvSpPr>
          <p:nvPr/>
        </p:nvSpPr>
        <p:spPr>
          <a:xfrm>
            <a:off x="1763688" y="2658178"/>
            <a:ext cx="2304256" cy="3291102"/>
          </a:xfrm>
          <a:prstGeom prst="rect">
            <a:avLst/>
          </a:prstGeom>
          <a:solidFill>
            <a:schemeClr val="accent6">
              <a:lumMod val="20000"/>
              <a:lumOff val="80000"/>
            </a:schemeClr>
          </a:solidFill>
          <a:effectLst/>
          <a:scene3d>
            <a:camera prst="orthographicFront"/>
            <a:lightRig rig="threePt" dir="t"/>
          </a:scene3d>
          <a:sp3d>
            <a:bevelT prst="relaxedInset"/>
          </a:sp3d>
        </p:spPr>
        <p:txBody>
          <a:bodyPr vert="horz">
            <a:normAutofit fontScale="47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28600" indent="-182563" fontAlgn="base">
              <a:lnSpc>
                <a:spcPct val="80000"/>
              </a:lnSpc>
              <a:spcAft>
                <a:spcPts val="300"/>
              </a:spcAft>
              <a:buClr>
                <a:srgbClr val="C3260C"/>
              </a:buClr>
              <a:buSzPct val="130000"/>
              <a:buFont typeface="Wingdings 2"/>
              <a:buNone/>
            </a:pPr>
            <a:r>
              <a:rPr lang="ru-RU" altLang="ru-RU" sz="2400" b="1" dirty="0" smtClean="0">
                <a:solidFill>
                  <a:srgbClr val="404040"/>
                </a:solidFill>
                <a:latin typeface="Times New Roman" pitchFamily="18" charset="0"/>
              </a:rPr>
              <a:t>     </a:t>
            </a:r>
          </a:p>
          <a:p>
            <a:pPr marL="228600" indent="-182563" fontAlgn="base">
              <a:lnSpc>
                <a:spcPct val="80000"/>
              </a:lnSpc>
              <a:spcAft>
                <a:spcPts val="300"/>
              </a:spcAft>
              <a:buClr>
                <a:srgbClr val="C3260C"/>
              </a:buClr>
              <a:buSzPct val="130000"/>
              <a:buFont typeface="Wingdings 2"/>
              <a:buNone/>
            </a:pPr>
            <a:r>
              <a:rPr lang="ru-RU" altLang="ru-RU" sz="2400" b="1" dirty="0" smtClean="0">
                <a:solidFill>
                  <a:srgbClr val="404040"/>
                </a:solidFill>
                <a:latin typeface="Times New Roman" pitchFamily="18" charset="0"/>
              </a:rPr>
              <a:t>      </a:t>
            </a:r>
            <a:r>
              <a:rPr lang="ru-RU" altLang="ru-RU" sz="3700" b="1" dirty="0" smtClean="0">
                <a:solidFill>
                  <a:srgbClr val="404040"/>
                </a:solidFill>
                <a:latin typeface="Times New Roman" pitchFamily="18" charset="0"/>
              </a:rPr>
              <a:t>В пособии рассматриваются произведения, рекомендованные программой для уроков внеклассного чтения и произведения, выбранные на усмотрение автора, обогащающие эмоциональную сферу учащихся нравственными, эстетическими чувствами.</a:t>
            </a:r>
          </a:p>
          <a:p>
            <a:endParaRPr lang="ru-RU" dirty="0"/>
          </a:p>
        </p:txBody>
      </p:sp>
      <p:sp>
        <p:nvSpPr>
          <p:cNvPr id="12" name="Rectangle 2"/>
          <p:cNvSpPr txBox="1">
            <a:spLocks noChangeArrowheads="1"/>
          </p:cNvSpPr>
          <p:nvPr/>
        </p:nvSpPr>
        <p:spPr>
          <a:xfrm>
            <a:off x="4067944" y="1236426"/>
            <a:ext cx="4932040" cy="1440135"/>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800" dirty="0" smtClean="0">
                <a:ln w="1905"/>
                <a:solidFill>
                  <a:srgbClr val="05E0DB">
                    <a:lumMod val="50000"/>
                  </a:srgbClr>
                </a:solidFill>
                <a:effectLst>
                  <a:innerShdw blurRad="69850" dist="43180" dir="5400000">
                    <a:srgbClr val="000000">
                      <a:alpha val="65000"/>
                    </a:srgbClr>
                  </a:innerShdw>
                </a:effectLst>
                <a:latin typeface="Times New Roman" pitchFamily="18" charset="0"/>
              </a:rPr>
              <a:t>Шехирева А.М. Деловое письмо. Тетрадь по письму и развитию речи для 5-9 </a:t>
            </a:r>
            <a:r>
              <a:rPr lang="ru-RU" altLang="ru-RU" sz="1600" dirty="0" smtClean="0">
                <a:ln w="1905"/>
                <a:solidFill>
                  <a:srgbClr val="05E0DB">
                    <a:lumMod val="50000"/>
                  </a:srgbClr>
                </a:solidFill>
                <a:effectLst>
                  <a:innerShdw blurRad="69850" dist="43180" dir="5400000">
                    <a:srgbClr val="000000">
                      <a:alpha val="65000"/>
                    </a:srgbClr>
                  </a:innerShdw>
                </a:effectLst>
                <a:latin typeface="Times New Roman" pitchFamily="18" charset="0"/>
              </a:rPr>
              <a:t>классов– для обучающихся с нарушениями интеллекта</a:t>
            </a:r>
          </a:p>
        </p:txBody>
      </p:sp>
      <p:pic>
        <p:nvPicPr>
          <p:cNvPr id="13" name="Picture 3" descr="Shehire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3013" y="2658178"/>
            <a:ext cx="1371475" cy="200559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Объект 6"/>
          <p:cNvSpPr txBox="1">
            <a:spLocks/>
          </p:cNvSpPr>
          <p:nvPr/>
        </p:nvSpPr>
        <p:spPr>
          <a:xfrm>
            <a:off x="4355976" y="2647138"/>
            <a:ext cx="3096344" cy="3302142"/>
          </a:xfrm>
          <a:prstGeom prst="rect">
            <a:avLst/>
          </a:prstGeom>
          <a:solidFill>
            <a:schemeClr val="accent4">
              <a:lumMod val="20000"/>
              <a:lumOff val="80000"/>
            </a:schemeClr>
          </a:solidFill>
          <a:effectLst/>
          <a:scene3d>
            <a:camera prst="orthographicFront"/>
            <a:lightRig rig="threePt" dir="t"/>
          </a:scene3d>
          <a:sp3d>
            <a:bevelT/>
          </a:sp3d>
        </p:spPr>
        <p:txBody>
          <a:bodyPr vert="horz">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fontAlgn="base">
              <a:spcBef>
                <a:spcPct val="0"/>
              </a:spcBef>
              <a:spcAft>
                <a:spcPct val="0"/>
              </a:spcAft>
              <a:buClrTx/>
              <a:buFont typeface="Wingdings 2"/>
              <a:buNone/>
            </a:pPr>
            <a:r>
              <a:rPr lang="ru-RU" altLang="ru-RU" sz="2000" b="1" dirty="0" smtClean="0">
                <a:solidFill>
                  <a:schemeClr val="bg1">
                    <a:lumMod val="50000"/>
                  </a:schemeClr>
                </a:solidFill>
                <a:latin typeface="Times New Roman" pitchFamily="18" charset="0"/>
                <a:cs typeface="Arial" charset="0"/>
              </a:rPr>
              <a:t>Данное методическое пособие представляет собой набор заданий, направленных на получение теоретических сведений по документоведению, образцы оформления деловых писем (автобиографии, заявлений, писем, поздравительных открыток, адресов, платежных бланков, расписок и т.д.), позволяющих учащимся сформировать практические навыки в оформлении деловых бумаг. </a:t>
            </a:r>
          </a:p>
        </p:txBody>
      </p:sp>
    </p:spTree>
    <p:extLst>
      <p:ext uri="{BB962C8B-B14F-4D97-AF65-F5344CB8AC3E}">
        <p14:creationId xmlns:p14="http://schemas.microsoft.com/office/powerpoint/2010/main" val="41090477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6300192" y="3797943"/>
            <a:ext cx="2232248" cy="2439369"/>
          </a:xfrm>
          <a:solidFill>
            <a:schemeClr val="accent2">
              <a:lumMod val="40000"/>
              <a:lumOff val="60000"/>
            </a:schemeClr>
          </a:solidFill>
          <a:scene3d>
            <a:camera prst="orthographicFront"/>
            <a:lightRig rig="threePt" dir="t"/>
          </a:scene3d>
          <a:sp3d>
            <a:bevelT/>
          </a:sp3d>
        </p:spPr>
        <p:txBody>
          <a:bodyPr>
            <a:normAutofit fontScale="70000" lnSpcReduction="20000"/>
          </a:bodyPr>
          <a:lstStyle/>
          <a:p>
            <a:pPr marL="0" lvl="0" indent="0" fontAlgn="base">
              <a:spcBef>
                <a:spcPct val="0"/>
              </a:spcBef>
              <a:spcAft>
                <a:spcPct val="0"/>
              </a:spcAft>
              <a:buClrTx/>
              <a:buNone/>
            </a:pPr>
            <a:r>
              <a:rPr lang="ru-RU" altLang="ru-RU" sz="1700" b="1" dirty="0" err="1" smtClean="0">
                <a:solidFill>
                  <a:srgbClr val="000099"/>
                </a:solidFill>
                <a:latin typeface="Times New Roman" panose="02020603050405020304" pitchFamily="18" charset="0"/>
                <a:cs typeface="Times New Roman" panose="02020603050405020304" pitchFamily="18" charset="0"/>
              </a:rPr>
              <a:t>Зуробьян</a:t>
            </a:r>
            <a:r>
              <a:rPr lang="ru-RU" altLang="ru-RU" sz="1700" b="1" dirty="0" smtClean="0">
                <a:solidFill>
                  <a:srgbClr val="000099"/>
                </a:solidFill>
                <a:latin typeface="Times New Roman" panose="02020603050405020304" pitchFamily="18" charset="0"/>
                <a:cs typeface="Times New Roman" panose="02020603050405020304" pitchFamily="18" charset="0"/>
              </a:rPr>
              <a:t> </a:t>
            </a:r>
            <a:r>
              <a:rPr lang="ru-RU" altLang="ru-RU" sz="1700" b="1" dirty="0">
                <a:solidFill>
                  <a:srgbClr val="000099"/>
                </a:solidFill>
                <a:latin typeface="Times New Roman" panose="02020603050405020304" pitchFamily="18" charset="0"/>
                <a:cs typeface="Times New Roman" panose="02020603050405020304" pitchFamily="18" charset="0"/>
              </a:rPr>
              <a:t>С.А. Подготовка учащихся с ОВЗ к письменному экзамену по русскому языку за курс основной </a:t>
            </a:r>
            <a:r>
              <a:rPr lang="ru-RU" altLang="ru-RU" sz="1700" b="1" dirty="0" smtClean="0">
                <a:solidFill>
                  <a:srgbClr val="000099"/>
                </a:solidFill>
                <a:latin typeface="Times New Roman" panose="02020603050405020304" pitchFamily="18" charset="0"/>
                <a:cs typeface="Times New Roman" panose="02020603050405020304" pitchFamily="18" charset="0"/>
              </a:rPr>
              <a:t>школы</a:t>
            </a:r>
          </a:p>
          <a:p>
            <a:pPr marL="0" lvl="0" indent="0" fontAlgn="base">
              <a:spcBef>
                <a:spcPct val="0"/>
              </a:spcBef>
              <a:spcAft>
                <a:spcPct val="0"/>
              </a:spcAft>
              <a:buClrTx/>
              <a:buNone/>
            </a:pPr>
            <a:endParaRPr lang="ru-RU" altLang="ru-RU" sz="1700" b="1" dirty="0">
              <a:solidFill>
                <a:srgbClr val="000099"/>
              </a:solidFill>
              <a:latin typeface="Times New Roman" panose="02020603050405020304" pitchFamily="18" charset="0"/>
              <a:cs typeface="Times New Roman" panose="02020603050405020304" pitchFamily="18" charset="0"/>
            </a:endParaRPr>
          </a:p>
          <a:p>
            <a:pPr marL="0" lvl="0" indent="0" fontAlgn="base">
              <a:spcBef>
                <a:spcPct val="0"/>
              </a:spcBef>
              <a:spcAft>
                <a:spcPct val="0"/>
              </a:spcAft>
              <a:buClrTx/>
              <a:buNone/>
            </a:pPr>
            <a:r>
              <a:rPr lang="ru-RU" altLang="ru-RU" sz="1700" b="1" i="1" dirty="0">
                <a:solidFill>
                  <a:prstClr val="black"/>
                </a:solidFill>
                <a:latin typeface="Times New Roman" panose="02020603050405020304" pitchFamily="18" charset="0"/>
                <a:cs typeface="Times New Roman" panose="02020603050405020304" pitchFamily="18" charset="0"/>
              </a:rPr>
              <a:t>В пособие включены 26 адаптированных текстов для подготовки учащихся с особыми образовательными потребностями к проведению письменного экзамена по русскому языку в форме сжатого изложения с творческим заданием за курс основной школы</a:t>
            </a:r>
          </a:p>
          <a:p>
            <a:endParaRPr lang="ru-RU" b="1" dirty="0">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395535" y="711860"/>
            <a:ext cx="8352928" cy="988947"/>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2000" dirty="0" smtClean="0">
                <a:ln w="1905"/>
                <a:solidFill>
                  <a:srgbClr val="5BD078">
                    <a:lumMod val="50000"/>
                  </a:srgbClr>
                </a:solidFill>
                <a:effectLst>
                  <a:innerShdw blurRad="69850" dist="43180" dir="5400000">
                    <a:srgbClr val="000000">
                      <a:alpha val="65000"/>
                    </a:srgbClr>
                  </a:innerShdw>
                </a:effectLst>
                <a:latin typeface="Times New Roman" pitchFamily="18" charset="0"/>
              </a:rPr>
              <a:t>Методические и практические пособия по развитию речи у обучающихся с умственной отсталостью на уроках литературного чтения</a:t>
            </a:r>
          </a:p>
        </p:txBody>
      </p:sp>
      <p:pic>
        <p:nvPicPr>
          <p:cNvPr id="8" name="Picture 4" descr="Shishko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34" y="1770891"/>
            <a:ext cx="1623326" cy="194627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Zurobian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770891"/>
            <a:ext cx="1728192" cy="194627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Zurobian_E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770892"/>
            <a:ext cx="1670168" cy="194627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611560" y="3797943"/>
            <a:ext cx="2286001" cy="2677656"/>
          </a:xfrm>
          <a:prstGeom prst="rect">
            <a:avLst/>
          </a:prstGeom>
          <a:solidFill>
            <a:schemeClr val="bg1">
              <a:lumMod val="85000"/>
            </a:schemeClr>
          </a:solidFill>
          <a:scene3d>
            <a:camera prst="orthographicFront"/>
            <a:lightRig rig="threePt" dir="t"/>
          </a:scene3d>
          <a:sp3d>
            <a:bevelT/>
          </a:sp3d>
        </p:spPr>
        <p:txBody>
          <a:bodyPr>
            <a:spAutoFit/>
          </a:bodyPr>
          <a:lstStyle/>
          <a:p>
            <a:pPr fontAlgn="base">
              <a:spcBef>
                <a:spcPct val="0"/>
              </a:spcBef>
              <a:spcAft>
                <a:spcPct val="0"/>
              </a:spcAft>
              <a:defRPr/>
            </a:pPr>
            <a:r>
              <a:rPr lang="ru-RU" sz="12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Шишкова М.И. Развитие речи на уроках литературного чтения.</a:t>
            </a:r>
          </a:p>
          <a:p>
            <a:pPr fontAlgn="base">
              <a:spcBef>
                <a:spcPct val="0"/>
              </a:spcBef>
              <a:spcAft>
                <a:spcPct val="0"/>
              </a:spcAft>
              <a:defRPr/>
            </a:pPr>
            <a:r>
              <a:rPr lang="ru-RU" sz="1200" b="1" i="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В пособии представлена авторская методика развития коммуникативной функции речи на уроках литературного чтения в старших классах коррекционных школ, теоретические и практические материалы для подготовки и проведения уроков чтения.</a:t>
            </a:r>
          </a:p>
        </p:txBody>
      </p:sp>
      <p:sp>
        <p:nvSpPr>
          <p:cNvPr id="12" name="Прямоугольник 11"/>
          <p:cNvSpPr/>
          <p:nvPr/>
        </p:nvSpPr>
        <p:spPr>
          <a:xfrm>
            <a:off x="3428999" y="3797943"/>
            <a:ext cx="2286000" cy="2677656"/>
          </a:xfrm>
          <a:prstGeom prst="rect">
            <a:avLst/>
          </a:prstGeom>
          <a:solidFill>
            <a:schemeClr val="accent6">
              <a:lumMod val="20000"/>
              <a:lumOff val="80000"/>
            </a:schemeClr>
          </a:solidFill>
          <a:scene3d>
            <a:camera prst="orthographicFront"/>
            <a:lightRig rig="threePt" dir="t"/>
          </a:scene3d>
          <a:sp3d>
            <a:bevelT/>
          </a:sp3d>
        </p:spPr>
        <p:txBody>
          <a:bodyPr>
            <a:spAutoFit/>
          </a:bodyPr>
          <a:lstStyle/>
          <a:p>
            <a:r>
              <a:rPr lang="ru-RU" altLang="ru-RU" sz="1200" b="1" dirty="0" err="1">
                <a:solidFill>
                  <a:srgbClr val="000099"/>
                </a:solidFill>
                <a:latin typeface="Times New Roman" panose="02020603050405020304" pitchFamily="18" charset="0"/>
                <a:cs typeface="Times New Roman" panose="02020603050405020304" pitchFamily="18" charset="0"/>
              </a:rPr>
              <a:t>Зуробьян</a:t>
            </a:r>
            <a:r>
              <a:rPr lang="ru-RU" altLang="ru-RU" sz="1200" b="1" dirty="0">
                <a:solidFill>
                  <a:srgbClr val="000099"/>
                </a:solidFill>
                <a:latin typeface="Times New Roman" panose="02020603050405020304" pitchFamily="18" charset="0"/>
                <a:cs typeface="Times New Roman" panose="02020603050405020304" pitchFamily="18" charset="0"/>
              </a:rPr>
              <a:t> С.А. Тексты для изложений и конспекты уроков по русскому языку. Праздничные и памятные даты России. </a:t>
            </a:r>
            <a:br>
              <a:rPr lang="ru-RU" altLang="ru-RU" sz="1200" b="1" dirty="0">
                <a:solidFill>
                  <a:srgbClr val="000099"/>
                </a:solidFill>
                <a:latin typeface="Times New Roman" panose="02020603050405020304" pitchFamily="18" charset="0"/>
                <a:cs typeface="Times New Roman" panose="02020603050405020304" pitchFamily="18" charset="0"/>
              </a:rPr>
            </a:br>
            <a:r>
              <a:rPr lang="ru-RU" altLang="ru-RU" sz="1200" b="1" i="1" dirty="0">
                <a:solidFill>
                  <a:prstClr val="black"/>
                </a:solidFill>
                <a:latin typeface="Times New Roman" panose="02020603050405020304" pitchFamily="18" charset="0"/>
                <a:cs typeface="Times New Roman" panose="02020603050405020304" pitchFamily="18" charset="0"/>
              </a:rPr>
              <a:t>Практическое пособие для спец. (корр.) образовательных учреждений, а также для проведения интегрированных уроков развития речи и истории в коррекционных классах средней школы с полиэтническим составом учащихся</a:t>
            </a:r>
            <a:r>
              <a:rPr lang="ru-RU" altLang="ru-RU" sz="1200" b="1" dirty="0">
                <a:solidFill>
                  <a:srgbClr val="000099"/>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11"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8967" y="6358561"/>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03853" y="188640"/>
            <a:ext cx="3658759" cy="523220"/>
          </a:xfrm>
          <a:prstGeom prst="rect">
            <a:avLst/>
          </a:prstGeom>
          <a:noFill/>
        </p:spPr>
        <p:txBody>
          <a:bodyPr wrap="none" rtlCol="0">
            <a:spAutoFit/>
          </a:bodyPr>
          <a:lstStyle/>
          <a:p>
            <a:r>
              <a:rPr lang="ru-RU" sz="2800" b="1" dirty="0" smtClean="0">
                <a:solidFill>
                  <a:srgbClr val="C00000"/>
                </a:solidFill>
                <a:latin typeface="Times New Roman" panose="02020603050405020304" pitchFamily="18" charset="0"/>
                <a:cs typeface="Times New Roman" panose="02020603050405020304" pitchFamily="18" charset="0"/>
              </a:rPr>
              <a:t>В помощь педагогам:</a:t>
            </a:r>
            <a:endParaRPr lang="ru-RU"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56309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 fill="hold"/>
                                        <p:tgtEl>
                                          <p:spTgt spid="10"/>
                                        </p:tgtEl>
                                        <p:attrNameLst>
                                          <p:attrName>ppt_w</p:attrName>
                                        </p:attrNameLst>
                                      </p:cBhvr>
                                      <p:tavLst>
                                        <p:tav tm="0">
                                          <p:val>
                                            <p:fltVal val="0"/>
                                          </p:val>
                                        </p:tav>
                                        <p:tav tm="100000">
                                          <p:val>
                                            <p:strVal val="#ppt_w"/>
                                          </p:val>
                                        </p:tav>
                                      </p:tavLst>
                                    </p:anim>
                                    <p:anim calcmode="lin" valueType="num">
                                      <p:cBhvr>
                                        <p:cTn id="20" dur="100" fill="hold"/>
                                        <p:tgtEl>
                                          <p:spTgt spid="10"/>
                                        </p:tgtEl>
                                        <p:attrNameLst>
                                          <p:attrName>ppt_h</p:attrName>
                                        </p:attrNameLst>
                                      </p:cBhvr>
                                      <p:tavLst>
                                        <p:tav tm="0">
                                          <p:val>
                                            <p:fltVal val="0"/>
                                          </p:val>
                                        </p:tav>
                                        <p:tav tm="100000">
                                          <p:val>
                                            <p:strVal val="#ppt_h"/>
                                          </p:val>
                                        </p:tav>
                                      </p:tavLst>
                                    </p:anim>
                                    <p:animEffect transition="in" filter="fade">
                                      <p:cBhvr>
                                        <p:cTn id="21"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284158" y="188640"/>
            <a:ext cx="8769549" cy="1080120"/>
          </a:xfrm>
          <a:prstGeom prst="rect">
            <a:avLst/>
          </a:prstGeom>
          <a:effectLst/>
        </p:spPr>
        <p:txBody>
          <a:bodyPr vert="horz" lIns="91440" tIns="45720" rIns="91440" bIns="45720" rtlCol="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800" dirty="0" smtClean="0">
                <a:ln w="11430"/>
                <a:solidFill>
                  <a:schemeClr val="accent4">
                    <a:lumMod val="50000"/>
                  </a:schemeClr>
                </a:solidFill>
                <a:effectLst>
                  <a:outerShdw blurRad="50800" dist="39000" dir="5460000" algn="tl">
                    <a:srgbClr val="000000">
                      <a:alpha val="38000"/>
                    </a:srgbClr>
                  </a:outerShdw>
                </a:effectLst>
                <a:latin typeface="Times New Roman" pitchFamily="18" charset="0"/>
              </a:rPr>
              <a:t>Учебные пособия, рабочие тетради и методические пособия для организации и проведения уроков МАТЕМАТИКИ в общеобразовательной школе с обучающимися с интеллектуальными нарушениями</a:t>
            </a:r>
          </a:p>
        </p:txBody>
      </p:sp>
      <p:pic>
        <p:nvPicPr>
          <p:cNvPr id="8" name="Picture 10" descr="Кudri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4263702"/>
            <a:ext cx="1278959" cy="165023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Kalinchenk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4404" y="4263702"/>
            <a:ext cx="1277125" cy="165023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Salomato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4263702"/>
            <a:ext cx="1324861" cy="165023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698222"/>
            <a:ext cx="1224136" cy="169168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1700807"/>
            <a:ext cx="1358252" cy="169168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1872" y="1698222"/>
            <a:ext cx="1278959" cy="169427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3670" y="1707682"/>
            <a:ext cx="1241347" cy="168481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C:\Users\Бородина_ОИ\Desktop\Logotype\Logo VLADOS_2017Col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8851" y="6404696"/>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Объект 4"/>
          <p:cNvSpPr txBox="1">
            <a:spLocks/>
          </p:cNvSpPr>
          <p:nvPr/>
        </p:nvSpPr>
        <p:spPr>
          <a:xfrm>
            <a:off x="459722" y="1698222"/>
            <a:ext cx="2736304" cy="4215710"/>
          </a:xfrm>
          <a:prstGeom prst="rect">
            <a:avLst/>
          </a:prstGeom>
          <a:ln/>
        </p:spPr>
        <p:style>
          <a:lnRef idx="1">
            <a:schemeClr val="accent2"/>
          </a:lnRef>
          <a:fillRef idx="2">
            <a:schemeClr val="accent2"/>
          </a:fillRef>
          <a:effectRef idx="1">
            <a:schemeClr val="accent2"/>
          </a:effectRef>
          <a:fontRef idx="minor">
            <a:schemeClr val="dk1"/>
          </a:fontRef>
        </p:style>
        <p:txBody>
          <a:bodyPr vert="horz">
            <a:normAutofit fontScale="40000" lnSpcReduction="20000"/>
          </a:bodyPr>
          <a:lstStyle>
            <a:defPPr>
              <a:defRPr lang="ru-RU"/>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46037" marR="0" lvl="0" indent="0" algn="l" defTabSz="914400" rtl="0" eaLnBrk="1" fontAlgn="base" latinLnBrk="0" hangingPunct="1">
              <a:lnSpc>
                <a:spcPct val="100000"/>
              </a:lnSpc>
              <a:spcBef>
                <a:spcPct val="20000"/>
              </a:spcBef>
              <a:spcAft>
                <a:spcPts val="300"/>
              </a:spcAft>
              <a:buClr>
                <a:srgbClr val="C3260C"/>
              </a:buClr>
              <a:buSzPct val="130000"/>
              <a:buFont typeface="Wingdings 2"/>
              <a:buNone/>
              <a:tabLst/>
              <a:defRPr/>
            </a:pPr>
            <a:endParaRPr kumimoji="0" lang="ru-RU" altLang="ru-RU" sz="2000" b="1" i="0" u="none" strike="noStrike" kern="1200" cap="none" spc="0" normalizeH="0" baseline="0" noProof="0" dirty="0" smtClean="0">
              <a:ln>
                <a:noFill/>
              </a:ln>
              <a:solidFill>
                <a:srgbClr val="404040"/>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base" latinLnBrk="0" hangingPunct="1">
              <a:lnSpc>
                <a:spcPct val="120000"/>
              </a:lnSpc>
              <a:spcBef>
                <a:spcPct val="0"/>
              </a:spcBef>
              <a:spcAft>
                <a:spcPct val="0"/>
              </a:spcAft>
              <a:buClrTx/>
              <a:buSzPct val="95000"/>
              <a:buFont typeface="Wingdings" pitchFamily="2" charset="2"/>
              <a:buChar char="v"/>
              <a:tabLst/>
              <a:defRPr/>
            </a:pPr>
            <a:r>
              <a:rPr kumimoji="0" lang="ru-RU" sz="4000" b="1" i="0" u="none" strike="noStrike" kern="1200" cap="none" spc="0" normalizeH="0" baseline="0" noProof="0" dirty="0" smtClean="0">
                <a:ln>
                  <a:noFill/>
                </a:ln>
                <a:solidFill>
                  <a:srgbClr val="99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Белошистая А.В. </a:t>
            </a:r>
          </a:p>
          <a:p>
            <a:pPr marR="0" lvl="0" algn="l" defTabSz="914400" rtl="0" eaLnBrk="1" fontAlgn="base" latinLnBrk="0" hangingPunct="1">
              <a:lnSpc>
                <a:spcPct val="120000"/>
              </a:lnSpc>
              <a:spcBef>
                <a:spcPct val="0"/>
              </a:spcBef>
              <a:spcAft>
                <a:spcPct val="0"/>
              </a:spcAft>
              <a:buClrTx/>
              <a:buSzPct val="95000"/>
              <a:tabLst/>
              <a:defRPr/>
            </a:pPr>
            <a:r>
              <a:rPr kumimoji="0" lang="ru-RU" sz="3000" b="1" i="0" u="none" strike="noStrike" kern="1200" cap="none" spc="0" normalizeH="0" baseline="0" noProof="0" dirty="0" smtClean="0">
                <a:ln>
                  <a:noFill/>
                </a:ln>
                <a:solidFill>
                  <a:sysClr val="windowText" lastClr="000000">
                    <a:lumMod val="85000"/>
                    <a:lumOff val="15000"/>
                  </a:sys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УМК по математике и конструированию для обучающихся с нарушениями речи</a:t>
            </a:r>
            <a:endParaRPr kumimoji="0" lang="ru-RU" sz="3000" b="1" i="0"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20000"/>
              </a:lnSpc>
              <a:spcBef>
                <a:spcPct val="0"/>
              </a:spcBef>
              <a:spcAft>
                <a:spcPct val="0"/>
              </a:spcAft>
              <a:buClrTx/>
              <a:buSzPct val="95000"/>
              <a:buFont typeface="Wingdings" pitchFamily="2" charset="2"/>
              <a:buChar char="v"/>
              <a:tabLst/>
              <a:defRPr/>
            </a:pPr>
            <a:endParaRPr kumimoji="0" lang="ru-RU" sz="2500" b="1" i="0"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120000"/>
              </a:lnSpc>
              <a:spcBef>
                <a:spcPct val="0"/>
              </a:spcBef>
              <a:spcAft>
                <a:spcPct val="0"/>
              </a:spcAft>
              <a:buClrTx/>
              <a:buSzPct val="95000"/>
              <a:buFont typeface="Wingdings" pitchFamily="2" charset="2"/>
              <a:buChar char="v"/>
              <a:tabLst/>
              <a:defRPr/>
            </a:pPr>
            <a:endParaRPr kumimoji="0" lang="ru-RU" altLang="ru-RU" sz="2500" b="1" i="0"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endParaRPr>
          </a:p>
          <a:p>
            <a:pPr marL="617537" marR="0" lvl="0" indent="-571500" algn="l" defTabSz="914400" rtl="0" eaLnBrk="1" fontAlgn="base" latinLnBrk="0" hangingPunct="1">
              <a:lnSpc>
                <a:spcPct val="120000"/>
              </a:lnSpc>
              <a:spcBef>
                <a:spcPts val="0"/>
              </a:spcBef>
              <a:spcAft>
                <a:spcPts val="300"/>
              </a:spcAft>
              <a:buClr>
                <a:srgbClr val="C3260C"/>
              </a:buClr>
              <a:buSzPct val="130000"/>
              <a:buFont typeface="Wingdings" pitchFamily="2" charset="2"/>
              <a:buChar char="v"/>
              <a:tabLst/>
              <a:defRPr/>
            </a:pPr>
            <a:r>
              <a:rPr kumimoji="0" lang="ru-RU" altLang="ru-RU" sz="40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Кудрина С.В</a:t>
            </a:r>
            <a:r>
              <a:rPr kumimoji="0" lang="ru-RU" altLang="ru-RU" sz="50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a:t>
            </a:r>
            <a:r>
              <a:rPr kumimoji="0" lang="ru-RU" altLang="ru-RU" sz="3000" b="1" i="0"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rPr>
              <a:t>Уроки</a:t>
            </a:r>
            <a:r>
              <a:rPr kumimoji="0" lang="ru-RU" altLang="ru-RU" sz="3000" b="1" i="0" u="none" strike="noStrike" kern="1200" cap="none" spc="0" normalizeH="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rPr>
              <a:t> </a:t>
            </a:r>
          </a:p>
          <a:p>
            <a:pPr marL="46037" marR="0" lvl="0" algn="l" defTabSz="914400" rtl="0" eaLnBrk="1" fontAlgn="base" latinLnBrk="0" hangingPunct="1">
              <a:lnSpc>
                <a:spcPct val="120000"/>
              </a:lnSpc>
              <a:spcBef>
                <a:spcPts val="0"/>
              </a:spcBef>
              <a:spcAft>
                <a:spcPts val="300"/>
              </a:spcAft>
              <a:buClr>
                <a:srgbClr val="C3260C"/>
              </a:buClr>
              <a:buSzPct val="130000"/>
              <a:tabLst/>
              <a:defRPr/>
            </a:pPr>
            <a:r>
              <a:rPr kumimoji="0" lang="ru-RU" altLang="ru-RU" sz="3000" b="1" i="0"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rPr>
              <a:t>математики для 1 класса</a:t>
            </a:r>
          </a:p>
          <a:p>
            <a:pPr marL="388937" marR="0" lvl="0" indent="-342900" algn="l" defTabSz="914400" rtl="0" eaLnBrk="1" fontAlgn="base" latinLnBrk="0" hangingPunct="1">
              <a:lnSpc>
                <a:spcPct val="120000"/>
              </a:lnSpc>
              <a:spcBef>
                <a:spcPts val="0"/>
              </a:spcBef>
              <a:spcAft>
                <a:spcPts val="300"/>
              </a:spcAft>
              <a:buClr>
                <a:srgbClr val="C3260C"/>
              </a:buClr>
              <a:buSzPct val="130000"/>
              <a:buFont typeface="Wingdings" pitchFamily="2" charset="2"/>
              <a:buChar char="v"/>
              <a:tabLst/>
              <a:defRPr/>
            </a:pPr>
            <a:endParaRPr kumimoji="0" lang="ru-RU" altLang="ru-RU" sz="2500" b="1" i="0"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endParaRPr>
          </a:p>
          <a:p>
            <a:pPr marL="617537" marR="0" lvl="0" indent="-571500" algn="l" defTabSz="914400" rtl="0" eaLnBrk="1" fontAlgn="base" latinLnBrk="0" hangingPunct="1">
              <a:lnSpc>
                <a:spcPct val="120000"/>
              </a:lnSpc>
              <a:spcBef>
                <a:spcPts val="0"/>
              </a:spcBef>
              <a:spcAft>
                <a:spcPts val="300"/>
              </a:spcAft>
              <a:buClr>
                <a:srgbClr val="C3260C"/>
              </a:buClr>
              <a:buSzPct val="130000"/>
              <a:buFont typeface="Wingdings" pitchFamily="2" charset="2"/>
              <a:buChar char="v"/>
              <a:tabLst/>
              <a:defRPr/>
            </a:pPr>
            <a:r>
              <a:rPr kumimoji="0" lang="ru-RU" altLang="ru-RU" sz="40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Калинченко А.В. </a:t>
            </a:r>
          </a:p>
          <a:p>
            <a:pPr marL="46037" marR="0" lvl="0" algn="l" defTabSz="914400" rtl="0" eaLnBrk="1" fontAlgn="base" latinLnBrk="0" hangingPunct="1">
              <a:lnSpc>
                <a:spcPct val="120000"/>
              </a:lnSpc>
              <a:spcBef>
                <a:spcPts val="0"/>
              </a:spcBef>
              <a:spcAft>
                <a:spcPts val="300"/>
              </a:spcAft>
              <a:buClr>
                <a:srgbClr val="C3260C"/>
              </a:buClr>
              <a:buSzPct val="130000"/>
              <a:tabLst/>
              <a:defRPr/>
            </a:pPr>
            <a:r>
              <a:rPr kumimoji="0" lang="ru-RU" altLang="ru-RU" sz="3000" b="1" i="0"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rPr>
              <a:t>Методика обучения</a:t>
            </a:r>
            <a:r>
              <a:rPr kumimoji="0" lang="ru-RU" altLang="ru-RU" sz="3000" b="1" i="0" u="none" strike="noStrike" kern="1200" cap="none" spc="0" normalizeH="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rPr>
              <a:t> </a:t>
            </a:r>
            <a:r>
              <a:rPr kumimoji="0" lang="ru-RU" altLang="ru-RU" sz="3000" b="1" i="0"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rPr>
              <a:t>обыкновенным дробям детей с нарушениями в развитии в 5-8 классах: методика преподавания, планирование, конспекты уроков</a:t>
            </a:r>
          </a:p>
          <a:p>
            <a:pPr marL="388937" marR="0" lvl="0" indent="-342900" algn="l" defTabSz="914400" rtl="0" eaLnBrk="1" fontAlgn="base" latinLnBrk="0" hangingPunct="1">
              <a:lnSpc>
                <a:spcPct val="120000"/>
              </a:lnSpc>
              <a:spcBef>
                <a:spcPts val="0"/>
              </a:spcBef>
              <a:spcAft>
                <a:spcPts val="300"/>
              </a:spcAft>
              <a:buClr>
                <a:srgbClr val="C3260C"/>
              </a:buClr>
              <a:buSzPct val="130000"/>
              <a:buFont typeface="Wingdings" pitchFamily="2" charset="2"/>
              <a:buChar char="v"/>
              <a:tabLst/>
              <a:defRPr/>
            </a:pPr>
            <a:endParaRPr kumimoji="0" lang="ru-RU" altLang="ru-RU" sz="2500" b="1" i="0"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base" latinLnBrk="0" hangingPunct="1">
              <a:lnSpc>
                <a:spcPct val="120000"/>
              </a:lnSpc>
              <a:spcBef>
                <a:spcPct val="0"/>
              </a:spcBef>
              <a:spcAft>
                <a:spcPct val="0"/>
              </a:spcAft>
              <a:buClrTx/>
              <a:buSzPct val="95000"/>
              <a:buFont typeface="Wingdings" pitchFamily="2" charset="2"/>
              <a:buChar char="v"/>
              <a:tabLst/>
              <a:defRPr/>
            </a:pPr>
            <a:r>
              <a:rPr kumimoji="0" lang="ru-RU" altLang="ru-RU" sz="40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Саламатова А.Г</a:t>
            </a:r>
            <a:r>
              <a:rPr kumimoji="0" lang="ru-RU" altLang="ru-RU" sz="45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a:t>
            </a:r>
          </a:p>
          <a:p>
            <a:pPr marR="0" lvl="0" algn="l" defTabSz="914400" rtl="0" eaLnBrk="1" fontAlgn="base" latinLnBrk="0" hangingPunct="1">
              <a:lnSpc>
                <a:spcPct val="120000"/>
              </a:lnSpc>
              <a:spcBef>
                <a:spcPct val="0"/>
              </a:spcBef>
              <a:spcAft>
                <a:spcPct val="0"/>
              </a:spcAft>
              <a:buClrTx/>
              <a:buSzPct val="95000"/>
              <a:tabLst/>
              <a:defRPr/>
            </a:pPr>
            <a:r>
              <a:rPr kumimoji="0" lang="ru-RU" altLang="ru-RU" sz="3000" b="1" i="0"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rPr>
              <a:t>Справочник по математике (геометрия). 5-9 классы</a:t>
            </a:r>
            <a:endParaRPr kumimoji="0" lang="ru-RU" altLang="ru-RU" sz="3000" b="1" i="1" u="none" strike="noStrike" kern="1200" cap="none" spc="0" normalizeH="0" baseline="0" noProof="0" dirty="0" smtClean="0">
              <a:ln>
                <a:noFill/>
              </a:ln>
              <a:solidFill>
                <a:sysClr val="windowText" lastClr="000000">
                  <a:lumMod val="85000"/>
                  <a:lumOff val="15000"/>
                </a:sysClr>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ct val="20000"/>
              </a:spcBef>
              <a:spcAft>
                <a:spcPts val="0"/>
              </a:spcAft>
              <a:buClr>
                <a:srgbClr val="5BD078"/>
              </a:buClr>
              <a:buSzPct val="95000"/>
              <a:buFont typeface="Wingdings" pitchFamily="2" charset="2"/>
              <a:buChar char="v"/>
              <a:tabLst/>
              <a:defRPr/>
            </a:pPr>
            <a:endParaRPr kumimoji="0" lang="ru-RU" sz="3000" b="0" i="0" u="none" strike="noStrike" kern="1200" cap="none" spc="0" normalizeH="0" baseline="0" noProof="0" dirty="0">
              <a:ln>
                <a:noFill/>
              </a:ln>
              <a:solidFill>
                <a:sysClr val="windowText" lastClr="000000"/>
              </a:solidFill>
              <a:effectLst/>
              <a:uLnTx/>
              <a:uFillTx/>
              <a:latin typeface="Constantia"/>
              <a:ea typeface="+mn-ea"/>
            </a:endParaRPr>
          </a:p>
        </p:txBody>
      </p:sp>
    </p:spTree>
    <p:extLst>
      <p:ext uri="{BB962C8B-B14F-4D97-AF65-F5344CB8AC3E}">
        <p14:creationId xmlns:p14="http://schemas.microsoft.com/office/powerpoint/2010/main" val="3507960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1"/>
          </p:nvPr>
        </p:nvSpPr>
        <p:spPr>
          <a:xfrm>
            <a:off x="404245" y="2564904"/>
            <a:ext cx="8348022" cy="936104"/>
          </a:xfrm>
          <a:solidFill>
            <a:schemeClr val="tx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bodyPr>
          <a:lstStyle/>
          <a:p>
            <a:pPr marL="0" indent="0">
              <a:buNone/>
            </a:pPr>
            <a:r>
              <a:rPr lang="ru-RU" altLang="ru-RU" sz="1800" b="1" i="1" dirty="0">
                <a:solidFill>
                  <a:srgbClr val="404040"/>
                </a:solidFill>
                <a:latin typeface="Times New Roman" pitchFamily="18" charset="0"/>
              </a:rPr>
              <a:t> </a:t>
            </a:r>
            <a:r>
              <a:rPr lang="ru-RU" altLang="ru-RU" sz="1800" b="1" i="1" dirty="0" smtClean="0">
                <a:solidFill>
                  <a:srgbClr val="404040"/>
                </a:solidFill>
                <a:latin typeface="Times New Roman" pitchFamily="18" charset="0"/>
              </a:rPr>
              <a:t>  </a:t>
            </a:r>
            <a:r>
              <a:rPr lang="ru-RU" altLang="ru-RU" sz="1600" b="1" dirty="0" smtClean="0">
                <a:solidFill>
                  <a:schemeClr val="tx2">
                    <a:lumMod val="75000"/>
                  </a:schemeClr>
                </a:solidFill>
                <a:latin typeface="Times New Roman" pitchFamily="18" charset="0"/>
              </a:rPr>
              <a:t>В УМК входит методическое пособие для учителя с календарно-тематическим планированием и программным материалом, учебные пособия для учащихся с 5 по 9 класс.</a:t>
            </a:r>
          </a:p>
          <a:p>
            <a:pPr marL="0" indent="0">
              <a:buNone/>
            </a:pPr>
            <a:r>
              <a:rPr lang="ru-RU" altLang="ru-RU" sz="1600" b="1" dirty="0">
                <a:solidFill>
                  <a:schemeClr val="tx2">
                    <a:lumMod val="75000"/>
                  </a:schemeClr>
                </a:solidFill>
                <a:latin typeface="Times New Roman" pitchFamily="18" charset="0"/>
              </a:rPr>
              <a:t> </a:t>
            </a:r>
            <a:r>
              <a:rPr lang="ru-RU" altLang="ru-RU" sz="1600" b="1" dirty="0" smtClean="0">
                <a:solidFill>
                  <a:schemeClr val="tx2">
                    <a:lumMod val="75000"/>
                  </a:schemeClr>
                </a:solidFill>
                <a:latin typeface="Times New Roman" pitchFamily="18" charset="0"/>
              </a:rPr>
              <a:t>  В </a:t>
            </a:r>
            <a:r>
              <a:rPr lang="ru-RU" altLang="ru-RU" sz="1600" b="1" dirty="0">
                <a:solidFill>
                  <a:schemeClr val="tx2">
                    <a:lumMod val="75000"/>
                  </a:schemeClr>
                </a:solidFill>
                <a:latin typeface="Times New Roman" pitchFamily="18" charset="0"/>
              </a:rPr>
              <a:t>пособиях рассмотрены темы: «Личная гигиена», «Одежда и обувь», «Питание», «Я и моя будущая семья», «Культура поведения», «Жилище», «Транспорт», «Торговля», «Средства связи», «Медицинская помощь», «Трудоустройство». В каждом следующем классе эти темы расширяются и дополняются новым материалом.</a:t>
            </a:r>
            <a:endParaRPr lang="ru-RU" sz="1900" dirty="0">
              <a:solidFill>
                <a:schemeClr val="tx2">
                  <a:lumMod val="75000"/>
                </a:schemeClr>
              </a:solidFill>
            </a:endParaRPr>
          </a:p>
        </p:txBody>
      </p:sp>
      <p:sp>
        <p:nvSpPr>
          <p:cNvPr id="7" name="Rectangle 2"/>
          <p:cNvSpPr txBox="1">
            <a:spLocks noChangeArrowheads="1"/>
          </p:cNvSpPr>
          <p:nvPr/>
        </p:nvSpPr>
        <p:spPr>
          <a:xfrm>
            <a:off x="400442" y="276788"/>
            <a:ext cx="8549326" cy="720861"/>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600" dirty="0" smtClean="0">
                <a:ln w="1905"/>
                <a:solidFill>
                  <a:srgbClr val="4584D3">
                    <a:lumMod val="50000"/>
                  </a:srgbClr>
                </a:solidFill>
                <a:effectLst>
                  <a:innerShdw blurRad="69850" dist="43180" dir="5400000">
                    <a:srgbClr val="000000">
                      <a:alpha val="65000"/>
                    </a:srgbClr>
                  </a:innerShdw>
                </a:effectLst>
                <a:latin typeface="Times New Roman" pitchFamily="18" charset="0"/>
              </a:rPr>
              <a:t>Субчева В.П. Учебно-методический комплект по СБО для 5-9 классов для образования обучающихся с нарушениями интеллекта</a:t>
            </a:r>
          </a:p>
        </p:txBody>
      </p:sp>
      <p:pic>
        <p:nvPicPr>
          <p:cNvPr id="8" name="Picture 7" descr="13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45" y="1003531"/>
            <a:ext cx="1215427" cy="148936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131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526" y="1003971"/>
            <a:ext cx="1169314" cy="148892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131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026183"/>
            <a:ext cx="1152128" cy="1466714"/>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131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105" y="1027652"/>
            <a:ext cx="1121031" cy="146524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131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1045408"/>
            <a:ext cx="1224136" cy="144748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131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2319" y="1035158"/>
            <a:ext cx="1296145" cy="145773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a:xfrm>
            <a:off x="452525" y="3645024"/>
            <a:ext cx="8424862" cy="864096"/>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600" dirty="0" smtClean="0">
                <a:ln w="1905"/>
                <a:solidFill>
                  <a:srgbClr val="05E0DB">
                    <a:lumMod val="50000"/>
                  </a:srgbClr>
                </a:solidFill>
                <a:effectLst>
                  <a:innerShdw blurRad="69850" dist="43180" dir="5400000">
                    <a:srgbClr val="000000">
                      <a:alpha val="65000"/>
                    </a:srgbClr>
                  </a:innerShdw>
                </a:effectLst>
                <a:latin typeface="Times New Roman" pitchFamily="18" charset="0"/>
              </a:rPr>
              <a:t>Миронюк З.И., Ивершина Н.А.  Социально-бытовая ориентировка. Рабочие тетради </a:t>
            </a:r>
            <a:r>
              <a:rPr lang="ru-RU" altLang="ru-RU" sz="1400" dirty="0" smtClean="0">
                <a:ln w="1905"/>
                <a:solidFill>
                  <a:srgbClr val="05E0DB">
                    <a:lumMod val="50000"/>
                  </a:srgbClr>
                </a:solidFill>
                <a:effectLst>
                  <a:innerShdw blurRad="69850" dist="43180" dir="5400000">
                    <a:srgbClr val="000000">
                      <a:alpha val="65000"/>
                    </a:srgbClr>
                  </a:innerShdw>
                </a:effectLst>
                <a:latin typeface="Times New Roman" pitchFamily="18" charset="0"/>
              </a:rPr>
              <a:t>для</a:t>
            </a:r>
            <a:r>
              <a:rPr lang="ru-RU" altLang="ru-RU" sz="1600" dirty="0" smtClean="0">
                <a:ln w="1905"/>
                <a:solidFill>
                  <a:srgbClr val="05E0DB">
                    <a:lumMod val="50000"/>
                  </a:srgbClr>
                </a:solidFill>
                <a:effectLst>
                  <a:innerShdw blurRad="69850" dist="43180" dir="5400000">
                    <a:srgbClr val="000000">
                      <a:alpha val="65000"/>
                    </a:srgbClr>
                  </a:innerShdw>
                </a:effectLst>
                <a:latin typeface="Times New Roman" pitchFamily="18" charset="0"/>
              </a:rPr>
              <a:t> 5-9 </a:t>
            </a:r>
            <a:r>
              <a:rPr lang="ru-RU" altLang="ru-RU" sz="1400" dirty="0" smtClean="0">
                <a:ln w="1905"/>
                <a:solidFill>
                  <a:srgbClr val="05E0DB">
                    <a:lumMod val="50000"/>
                  </a:srgbClr>
                </a:solidFill>
                <a:effectLst>
                  <a:innerShdw blurRad="69850" dist="43180" dir="5400000">
                    <a:srgbClr val="000000">
                      <a:alpha val="65000"/>
                    </a:srgbClr>
                  </a:innerShdw>
                </a:effectLst>
                <a:latin typeface="Times New Roman" pitchFamily="18" charset="0"/>
              </a:rPr>
              <a:t>классов для образования на 2 этапе обучающихся с нарушениями </a:t>
            </a:r>
            <a:r>
              <a:rPr lang="ru-RU" altLang="ru-RU" sz="1600" dirty="0" smtClean="0">
                <a:ln w="1905"/>
                <a:solidFill>
                  <a:srgbClr val="05E0DB">
                    <a:lumMod val="50000"/>
                  </a:srgbClr>
                </a:solidFill>
                <a:effectLst>
                  <a:innerShdw blurRad="69850" dist="43180" dir="5400000">
                    <a:srgbClr val="000000">
                      <a:alpha val="65000"/>
                    </a:srgbClr>
                  </a:innerShdw>
                </a:effectLst>
                <a:latin typeface="Times New Roman" pitchFamily="18" charset="0"/>
              </a:rPr>
              <a:t>интеллекта</a:t>
            </a:r>
          </a:p>
        </p:txBody>
      </p:sp>
      <p:pic>
        <p:nvPicPr>
          <p:cNvPr id="16" name="Picture 4" descr="Mironuk_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9572" y="4290459"/>
            <a:ext cx="1374356" cy="172819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Mironuk_0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5896" y="4597053"/>
            <a:ext cx="1374356" cy="172819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Mironuk_0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3792" y="4869160"/>
            <a:ext cx="1367712" cy="172819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Mironuk_0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72200" y="4505824"/>
            <a:ext cx="1367712" cy="1711864"/>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Mironuk_0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09675" y="4290459"/>
            <a:ext cx="1367712" cy="172819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Объект 4"/>
          <p:cNvSpPr>
            <a:spLocks noGrp="1"/>
          </p:cNvSpPr>
          <p:nvPr>
            <p:ph sz="half" idx="1"/>
          </p:nvPr>
        </p:nvSpPr>
        <p:spPr>
          <a:xfrm>
            <a:off x="400443" y="4290459"/>
            <a:ext cx="2011318" cy="2378901"/>
          </a:xfrm>
          <a:solidFill>
            <a:schemeClr val="bg2">
              <a:lumMod val="90000"/>
            </a:schemeClr>
          </a:solidFill>
          <a:effectLst/>
          <a:scene3d>
            <a:camera prst="orthographicFront"/>
            <a:lightRig rig="threePt" dir="t"/>
          </a:scene3d>
          <a:sp3d>
            <a:bevelT/>
          </a:sp3d>
        </p:spPr>
        <p:txBody>
          <a:bodyPr>
            <a:normAutofit lnSpcReduction="10000"/>
          </a:bodyPr>
          <a:lstStyle/>
          <a:p>
            <a:pPr marL="0" indent="0">
              <a:buNone/>
            </a:pPr>
            <a:r>
              <a:rPr lang="ru-RU" altLang="ru-RU" sz="1200" b="1" i="1" dirty="0" smtClean="0">
                <a:solidFill>
                  <a:schemeClr val="tx2">
                    <a:lumMod val="75000"/>
                  </a:schemeClr>
                </a:solidFill>
                <a:latin typeface="Times New Roman" pitchFamily="18" charset="0"/>
              </a:rPr>
              <a:t>В </a:t>
            </a:r>
            <a:r>
              <a:rPr lang="ru-RU" altLang="ru-RU" sz="1200" b="1" i="1" dirty="0">
                <a:solidFill>
                  <a:schemeClr val="tx2">
                    <a:lumMod val="75000"/>
                  </a:schemeClr>
                </a:solidFill>
                <a:latin typeface="Times New Roman" pitchFamily="18" charset="0"/>
              </a:rPr>
              <a:t>рабочих тетрадях к каждому классу даны практические задания к темам: «Личная гигиена», «Одежда и обувь», «Питание», «Я и моя будущая семья», «Культура поведения», «Жилище», «Транспорт», «Торговля», «Средства связи», «Медицинская помощь», «Трудоустройство».</a:t>
            </a:r>
            <a:endParaRPr lang="ru-RU" sz="1600" dirty="0">
              <a:solidFill>
                <a:schemeClr val="tx2">
                  <a:lumMod val="75000"/>
                </a:schemeClr>
              </a:solidFill>
            </a:endParaRPr>
          </a:p>
        </p:txBody>
      </p:sp>
      <p:pic>
        <p:nvPicPr>
          <p:cNvPr id="22" name="Picture 2" descr="C:\Users\Бородина_ОИ\Desktop\Logotype\Logo VLADOS_2017Color.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88967" y="6358561"/>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0175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4301700"/>
            <a:ext cx="1594368" cy="198207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Lvova_SB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4283002"/>
            <a:ext cx="1582737" cy="200077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latonova_SBO_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0174" y="4293096"/>
            <a:ext cx="1476375" cy="1980583"/>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482" y="4293096"/>
            <a:ext cx="1582737" cy="194579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36155" y="3573016"/>
            <a:ext cx="8784976" cy="584775"/>
          </a:xfrm>
          <a:prstGeom prst="rect">
            <a:avLst/>
          </a:prstGeom>
        </p:spPr>
        <p:txBody>
          <a:bodyPr wrap="square">
            <a:spAutoFit/>
          </a:bodyPr>
          <a:lstStyle/>
          <a:p>
            <a:pPr>
              <a:spcBef>
                <a:spcPct val="0"/>
              </a:spcBef>
            </a:pPr>
            <a:r>
              <a:rPr lang="ru-RU" altLang="ru-RU" sz="1600" b="1" dirty="0">
                <a:ln w="11430"/>
                <a:solidFill>
                  <a:srgbClr val="EA157A">
                    <a:lumMod val="50000"/>
                  </a:srgbClr>
                </a:solidFill>
                <a:effectLst>
                  <a:outerShdw blurRad="50800" dist="39000" dir="5460000" algn="tl">
                    <a:srgbClr val="000000">
                      <a:alpha val="38000"/>
                    </a:srgbClr>
                  </a:outerShdw>
                </a:effectLst>
                <a:latin typeface="Times New Roman" pitchFamily="18" charset="0"/>
              </a:rPr>
              <a:t>Учебно-методические  пособия и программный материал  по </a:t>
            </a:r>
            <a:r>
              <a:rPr lang="en-US" altLang="ru-RU" sz="1600" b="1" dirty="0">
                <a:ln w="11430"/>
                <a:solidFill>
                  <a:srgbClr val="EA157A">
                    <a:lumMod val="50000"/>
                  </a:srgbClr>
                </a:solidFill>
                <a:effectLst>
                  <a:outerShdw blurRad="50800" dist="39000" dir="5460000" algn="tl">
                    <a:srgbClr val="000000">
                      <a:alpha val="38000"/>
                    </a:srgbClr>
                  </a:outerShdw>
                </a:effectLst>
                <a:latin typeface="Times New Roman" pitchFamily="18" charset="0"/>
              </a:rPr>
              <a:t>C</a:t>
            </a:r>
            <a:r>
              <a:rPr lang="ru-RU" altLang="ru-RU" sz="1600" b="1" dirty="0">
                <a:ln w="11430"/>
                <a:solidFill>
                  <a:srgbClr val="EA157A">
                    <a:lumMod val="50000"/>
                  </a:srgbClr>
                </a:solidFill>
                <a:effectLst>
                  <a:outerShdw blurRad="50800" dist="39000" dir="5460000" algn="tl">
                    <a:srgbClr val="000000">
                      <a:alpha val="38000"/>
                    </a:srgbClr>
                  </a:outerShdw>
                </a:effectLst>
                <a:latin typeface="Times New Roman" pitchFamily="18" charset="0"/>
              </a:rPr>
              <a:t>БО для </a:t>
            </a:r>
            <a:r>
              <a:rPr lang="ru-RU" altLang="ru-RU" sz="1600" b="1" dirty="0" smtClean="0">
                <a:ln w="11430"/>
                <a:solidFill>
                  <a:srgbClr val="EA157A">
                    <a:lumMod val="50000"/>
                  </a:srgbClr>
                </a:solidFill>
                <a:effectLst>
                  <a:outerShdw blurRad="50800" dist="39000" dir="5460000" algn="tl">
                    <a:srgbClr val="000000">
                      <a:alpha val="38000"/>
                    </a:srgbClr>
                  </a:outerShdw>
                </a:effectLst>
                <a:latin typeface="Times New Roman" pitchFamily="18" charset="0"/>
              </a:rPr>
              <a:t>коррекционной работы с обучающимися </a:t>
            </a:r>
            <a:r>
              <a:rPr lang="ru-RU" altLang="ru-RU" sz="1600" b="1" dirty="0">
                <a:ln w="11430"/>
                <a:solidFill>
                  <a:srgbClr val="EA157A">
                    <a:lumMod val="50000"/>
                  </a:srgbClr>
                </a:solidFill>
                <a:effectLst>
                  <a:outerShdw blurRad="50800" dist="39000" dir="5460000" algn="tl">
                    <a:srgbClr val="000000">
                      <a:alpha val="38000"/>
                    </a:srgbClr>
                  </a:outerShdw>
                </a:effectLst>
                <a:latin typeface="Times New Roman" pitchFamily="18" charset="0"/>
              </a:rPr>
              <a:t>с </a:t>
            </a:r>
            <a:r>
              <a:rPr lang="ru-RU" altLang="ru-RU" sz="1600" b="1" dirty="0" smtClean="0">
                <a:ln w="11430"/>
                <a:solidFill>
                  <a:srgbClr val="EA157A">
                    <a:lumMod val="50000"/>
                  </a:srgbClr>
                </a:solidFill>
                <a:effectLst>
                  <a:outerShdw blurRad="50800" dist="39000" dir="5460000" algn="tl">
                    <a:srgbClr val="000000">
                      <a:alpha val="38000"/>
                    </a:srgbClr>
                  </a:outerShdw>
                </a:effectLst>
                <a:latin typeface="Times New Roman" pitchFamily="18" charset="0"/>
              </a:rPr>
              <a:t>умственной отсталостью (интеллектуальными нарушениями)</a:t>
            </a:r>
            <a:endParaRPr lang="ru-RU" sz="1600" b="1" dirty="0">
              <a:ln w="11430"/>
              <a:solidFill>
                <a:srgbClr val="EA157A">
                  <a:lumMod val="50000"/>
                </a:srgbClr>
              </a:solidFill>
              <a:effectLst>
                <a:outerShdw blurRad="50800" dist="39000" dir="5460000" algn="tl">
                  <a:srgbClr val="000000">
                    <a:alpha val="38000"/>
                  </a:srgbClr>
                </a:outerShdw>
              </a:effectLst>
              <a:latin typeface="Calibri"/>
            </a:endParaRPr>
          </a:p>
        </p:txBody>
      </p:sp>
      <p:sp>
        <p:nvSpPr>
          <p:cNvPr id="13" name="Rectangle 2"/>
          <p:cNvSpPr txBox="1">
            <a:spLocks noChangeArrowheads="1"/>
          </p:cNvSpPr>
          <p:nvPr/>
        </p:nvSpPr>
        <p:spPr>
          <a:xfrm>
            <a:off x="142351" y="1067669"/>
            <a:ext cx="8841557" cy="738200"/>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800" dirty="0" smtClean="0">
                <a:solidFill>
                  <a:srgbClr val="660066"/>
                </a:solidFill>
                <a:latin typeface="Times New Roman" pitchFamily="18" charset="0"/>
              </a:rPr>
              <a:t>Жестовская О.Б. Уроки социально-бытовой ориентировки. Пособие для</a:t>
            </a:r>
            <a:r>
              <a:rPr lang="ru-RU" altLang="ru-RU" sz="1800" dirty="0">
                <a:solidFill>
                  <a:srgbClr val="660066"/>
                </a:solidFill>
                <a:latin typeface="Times New Roman" pitchFamily="18" charset="0"/>
              </a:rPr>
              <a:t> </a:t>
            </a:r>
            <a:r>
              <a:rPr lang="ru-RU" altLang="ru-RU" sz="1800" dirty="0" smtClean="0">
                <a:solidFill>
                  <a:srgbClr val="660066"/>
                </a:solidFill>
                <a:latin typeface="Times New Roman" pitchFamily="18" charset="0"/>
              </a:rPr>
              <a:t>5, 6 </a:t>
            </a:r>
            <a:r>
              <a:rPr lang="ru-RU" altLang="ru-RU" sz="1600" dirty="0" smtClean="0">
                <a:solidFill>
                  <a:srgbClr val="660066"/>
                </a:solidFill>
                <a:latin typeface="Times New Roman" pitchFamily="18" charset="0"/>
              </a:rPr>
              <a:t>классов для образования обучающихся с нарушенным интеллектом</a:t>
            </a:r>
            <a:endParaRPr lang="ru-RU" altLang="ru-RU" sz="1800" dirty="0" smtClean="0">
              <a:solidFill>
                <a:srgbClr val="660066"/>
              </a:solidFill>
              <a:latin typeface="Times New Roman" pitchFamily="18" charset="0"/>
            </a:endParaRPr>
          </a:p>
        </p:txBody>
      </p:sp>
      <p:sp>
        <p:nvSpPr>
          <p:cNvPr id="14" name="Объект 4"/>
          <p:cNvSpPr>
            <a:spLocks noGrp="1"/>
          </p:cNvSpPr>
          <p:nvPr>
            <p:ph sz="half" idx="1"/>
          </p:nvPr>
        </p:nvSpPr>
        <p:spPr>
          <a:xfrm>
            <a:off x="179511" y="1772816"/>
            <a:ext cx="4435238" cy="1656184"/>
          </a:xfrm>
          <a:solidFill>
            <a:schemeClr val="accent1">
              <a:lumMod val="40000"/>
              <a:lumOff val="60000"/>
            </a:schemeClr>
          </a:solidFill>
          <a:effectLst/>
          <a:scene3d>
            <a:camera prst="orthographicFront"/>
            <a:lightRig rig="threePt" dir="t"/>
          </a:scene3d>
          <a:sp3d>
            <a:bevelT/>
          </a:sp3d>
        </p:spPr>
        <p:txBody>
          <a:bodyPr>
            <a:normAutofit fontScale="92500" lnSpcReduction="20000"/>
          </a:bodyPr>
          <a:lstStyle/>
          <a:p>
            <a:pPr marL="388937" indent="-342900" fontAlgn="base">
              <a:lnSpc>
                <a:spcPct val="90000"/>
              </a:lnSpc>
              <a:spcAft>
                <a:spcPts val="300"/>
              </a:spcAft>
              <a:buClr>
                <a:srgbClr val="C3260C"/>
              </a:buClr>
              <a:buSzPct val="130000"/>
              <a:buFont typeface="Wingdings" panose="05000000000000000000" pitchFamily="2" charset="2"/>
              <a:buChar char="q"/>
            </a:pPr>
            <a:r>
              <a:rPr lang="ru-RU" altLang="ru-RU" sz="1600" b="1" i="1" dirty="0">
                <a:solidFill>
                  <a:schemeClr val="tx2">
                    <a:lumMod val="75000"/>
                  </a:schemeClr>
                </a:solidFill>
                <a:latin typeface="Times New Roman" panose="02020603050405020304" pitchFamily="18" charset="0"/>
                <a:cs typeface="Times New Roman" panose="02020603050405020304" pitchFamily="18" charset="0"/>
              </a:rPr>
              <a:t>Целью </a:t>
            </a:r>
            <a:r>
              <a:rPr lang="ru-RU" altLang="ru-RU" sz="1600" b="1" i="1" dirty="0" smtClean="0">
                <a:solidFill>
                  <a:schemeClr val="tx2">
                    <a:lumMod val="75000"/>
                  </a:schemeClr>
                </a:solidFill>
                <a:latin typeface="Times New Roman" panose="02020603050405020304" pitchFamily="18" charset="0"/>
                <a:cs typeface="Times New Roman" panose="02020603050405020304" pitchFamily="18" charset="0"/>
              </a:rPr>
              <a:t>данных пособий </a:t>
            </a:r>
            <a:r>
              <a:rPr lang="ru-RU" altLang="ru-RU" sz="1600" b="1" i="1" dirty="0">
                <a:solidFill>
                  <a:schemeClr val="tx2">
                    <a:lumMod val="75000"/>
                  </a:schemeClr>
                </a:solidFill>
                <a:latin typeface="Times New Roman" panose="02020603050405020304" pitchFamily="18" charset="0"/>
                <a:cs typeface="Times New Roman" panose="02020603050405020304" pitchFamily="18" charset="0"/>
              </a:rPr>
              <a:t>является развитие интеллектуальных возможностей и способностей школьников через расширение знаний по учебным темам.</a:t>
            </a:r>
          </a:p>
          <a:p>
            <a:pPr marL="388937" indent="-342900" fontAlgn="base">
              <a:lnSpc>
                <a:spcPct val="90000"/>
              </a:lnSpc>
              <a:spcAft>
                <a:spcPts val="300"/>
              </a:spcAft>
              <a:buClr>
                <a:srgbClr val="C3260C"/>
              </a:buClr>
              <a:buSzPct val="130000"/>
              <a:buFont typeface="Wingdings" panose="05000000000000000000" pitchFamily="2" charset="2"/>
              <a:buChar char="q"/>
            </a:pPr>
            <a:r>
              <a:rPr lang="ru-RU" altLang="ru-RU" sz="1600" b="1" i="1" dirty="0" smtClean="0">
                <a:solidFill>
                  <a:schemeClr val="tx2">
                    <a:lumMod val="75000"/>
                  </a:schemeClr>
                </a:solidFill>
                <a:latin typeface="Times New Roman" panose="02020603050405020304" pitchFamily="18" charset="0"/>
                <a:cs typeface="Times New Roman" panose="02020603050405020304" pitchFamily="18" charset="0"/>
              </a:rPr>
              <a:t>Пособия помогут </a:t>
            </a:r>
            <a:r>
              <a:rPr lang="ru-RU" altLang="ru-RU" sz="1600" b="1" i="1" dirty="0">
                <a:solidFill>
                  <a:schemeClr val="tx2">
                    <a:lumMod val="75000"/>
                  </a:schemeClr>
                </a:solidFill>
                <a:latin typeface="Times New Roman" panose="02020603050405020304" pitchFamily="18" charset="0"/>
                <a:cs typeface="Times New Roman" panose="02020603050405020304" pitchFamily="18" charset="0"/>
              </a:rPr>
              <a:t>учащимся проявить более глубокий интерес к предмету, прочнее освоить и закрепить новые знания, повысить умственную активность в процессе урока СБО и после него.</a:t>
            </a:r>
          </a:p>
          <a:p>
            <a:endParaRPr lang="ru-RU" dirty="0"/>
          </a:p>
        </p:txBody>
      </p:sp>
      <p:pic>
        <p:nvPicPr>
          <p:cNvPr id="15" name="Picture 2" descr="C:\Users\Бородина_ОИ\Desktop\ПРЕЗЕНТАЦИИ- 2017\сентябрь 2017\Zestovskaya 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1642" y="1738293"/>
            <a:ext cx="1494573" cy="18002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6" name="Picture 2" descr="C:\Users\Бородина_ОИ\Desktop\ПРЕЗЕНТАЦИИ- 2017\сентябрь 2017\Zestovskaya 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2214" y="1738293"/>
            <a:ext cx="1525689" cy="18002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2" name="Picture 2" descr="C:\Users\Бородина_ОИ\Desktop\Logotype\Logo VLADOS_2017Colo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8967" y="6358561"/>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2173" y="52006"/>
            <a:ext cx="8752940" cy="1015663"/>
          </a:xfrm>
          <a:prstGeom prst="rect">
            <a:avLst/>
          </a:prstGeom>
          <a:noFill/>
        </p:spPr>
        <p:txBody>
          <a:bodyPr wrap="square" rtlCol="0">
            <a:spAutoFit/>
          </a:bodyPr>
          <a:lstStyle/>
          <a:p>
            <a:r>
              <a:rPr lang="ru-RU" sz="2000" b="1" dirty="0" smtClean="0">
                <a:solidFill>
                  <a:srgbClr val="C00000"/>
                </a:solidFill>
                <a:latin typeface="Times New Roman" panose="02020603050405020304" pitchFamily="18" charset="0"/>
                <a:cs typeface="Times New Roman" panose="02020603050405020304" pitchFamily="18" charset="0"/>
              </a:rPr>
              <a:t>Учебные и методические пособия по СБО для общеобразовательных организаций, реализующих ФГОС образования обучающихся с интеллектуальными нарушениями</a:t>
            </a:r>
            <a:endParaRPr lang="ru-RU"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712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Объект 2"/>
          <p:cNvSpPr>
            <a:spLocks noGrp="1"/>
          </p:cNvSpPr>
          <p:nvPr>
            <p:ph sz="half" idx="1"/>
          </p:nvPr>
        </p:nvSpPr>
        <p:spPr>
          <a:xfrm>
            <a:off x="4959616" y="3573016"/>
            <a:ext cx="3851322" cy="2653755"/>
          </a:xfrm>
          <a:solidFill>
            <a:schemeClr val="bg2">
              <a:lumMod val="50000"/>
            </a:schemeClr>
          </a:solidFill>
          <a:ln>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bodyPr>
          <a:lstStyle/>
          <a:p>
            <a:pPr marL="388937" lvl="0" indent="-342900" fontAlgn="base">
              <a:lnSpc>
                <a:spcPct val="80000"/>
              </a:lnSpc>
              <a:spcAft>
                <a:spcPts val="300"/>
              </a:spcAft>
              <a:buClr>
                <a:srgbClr val="C3260C"/>
              </a:buClr>
              <a:buSzPct val="130000"/>
              <a:buFont typeface="Wingdings" panose="05000000000000000000" pitchFamily="2" charset="2"/>
              <a:buChar char="§"/>
            </a:pPr>
            <a:r>
              <a:rPr lang="ru-RU" altLang="ru-RU" sz="2000" b="1" dirty="0">
                <a:solidFill>
                  <a:srgbClr val="404040"/>
                </a:solidFill>
                <a:latin typeface="Times New Roman" pitchFamily="18" charset="0"/>
              </a:rPr>
              <a:t>Пособие представляет один из возможных вариантов реализации задач внеклассной работы по трудовому обучению и изобразительному искусству в специальном (коррекционном) общеобразовательном учреждении.</a:t>
            </a:r>
          </a:p>
          <a:p>
            <a:pPr marL="388937" lvl="0" indent="-342900" fontAlgn="base">
              <a:lnSpc>
                <a:spcPct val="80000"/>
              </a:lnSpc>
              <a:spcAft>
                <a:spcPts val="300"/>
              </a:spcAft>
              <a:buClr>
                <a:srgbClr val="C3260C"/>
              </a:buClr>
              <a:buSzPct val="130000"/>
              <a:buFont typeface="Wingdings" panose="05000000000000000000" pitchFamily="2" charset="2"/>
              <a:buChar char="§"/>
            </a:pPr>
            <a:r>
              <a:rPr lang="ru-RU" altLang="ru-RU" sz="2000" b="1" dirty="0">
                <a:solidFill>
                  <a:srgbClr val="404040"/>
                </a:solidFill>
                <a:latin typeface="Times New Roman" pitchFamily="18" charset="0"/>
              </a:rPr>
              <a:t>         Пособие представляет практические рекомендации по организации кружковой работы, в том числе конспекты занятий для педагога.</a:t>
            </a:r>
            <a:endParaRPr lang="ru-RU" dirty="0"/>
          </a:p>
        </p:txBody>
      </p:sp>
      <p:sp>
        <p:nvSpPr>
          <p:cNvPr id="6" name="Объект 5"/>
          <p:cNvSpPr>
            <a:spLocks noGrp="1"/>
          </p:cNvSpPr>
          <p:nvPr>
            <p:ph sz="half" idx="2"/>
          </p:nvPr>
        </p:nvSpPr>
        <p:spPr>
          <a:xfrm>
            <a:off x="323528" y="3573017"/>
            <a:ext cx="3816424" cy="2634628"/>
          </a:xfrm>
          <a:solidFill>
            <a:schemeClr val="tx2">
              <a:lumMod val="40000"/>
              <a:lumOff val="60000"/>
            </a:schemeClr>
          </a:solidFill>
          <a:ln>
            <a:no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bodyPr>
          <a:lstStyle/>
          <a:p>
            <a:pPr>
              <a:buFont typeface="Wingdings" panose="05000000000000000000" pitchFamily="2" charset="2"/>
              <a:buChar char="§"/>
            </a:pPr>
            <a:r>
              <a:rPr lang="ru-RU" altLang="ru-RU" sz="2400" b="1" i="1" dirty="0">
                <a:solidFill>
                  <a:srgbClr val="404040"/>
                </a:solidFill>
                <a:latin typeface="Times New Roman" panose="02020603050405020304" pitchFamily="18" charset="0"/>
                <a:cs typeface="Times New Roman" panose="02020603050405020304" pitchFamily="18" charset="0"/>
              </a:rPr>
              <a:t> </a:t>
            </a:r>
            <a:r>
              <a:rPr lang="ru-RU" altLang="ru-RU" sz="2100" b="1" dirty="0">
                <a:solidFill>
                  <a:schemeClr val="tx1">
                    <a:lumMod val="85000"/>
                    <a:lumOff val="15000"/>
                  </a:schemeClr>
                </a:solidFill>
                <a:latin typeface="Times New Roman" panose="02020603050405020304" pitchFamily="18" charset="0"/>
                <a:cs typeface="Times New Roman" panose="02020603050405020304" pitchFamily="18" charset="0"/>
              </a:rPr>
              <a:t>Пособие раскрывает особенности работы по экологическому и трудовому воспитанию детей специальных (коррекционных) образовательных учреждений, знакомит с программным материалом и планированием работы по курсу "Комнатное цветоводство"</a:t>
            </a:r>
            <a:endParaRPr lang="ru-RU" sz="2100" dirty="0">
              <a:solidFill>
                <a:schemeClr val="tx1">
                  <a:lumMod val="85000"/>
                  <a:lumOff val="15000"/>
                </a:schemeClr>
              </a:solidFill>
            </a:endParaRPr>
          </a:p>
        </p:txBody>
      </p:sp>
      <p:pic>
        <p:nvPicPr>
          <p:cNvPr id="7" name="Picture 4" descr="Dolgachev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639" y="1473666"/>
            <a:ext cx="1666586" cy="198577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683568" y="0"/>
            <a:ext cx="3318001" cy="1326589"/>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defRPr/>
            </a:pPr>
            <a:r>
              <a:rPr lang="ru-RU" altLang="ru-RU" sz="2000" dirty="0" smtClean="0">
                <a:solidFill>
                  <a:srgbClr val="073E87">
                    <a:lumMod val="50000"/>
                  </a:srgbClr>
                </a:solidFill>
                <a:latin typeface="Times New Roman" panose="02020603050405020304" pitchFamily="18" charset="0"/>
                <a:cs typeface="Times New Roman" panose="02020603050405020304" pitchFamily="18" charset="0"/>
              </a:rPr>
              <a:t>Долгачева В.С. </a:t>
            </a:r>
          </a:p>
          <a:p>
            <a:pPr marL="0" indent="0" algn="l" fontAlgn="auto">
              <a:spcAft>
                <a:spcPts val="0"/>
              </a:spcAft>
              <a:buClr>
                <a:srgbClr val="F14124">
                  <a:lumMod val="75000"/>
                </a:srgbClr>
              </a:buClr>
              <a:buFont typeface="Georgia" pitchFamily="18" charset="0"/>
              <a:buNone/>
              <a:defRPr/>
            </a:pPr>
            <a:r>
              <a:rPr lang="ru-RU" altLang="ru-RU" sz="1800" dirty="0" smtClean="0">
                <a:solidFill>
                  <a:srgbClr val="073E87">
                    <a:lumMod val="50000"/>
                  </a:srgbClr>
                </a:solidFill>
                <a:latin typeface="Times New Roman" panose="02020603050405020304" pitchFamily="18" charset="0"/>
                <a:cs typeface="Times New Roman" panose="02020603050405020304" pitchFamily="18" charset="0"/>
              </a:rPr>
              <a:t>Обучение общественно </a:t>
            </a:r>
          </a:p>
          <a:p>
            <a:pPr marL="0" indent="0" algn="l" fontAlgn="auto">
              <a:spcAft>
                <a:spcPts val="0"/>
              </a:spcAft>
              <a:buClr>
                <a:srgbClr val="F14124">
                  <a:lumMod val="75000"/>
                </a:srgbClr>
              </a:buClr>
              <a:buFont typeface="Georgia" pitchFamily="18" charset="0"/>
              <a:buNone/>
              <a:defRPr/>
            </a:pPr>
            <a:r>
              <a:rPr lang="ru-RU" altLang="ru-RU" sz="1800" dirty="0" smtClean="0">
                <a:solidFill>
                  <a:srgbClr val="073E87">
                    <a:lumMod val="50000"/>
                  </a:srgbClr>
                </a:solidFill>
                <a:latin typeface="Times New Roman" panose="02020603050405020304" pitchFamily="18" charset="0"/>
                <a:cs typeface="Times New Roman" panose="02020603050405020304" pitchFamily="18" charset="0"/>
              </a:rPr>
              <a:t>полезному труду. </a:t>
            </a:r>
          </a:p>
          <a:p>
            <a:pPr marL="0" indent="0" algn="l" fontAlgn="auto">
              <a:spcAft>
                <a:spcPts val="0"/>
              </a:spcAft>
              <a:buClr>
                <a:srgbClr val="F14124">
                  <a:lumMod val="75000"/>
                </a:srgbClr>
              </a:buClr>
              <a:buFont typeface="Georgia" pitchFamily="18" charset="0"/>
              <a:buNone/>
              <a:defRPr/>
            </a:pPr>
            <a:r>
              <a:rPr lang="ru-RU" altLang="ru-RU" sz="1800" dirty="0" smtClean="0">
                <a:solidFill>
                  <a:srgbClr val="073E87">
                    <a:lumMod val="50000"/>
                  </a:srgbClr>
                </a:solidFill>
                <a:latin typeface="Times New Roman" panose="02020603050405020304" pitchFamily="18" charset="0"/>
                <a:cs typeface="Times New Roman" panose="02020603050405020304" pitchFamily="18" charset="0"/>
              </a:rPr>
              <a:t>Комнатное цветоводство</a:t>
            </a:r>
            <a:r>
              <a:rPr lang="ru-RU" altLang="ru-RU" sz="2800" dirty="0" smtClean="0">
                <a:solidFill>
                  <a:srgbClr val="073E87">
                    <a:lumMod val="50000"/>
                  </a:srgbClr>
                </a:solidFill>
                <a:latin typeface="Times New Roman" panose="02020603050405020304" pitchFamily="18" charset="0"/>
                <a:cs typeface="Times New Roman" panose="02020603050405020304" pitchFamily="18" charset="0"/>
              </a:rPr>
              <a:t>.</a:t>
            </a:r>
          </a:p>
        </p:txBody>
      </p:sp>
      <p:sp>
        <p:nvSpPr>
          <p:cNvPr id="10" name="Rectangle 2"/>
          <p:cNvSpPr txBox="1">
            <a:spLocks noChangeArrowheads="1"/>
          </p:cNvSpPr>
          <p:nvPr/>
        </p:nvSpPr>
        <p:spPr>
          <a:xfrm>
            <a:off x="4283707" y="116632"/>
            <a:ext cx="4536504" cy="1326589"/>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2000" dirty="0" smtClean="0">
                <a:solidFill>
                  <a:srgbClr val="073E87">
                    <a:lumMod val="50000"/>
                  </a:srgbClr>
                </a:solidFill>
                <a:latin typeface="Times New Roman" pitchFamily="18" charset="0"/>
              </a:rPr>
              <a:t>Бобкова О.В.,  Жидкина Т.С. </a:t>
            </a:r>
            <a:r>
              <a:rPr lang="ru-RU" altLang="ru-RU" sz="1800" dirty="0" smtClean="0">
                <a:solidFill>
                  <a:srgbClr val="073E87">
                    <a:lumMod val="50000"/>
                  </a:srgbClr>
                </a:solidFill>
                <a:latin typeface="Times New Roman" pitchFamily="18" charset="0"/>
              </a:rPr>
              <a:t>Художественно-трудовая деятельность во внеклассной работе с обучающимися с умственной отсталостью</a:t>
            </a:r>
          </a:p>
        </p:txBody>
      </p:sp>
      <p:pic>
        <p:nvPicPr>
          <p:cNvPr id="11" name="Picture 4" descr="13332 Бобков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1443221"/>
            <a:ext cx="1655663" cy="2016224"/>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2477" y="638944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874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00" fill="hold"/>
                                        <p:tgtEl>
                                          <p:spTgt spid="10"/>
                                        </p:tgtEl>
                                        <p:attrNameLst>
                                          <p:attrName>ppt_x</p:attrName>
                                        </p:attrNameLst>
                                      </p:cBhvr>
                                      <p:tavLst>
                                        <p:tav tm="0">
                                          <p:val>
                                            <p:strVal val="#ppt_x"/>
                                          </p:val>
                                        </p:tav>
                                        <p:tav tm="100000">
                                          <p:val>
                                            <p:strVal val="#ppt_x"/>
                                          </p:val>
                                        </p:tav>
                                      </p:tavLst>
                                    </p:anim>
                                    <p:anim calcmode="lin" valueType="num">
                                      <p:cBhvr additive="base">
                                        <p:cTn id="13" dur="7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200"/>
                            </p:stCondLst>
                            <p:childTnLst>
                              <p:par>
                                <p:cTn id="15" presetID="3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par>
                          <p:cTn id="21" fill="hold">
                            <p:stCondLst>
                              <p:cond delay="2200"/>
                            </p:stCondLst>
                            <p:childTnLst>
                              <p:par>
                                <p:cTn id="22" presetID="31"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14" y="-57423"/>
            <a:ext cx="8784976" cy="1368152"/>
          </a:xfrm>
        </p:spPr>
        <p:txBody>
          <a:bodyPr>
            <a:noAutofit/>
          </a:bodyPr>
          <a:lstStyle/>
          <a:p>
            <a:pPr algn="l"/>
            <a:r>
              <a:rPr lang="ru-RU" sz="1800" dirty="0" smtClean="0">
                <a:solidFill>
                  <a:srgbClr val="C00000"/>
                </a:solidFill>
                <a:latin typeface="+mn-lt"/>
              </a:rPr>
              <a:t>Учебная и методическая литература Издательского центра ВЛАДОС для общеобразовательных организаций, реализующих ФГОС и АООП НОО ОВЗ и ФГОС и АООП образования обучающихся с нарушениями интеллекта :</a:t>
            </a:r>
            <a:endParaRPr lang="ru-RU" sz="1800" dirty="0">
              <a:solidFill>
                <a:srgbClr val="C00000"/>
              </a:solidFill>
              <a:latin typeface="+mn-lt"/>
            </a:endParaRPr>
          </a:p>
        </p:txBody>
      </p:sp>
      <p:sp>
        <p:nvSpPr>
          <p:cNvPr id="3" name="Объект 2"/>
          <p:cNvSpPr>
            <a:spLocks noGrp="1"/>
          </p:cNvSpPr>
          <p:nvPr>
            <p:ph sz="half" idx="1"/>
          </p:nvPr>
        </p:nvSpPr>
        <p:spPr>
          <a:xfrm>
            <a:off x="971600" y="6235907"/>
            <a:ext cx="5907516" cy="409803"/>
          </a:xfrm>
        </p:spPr>
        <p:style>
          <a:lnRef idx="1">
            <a:schemeClr val="accent1"/>
          </a:lnRef>
          <a:fillRef idx="2">
            <a:schemeClr val="accent1"/>
          </a:fillRef>
          <a:effectRef idx="1">
            <a:schemeClr val="accent1"/>
          </a:effectRef>
          <a:fontRef idx="minor">
            <a:schemeClr val="dk1"/>
          </a:fontRef>
        </p:style>
        <p:txBody>
          <a:bodyPr>
            <a:normAutofit/>
          </a:bodyPr>
          <a:lstStyle/>
          <a:p>
            <a:pPr marL="137160" indent="0">
              <a:buNone/>
            </a:pPr>
            <a:r>
              <a:rPr lang="ru-RU" sz="1600" b="1" dirty="0" smtClean="0">
                <a:solidFill>
                  <a:schemeClr val="accent6">
                    <a:lumMod val="50000"/>
                  </a:schemeClr>
                </a:solidFill>
              </a:rPr>
              <a:t>Вспомогательная литература для родителей детей с ОВЗ</a:t>
            </a:r>
          </a:p>
          <a:p>
            <a:pPr marL="480060" indent="-342900">
              <a:buFont typeface="Wingdings 2"/>
              <a:buAutoNum type="arabicPeriod"/>
            </a:pPr>
            <a:endParaRPr lang="ru-RU" sz="1600" b="1" dirty="0" smtClean="0">
              <a:solidFill>
                <a:schemeClr val="accent6">
                  <a:lumMod val="75000"/>
                </a:schemeClr>
              </a:solidFill>
            </a:endParaRPr>
          </a:p>
          <a:p>
            <a:pPr marL="480060" indent="-342900">
              <a:buFont typeface="Wingdings 2"/>
              <a:buAutoNum type="arabicPeriod"/>
            </a:pPr>
            <a:endParaRPr lang="ru-RU" sz="1600" dirty="0" smtClean="0"/>
          </a:p>
          <a:p>
            <a:pPr marL="480060" indent="-342900">
              <a:buFont typeface="Wingdings 2"/>
              <a:buAutoNum type="arabicPeriod"/>
            </a:pPr>
            <a:endParaRPr lang="ru-RU" sz="1600" dirty="0" smtClean="0"/>
          </a:p>
          <a:p>
            <a:pPr marL="480060" indent="-342900">
              <a:buFont typeface="Wingdings 2"/>
              <a:buAutoNum type="arabicPeriod"/>
            </a:pPr>
            <a:endParaRPr lang="ru-RU" sz="1600" dirty="0" smtClean="0"/>
          </a:p>
          <a:p>
            <a:pPr marL="480060" indent="-342900">
              <a:buFont typeface="Wingdings 2"/>
              <a:buAutoNum type="arabicPeriod"/>
            </a:pPr>
            <a:endParaRPr lang="ru-RU" sz="1600" dirty="0"/>
          </a:p>
        </p:txBody>
      </p:sp>
      <p:pic>
        <p:nvPicPr>
          <p:cNvPr id="5"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3013" y="6440809"/>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29610" y="1288309"/>
            <a:ext cx="8784976"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37160">
              <a:spcBef>
                <a:spcPct val="20000"/>
              </a:spcBef>
              <a:buClr>
                <a:prstClr val="black">
                  <a:shade val="95000"/>
                </a:prstClr>
              </a:buClr>
              <a:buSzPct val="65000"/>
            </a:pPr>
            <a:r>
              <a:rPr lang="ru-RU" sz="1400" b="1" dirty="0">
                <a:solidFill>
                  <a:srgbClr val="5DCEAF">
                    <a:lumMod val="50000"/>
                  </a:srgbClr>
                </a:solidFill>
              </a:rPr>
              <a:t>Практическая и методическая литература в помощь педагогу, </a:t>
            </a:r>
            <a:r>
              <a:rPr lang="ru-RU" sz="1400" b="1" dirty="0" smtClean="0">
                <a:solidFill>
                  <a:srgbClr val="5DCEAF">
                    <a:lumMod val="50000"/>
                  </a:srgbClr>
                </a:solidFill>
              </a:rPr>
              <a:t>в том числе работающему </a:t>
            </a:r>
            <a:r>
              <a:rPr lang="ru-RU" sz="1400" b="1" dirty="0">
                <a:solidFill>
                  <a:srgbClr val="5DCEAF">
                    <a:lumMod val="50000"/>
                  </a:srgbClr>
                </a:solidFill>
              </a:rPr>
              <a:t>в условиях инклюзивного </a:t>
            </a:r>
            <a:r>
              <a:rPr lang="ru-RU" sz="1400" b="1" dirty="0" smtClean="0">
                <a:solidFill>
                  <a:srgbClr val="5DCEAF">
                    <a:lumMod val="50000"/>
                  </a:srgbClr>
                </a:solidFill>
              </a:rPr>
              <a:t>и интегративного образования</a:t>
            </a:r>
            <a:r>
              <a:rPr lang="ru-RU" sz="1400" b="1" dirty="0">
                <a:solidFill>
                  <a:srgbClr val="5DCEAF">
                    <a:lumMod val="50000"/>
                  </a:srgbClr>
                </a:solidFill>
              </a:rPr>
              <a:t>, по всем предметам (методики, конспекты занятий, рабочие тетради, карточки-задания, альбомы)</a:t>
            </a:r>
          </a:p>
        </p:txBody>
      </p:sp>
      <p:sp>
        <p:nvSpPr>
          <p:cNvPr id="6" name="Прямоугольник 5"/>
          <p:cNvSpPr/>
          <p:nvPr/>
        </p:nvSpPr>
        <p:spPr>
          <a:xfrm>
            <a:off x="129610" y="2378905"/>
            <a:ext cx="8784976" cy="116955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137160">
              <a:spcBef>
                <a:spcPct val="20000"/>
              </a:spcBef>
              <a:buClr>
                <a:prstClr val="black">
                  <a:shade val="95000"/>
                </a:prstClr>
              </a:buClr>
              <a:buSzPct val="65000"/>
            </a:pPr>
            <a:r>
              <a:rPr lang="ru-RU" sz="1400" b="1" dirty="0">
                <a:solidFill>
                  <a:srgbClr val="212745">
                    <a:lumMod val="75000"/>
                  </a:srgbClr>
                </a:solidFill>
              </a:rPr>
              <a:t>Практическая и методическая литература в помощь педагогу-дефектологу, работающему в общеобразовательных организациях, реализующих ФГОС НОО ОВЗ глухих, </a:t>
            </a:r>
            <a:r>
              <a:rPr lang="ru-RU" sz="1400" b="1" dirty="0" smtClean="0">
                <a:solidFill>
                  <a:srgbClr val="212745">
                    <a:lumMod val="75000"/>
                  </a:srgbClr>
                </a:solidFill>
              </a:rPr>
              <a:t>позднооглохших и слабослышащих обучающихся</a:t>
            </a:r>
            <a:r>
              <a:rPr lang="ru-RU" sz="1400" b="1" dirty="0">
                <a:solidFill>
                  <a:srgbClr val="212745">
                    <a:lumMod val="75000"/>
                  </a:srgbClr>
                </a:solidFill>
              </a:rPr>
              <a:t>, обучающихся с ТНР, ЗПР, </a:t>
            </a:r>
            <a:r>
              <a:rPr lang="ru-RU" sz="1400" b="1" dirty="0" smtClean="0">
                <a:solidFill>
                  <a:srgbClr val="212745">
                    <a:lumMod val="75000"/>
                  </a:srgbClr>
                </a:solidFill>
              </a:rPr>
              <a:t>РАС, НОДА </a:t>
            </a:r>
            <a:r>
              <a:rPr lang="ru-RU" sz="1400" b="1" dirty="0">
                <a:solidFill>
                  <a:srgbClr val="212745">
                    <a:lumMod val="75000"/>
                  </a:srgbClr>
                </a:solidFill>
              </a:rPr>
              <a:t>и ФГОС образования обучающихся с интеллектуальными нарушениями (методики, практикумы, конспекты уроков, рабочие тетради, альбомы, карточки-задания)</a:t>
            </a:r>
          </a:p>
        </p:txBody>
      </p:sp>
      <p:sp>
        <p:nvSpPr>
          <p:cNvPr id="7" name="Прямоугольник 6"/>
          <p:cNvSpPr/>
          <p:nvPr/>
        </p:nvSpPr>
        <p:spPr>
          <a:xfrm>
            <a:off x="108339" y="4475395"/>
            <a:ext cx="8831604"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137160">
              <a:spcBef>
                <a:spcPct val="20000"/>
              </a:spcBef>
              <a:buClr>
                <a:prstClr val="black">
                  <a:shade val="95000"/>
                </a:prstClr>
              </a:buClr>
              <a:buSzPct val="65000"/>
            </a:pPr>
            <a:r>
              <a:rPr lang="ru-RU" sz="1400" b="1" dirty="0">
                <a:solidFill>
                  <a:srgbClr val="FF0000"/>
                </a:solidFill>
              </a:rPr>
              <a:t>Учебные пособия и учебники в помощь обучающимся всех нозологий, дополняющие (или заменяющие) учебники  для обучающихся без ограничений возможностей здоровья.</a:t>
            </a:r>
          </a:p>
        </p:txBody>
      </p:sp>
      <p:sp>
        <p:nvSpPr>
          <p:cNvPr id="8" name="Прямоугольник 7"/>
          <p:cNvSpPr/>
          <p:nvPr/>
        </p:nvSpPr>
        <p:spPr>
          <a:xfrm>
            <a:off x="122486" y="5327444"/>
            <a:ext cx="883160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137160">
              <a:spcBef>
                <a:spcPct val="20000"/>
              </a:spcBef>
              <a:buClr>
                <a:prstClr val="black">
                  <a:shade val="95000"/>
                </a:prstClr>
              </a:buClr>
              <a:buSzPct val="65000"/>
            </a:pPr>
            <a:r>
              <a:rPr lang="ru-RU" sz="1400" b="1" dirty="0">
                <a:solidFill>
                  <a:srgbClr val="006600"/>
                </a:solidFill>
              </a:rPr>
              <a:t>Практическая и методическая литература для работы с детьми без ограничений возможностей здоровья, но испытывающими трудности в освоении русского языка, чтения и математики.</a:t>
            </a:r>
          </a:p>
        </p:txBody>
      </p:sp>
      <p:sp>
        <p:nvSpPr>
          <p:cNvPr id="9" name="Прямоугольник 8"/>
          <p:cNvSpPr/>
          <p:nvPr/>
        </p:nvSpPr>
        <p:spPr>
          <a:xfrm>
            <a:off x="122486" y="3844392"/>
            <a:ext cx="8831604"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37160">
              <a:spcBef>
                <a:spcPct val="20000"/>
              </a:spcBef>
              <a:buClr>
                <a:prstClr val="black">
                  <a:shade val="95000"/>
                </a:prstClr>
              </a:buClr>
              <a:buSzPct val="65000"/>
            </a:pPr>
            <a:r>
              <a:rPr lang="ru-RU" sz="1400" b="1" dirty="0">
                <a:solidFill>
                  <a:srgbClr val="F14124">
                    <a:lumMod val="75000"/>
                  </a:srgbClr>
                </a:solidFill>
              </a:rPr>
              <a:t>Литература для специалистов, обеспечивающих психологическое сопровождение детей с ОВЗ</a:t>
            </a:r>
          </a:p>
        </p:txBody>
      </p:sp>
      <p:sp>
        <p:nvSpPr>
          <p:cNvPr id="12" name="Стрелка вниз 11"/>
          <p:cNvSpPr/>
          <p:nvPr/>
        </p:nvSpPr>
        <p:spPr>
          <a:xfrm>
            <a:off x="3362846" y="2118182"/>
            <a:ext cx="1152128" cy="198339"/>
          </a:xfrm>
          <a:prstGeom prst="downArrow">
            <a:avLst/>
          </a:prstGeom>
          <a:solidFill>
            <a:srgbClr val="CCFFCC"/>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13" name="Стрелка вниз 12"/>
          <p:cNvSpPr/>
          <p:nvPr/>
        </p:nvSpPr>
        <p:spPr>
          <a:xfrm>
            <a:off x="3349294" y="4204217"/>
            <a:ext cx="1152128" cy="19833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14" name="Стрелка вниз 13"/>
          <p:cNvSpPr/>
          <p:nvPr/>
        </p:nvSpPr>
        <p:spPr>
          <a:xfrm>
            <a:off x="3349294" y="3598808"/>
            <a:ext cx="1152128" cy="198339"/>
          </a:xfrm>
          <a:prstGeom prst="downArrow">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15" name="Стрелка вниз 14"/>
          <p:cNvSpPr/>
          <p:nvPr/>
        </p:nvSpPr>
        <p:spPr>
          <a:xfrm>
            <a:off x="3351559" y="5063860"/>
            <a:ext cx="1152128" cy="198339"/>
          </a:xfrm>
          <a:prstGeom prst="downArrow">
            <a:avLst/>
          </a:prstGeom>
          <a:solidFill>
            <a:schemeClr val="bg1">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16" name="Стрелка вниз 15"/>
          <p:cNvSpPr/>
          <p:nvPr/>
        </p:nvSpPr>
        <p:spPr>
          <a:xfrm>
            <a:off x="3349294" y="5931959"/>
            <a:ext cx="1152128" cy="239330"/>
          </a:xfrm>
          <a:prstGeom prst="downArrow">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Tree>
    <p:extLst>
      <p:ext uri="{BB962C8B-B14F-4D97-AF65-F5344CB8AC3E}">
        <p14:creationId xmlns:p14="http://schemas.microsoft.com/office/powerpoint/2010/main" val="3294980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188640"/>
            <a:ext cx="8640960" cy="923330"/>
          </a:xfrm>
          <a:prstGeom prst="rect">
            <a:avLst/>
          </a:prstGeom>
          <a:noFill/>
        </p:spPr>
        <p:txBody>
          <a:bodyPr wrap="square" rtlCol="0">
            <a:spAutoFit/>
          </a:bodyPr>
          <a:lstStyle/>
          <a:p>
            <a:r>
              <a:rPr lang="ru-RU" b="1" dirty="0" smtClean="0"/>
              <a:t>Фролов Н.Н. Практические материалы к урокам технологии  (Столярное дело)  5-9 и 7-11 классов для общеобразовательных организаций, реализующих ФГОС образования обучающихся с умственной отсталостью</a:t>
            </a:r>
            <a:endParaRPr lang="ru-RU" b="1"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3786766"/>
            <a:ext cx="1944215" cy="260506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2477" y="638944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5" y="1320127"/>
            <a:ext cx="1944215" cy="226010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627784" y="3831849"/>
            <a:ext cx="6181980" cy="2428357"/>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pPr algn="just">
              <a:lnSpc>
                <a:spcPct val="115000"/>
              </a:lnSpc>
              <a:spcAft>
                <a:spcPts val="0"/>
              </a:spcAft>
            </a:pPr>
            <a:r>
              <a:rPr lang="ru-RU" sz="1200" b="1" dirty="0">
                <a:ea typeface="Calibri"/>
                <a:cs typeface="Times New Roman"/>
              </a:rPr>
              <a:t>В пособии изложена методика разработки новых подходов к планированию уроков технологии при изучении столярного дела и внедрении новых коррекционно-развивающих методов в процесс обучения учеников 7-11 классов общеобразовательных организаций, реализующих ФГОС образования обучающихся с интеллектуальными нарушениями.</a:t>
            </a:r>
          </a:p>
          <a:p>
            <a:pPr algn="just">
              <a:lnSpc>
                <a:spcPct val="115000"/>
              </a:lnSpc>
              <a:spcAft>
                <a:spcPts val="0"/>
              </a:spcAft>
            </a:pPr>
            <a:r>
              <a:rPr lang="ru-RU" sz="1200" b="1" dirty="0">
                <a:ea typeface="Calibri"/>
                <a:cs typeface="Times New Roman"/>
              </a:rPr>
              <a:t>Дифференцированный подход к организации занятий по столярному делу на уроках технологии обеспечивается введением элементов технического моделирования различной степени сложности с целью формирования у учеников технических знаний и умений, коррекции недостатков у них познавательной деятельности, позволит ученикам проявить или развить свои творческие способности, сделает обучение увлекательным. </a:t>
            </a:r>
            <a:endParaRPr lang="ru-RU" sz="1200" b="1" dirty="0">
              <a:effectLst/>
              <a:ea typeface="Calibri"/>
              <a:cs typeface="Times New Roman"/>
            </a:endParaRPr>
          </a:p>
        </p:txBody>
      </p:sp>
      <p:sp>
        <p:nvSpPr>
          <p:cNvPr id="8" name="TextBox 7"/>
          <p:cNvSpPr txBox="1"/>
          <p:nvPr/>
        </p:nvSpPr>
        <p:spPr>
          <a:xfrm>
            <a:off x="2614720" y="1556792"/>
            <a:ext cx="6195044" cy="1218795"/>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pPr lvl="0" algn="just">
              <a:lnSpc>
                <a:spcPct val="115000"/>
              </a:lnSpc>
            </a:pPr>
            <a:r>
              <a:rPr lang="ru-RU" sz="1200" b="1" dirty="0" smtClean="0"/>
              <a:t>В пособии изложена методика планирования уроков по столярному делу и внедрение новых коррекционно-развивающих технологий в процессе обучения школьников 5-9 классов </a:t>
            </a:r>
            <a:r>
              <a:rPr lang="ru-RU" sz="1200" b="1" dirty="0" smtClean="0">
                <a:solidFill>
                  <a:prstClr val="black"/>
                </a:solidFill>
                <a:ea typeface="Calibri"/>
                <a:cs typeface="Times New Roman"/>
              </a:rPr>
              <a:t>общеобразовательных </a:t>
            </a:r>
            <a:r>
              <a:rPr lang="ru-RU" sz="1200" b="1" dirty="0">
                <a:solidFill>
                  <a:prstClr val="black"/>
                </a:solidFill>
                <a:ea typeface="Calibri"/>
                <a:cs typeface="Times New Roman"/>
              </a:rPr>
              <a:t>организаций, реализующих ФГОС образования обучающихся с интеллектуальными нарушениями.</a:t>
            </a:r>
          </a:p>
          <a:p>
            <a:endParaRPr lang="ru-RU" dirty="0"/>
          </a:p>
        </p:txBody>
      </p:sp>
    </p:spTree>
    <p:extLst>
      <p:ext uri="{BB962C8B-B14F-4D97-AF65-F5344CB8AC3E}">
        <p14:creationId xmlns:p14="http://schemas.microsoft.com/office/powerpoint/2010/main" val="1392140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113" y="198908"/>
            <a:ext cx="7961327" cy="1200329"/>
          </a:xfrm>
          <a:prstGeom prst="rect">
            <a:avLst/>
          </a:prstGeom>
          <a:noFill/>
        </p:spPr>
        <p:txBody>
          <a:bodyPr wrap="square" rtlCol="0">
            <a:spAutoFit/>
          </a:bodyPr>
          <a:lstStyle/>
          <a:p>
            <a:r>
              <a:rPr lang="ru-RU" sz="2400" b="1" dirty="0" smtClean="0"/>
              <a:t>Рябова Е.В. Окружающий природный мир   Комплект пособий для индивидуальных занятий с обучающимися с ТМНР</a:t>
            </a:r>
            <a:endParaRPr lang="ru-RU" sz="2400" b="1" dirty="0"/>
          </a:p>
        </p:txBody>
      </p:sp>
      <p:pic>
        <p:nvPicPr>
          <p:cNvPr id="9218" name="Picture 2" descr="C:\Users\User\Desktop\ПРЕЗЕНТАЦИЯ_2022\Rybova_Okr Mir_Met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933056"/>
            <a:ext cx="1610748" cy="213994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219" name="Picture 3" descr="C:\Users\User\Desktop\ПРЕЗЕНТАЦИЯ_2022\Rybova_Okr Mir_RT_ch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877" y="1556792"/>
            <a:ext cx="1656184" cy="206794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220" name="Picture 4" descr="C:\Users\User\Desktop\ПРЕЗЕНТАЦИЯ_2022\Rybova_Okr Mir_RT_ch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1563430"/>
            <a:ext cx="1620180" cy="206794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221" name="Picture 5" descr="C:\Users\User\Desktop\ПРЕЗЕНТАЦИЯ_2022\Rybova_Okr Mir_RT_ch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556791"/>
            <a:ext cx="1637829" cy="206794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222" name="Picture 6" descr="C:\Users\User\Desktop\ПРЕЗЕНТАЦИЯ_2022\Rybova_Okr Mir_RT_ch 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1578425"/>
            <a:ext cx="1635779" cy="206794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2477" y="638944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94474" y="4079700"/>
            <a:ext cx="6237966" cy="2031325"/>
          </a:xfrm>
          <a:prstGeom prst="rect">
            <a:avLst/>
          </a:prstGeom>
          <a:solidFill>
            <a:schemeClr val="accent2">
              <a:lumMod val="40000"/>
              <a:lumOff val="60000"/>
            </a:schemeClr>
          </a:solidFill>
          <a:scene3d>
            <a:camera prst="orthographicFront"/>
            <a:lightRig rig="threePt" dir="t"/>
          </a:scene3d>
          <a:sp3d>
            <a:bevelT/>
          </a:sp3d>
        </p:spPr>
        <p:txBody>
          <a:bodyPr wrap="square" rtlCol="0">
            <a:spAutoFit/>
          </a:bodyPr>
          <a:lstStyle/>
          <a:p>
            <a:pPr marL="285750" indent="-285750">
              <a:buFont typeface="Arial" pitchFamily="34" charset="0"/>
              <a:buChar char="•"/>
            </a:pPr>
            <a:r>
              <a:rPr lang="ru-RU" b="1" dirty="0" smtClean="0"/>
              <a:t>В методическом пособии представлены примерные конспекты 64 занятий и примерная рабочая программа для  организации индивидуальной работы с детьми с ТМНР</a:t>
            </a:r>
          </a:p>
          <a:p>
            <a:pPr marL="285750" indent="-285750">
              <a:buFont typeface="Arial" pitchFamily="34" charset="0"/>
              <a:buChar char="•"/>
            </a:pPr>
            <a:r>
              <a:rPr lang="ru-RU" b="1" dirty="0" smtClean="0"/>
              <a:t>Рабочие тетради в 4-х частях. В рабочие тетради входит комплект раздаточного материала для индивидуальной работы</a:t>
            </a:r>
            <a:endParaRPr lang="ru-RU" b="1" dirty="0"/>
          </a:p>
        </p:txBody>
      </p:sp>
    </p:spTree>
    <p:extLst>
      <p:ext uri="{BB962C8B-B14F-4D97-AF65-F5344CB8AC3E}">
        <p14:creationId xmlns:p14="http://schemas.microsoft.com/office/powerpoint/2010/main" val="18874561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lvl="0">
              <a:spcBef>
                <a:spcPts val="0"/>
              </a:spcBef>
            </a:pPr>
            <a:r>
              <a:rPr lang="ru-RU" sz="2400" dirty="0" smtClean="0">
                <a:ln>
                  <a:noFill/>
                </a:ln>
                <a:solidFill>
                  <a:prstClr val="black"/>
                </a:solidFill>
                <a:effectLst/>
                <a:latin typeface="Times New Roman"/>
                <a:ea typeface="+mn-ea"/>
                <a:cs typeface="+mn-cs"/>
              </a:rPr>
              <a:t/>
            </a:r>
            <a:br>
              <a:rPr lang="ru-RU" sz="2400" dirty="0" smtClean="0">
                <a:ln>
                  <a:noFill/>
                </a:ln>
                <a:solidFill>
                  <a:prstClr val="black"/>
                </a:solidFill>
                <a:effectLst/>
                <a:latin typeface="Times New Roman"/>
                <a:ea typeface="+mn-ea"/>
                <a:cs typeface="+mn-cs"/>
              </a:rPr>
            </a:br>
            <a:r>
              <a:rPr lang="ru-RU" sz="2400" dirty="0">
                <a:ln>
                  <a:noFill/>
                </a:ln>
                <a:solidFill>
                  <a:prstClr val="black"/>
                </a:solidFill>
                <a:effectLst/>
                <a:latin typeface="Times New Roman"/>
                <a:ea typeface="+mn-ea"/>
                <a:cs typeface="+mn-cs"/>
              </a:rPr>
              <a:t/>
            </a:r>
            <a:br>
              <a:rPr lang="ru-RU" sz="2400" dirty="0">
                <a:ln>
                  <a:noFill/>
                </a:ln>
                <a:solidFill>
                  <a:prstClr val="black"/>
                </a:solidFill>
                <a:effectLst/>
                <a:latin typeface="Times New Roman"/>
                <a:ea typeface="+mn-ea"/>
                <a:cs typeface="+mn-cs"/>
              </a:rPr>
            </a:br>
            <a:r>
              <a:rPr lang="ru-RU" sz="2700" dirty="0" smtClean="0">
                <a:ln>
                  <a:noFill/>
                </a:ln>
                <a:solidFill>
                  <a:prstClr val="black"/>
                </a:solidFill>
                <a:effectLst/>
                <a:latin typeface="Times New Roman"/>
                <a:ea typeface="+mn-ea"/>
                <a:cs typeface="+mn-cs"/>
              </a:rPr>
              <a:t>Рябова </a:t>
            </a:r>
            <a:r>
              <a:rPr lang="ru-RU" sz="2700" dirty="0">
                <a:ln>
                  <a:noFill/>
                </a:ln>
                <a:solidFill>
                  <a:prstClr val="black"/>
                </a:solidFill>
                <a:effectLst/>
                <a:latin typeface="Times New Roman"/>
                <a:ea typeface="+mn-ea"/>
                <a:cs typeface="+mn-cs"/>
              </a:rPr>
              <a:t>Е.В. </a:t>
            </a:r>
            <a:r>
              <a:rPr lang="ru-RU" sz="2700" dirty="0" smtClean="0">
                <a:ln>
                  <a:noFill/>
                </a:ln>
                <a:solidFill>
                  <a:prstClr val="black"/>
                </a:solidFill>
                <a:effectLst/>
                <a:latin typeface="Times New Roman"/>
                <a:ea typeface="+mn-ea"/>
                <a:cs typeface="+mn-cs"/>
              </a:rPr>
              <a:t>Речь и альтернативная коммуникация   </a:t>
            </a:r>
            <a:r>
              <a:rPr lang="ru-RU" sz="2700" dirty="0">
                <a:ln>
                  <a:noFill/>
                </a:ln>
                <a:solidFill>
                  <a:prstClr val="black"/>
                </a:solidFill>
                <a:effectLst/>
                <a:latin typeface="Times New Roman"/>
                <a:ea typeface="+mn-ea"/>
                <a:cs typeface="+mn-cs"/>
              </a:rPr>
              <a:t>Комплект пособий для индивидуальных занятий с обучающимися с ТМНР</a:t>
            </a:r>
            <a:br>
              <a:rPr lang="ru-RU" sz="2700" dirty="0">
                <a:ln>
                  <a:noFill/>
                </a:ln>
                <a:solidFill>
                  <a:prstClr val="black"/>
                </a:solidFill>
                <a:effectLst/>
                <a:latin typeface="Times New Roman"/>
                <a:ea typeface="+mn-ea"/>
                <a:cs typeface="+mn-cs"/>
              </a:rPr>
            </a:br>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156" y="3931633"/>
            <a:ext cx="1559911" cy="178507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835" y="1546908"/>
            <a:ext cx="1559911" cy="174751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1577019"/>
            <a:ext cx="1559911" cy="172819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1563615"/>
            <a:ext cx="1556980" cy="17550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1546908"/>
            <a:ext cx="1585778" cy="172819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2477" y="638944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55777" y="3495599"/>
            <a:ext cx="6264696" cy="2657138"/>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indent="-285750" algn="just" fontAlgn="ctr">
              <a:lnSpc>
                <a:spcPts val="1160"/>
              </a:lnSpc>
              <a:spcAft>
                <a:spcPts val="1000"/>
              </a:spcAft>
              <a:buFont typeface="Arial" pitchFamily="34" charset="0"/>
              <a:buChar char="•"/>
            </a:pPr>
            <a:endParaRPr lang="ru-RU" sz="1600" b="1" dirty="0" smtClean="0">
              <a:solidFill>
                <a:srgbClr val="000000"/>
              </a:solidFill>
              <a:ea typeface="Calibri"/>
              <a:cs typeface="SchoolBookC"/>
            </a:endParaRPr>
          </a:p>
          <a:p>
            <a:pPr marL="285750" indent="-285750" algn="just" fontAlgn="ctr">
              <a:spcAft>
                <a:spcPts val="1000"/>
              </a:spcAft>
              <a:buFont typeface="Arial" pitchFamily="34" charset="0"/>
              <a:buChar char="•"/>
            </a:pPr>
            <a:r>
              <a:rPr lang="ru-RU" sz="1400" b="1" dirty="0" smtClean="0">
                <a:solidFill>
                  <a:srgbClr val="000000"/>
                </a:solidFill>
                <a:ea typeface="Calibri"/>
                <a:cs typeface="SchoolBookC"/>
              </a:rPr>
              <a:t>В </a:t>
            </a:r>
            <a:r>
              <a:rPr lang="ru-RU" sz="1400" b="1" dirty="0">
                <a:solidFill>
                  <a:srgbClr val="000000"/>
                </a:solidFill>
                <a:ea typeface="Calibri"/>
                <a:cs typeface="SchoolBookC"/>
              </a:rPr>
              <a:t>пособии представлены примерные конспекты 19 занятий по курсу «Речь и альтернативная коммуникация» и примерная рабочая программа для организации индивидуальной работы с детьми в соответствии с требованиями ФГОС и АООП для обучающихся с ТМНР.</a:t>
            </a:r>
            <a:endParaRPr lang="ru-RU" sz="1400" b="1" dirty="0">
              <a:ea typeface="Calibri"/>
              <a:cs typeface="Times New Roman"/>
            </a:endParaRPr>
          </a:p>
          <a:p>
            <a:pPr marL="285750" indent="-285750" algn="just" fontAlgn="ctr">
              <a:spcAft>
                <a:spcPts val="1000"/>
              </a:spcAft>
              <a:buFont typeface="Arial" pitchFamily="34" charset="0"/>
              <a:buChar char="•"/>
            </a:pPr>
            <a:r>
              <a:rPr lang="ru-RU" sz="1400" b="1" dirty="0">
                <a:solidFill>
                  <a:srgbClr val="000000"/>
                </a:solidFill>
                <a:ea typeface="Calibri"/>
                <a:cs typeface="SchoolBookC"/>
              </a:rPr>
              <a:t>В пособие включено тематическое поурочное планирование с указанием формируемых предметных знаний и умений детей в результате обучения, в том числе с использованием рабочих тетрадей по курсу «Речь и альтернативные коммуникации» и комплекта раздаточного материала, включенного в эти тетради.</a:t>
            </a:r>
            <a:endParaRPr lang="ru-RU" sz="1400" b="1" dirty="0">
              <a:effectLst/>
              <a:ea typeface="Calibri"/>
              <a:cs typeface="Times New Roman"/>
            </a:endParaRPr>
          </a:p>
        </p:txBody>
      </p:sp>
    </p:spTree>
    <p:extLst>
      <p:ext uri="{BB962C8B-B14F-4D97-AF65-F5344CB8AC3E}">
        <p14:creationId xmlns:p14="http://schemas.microsoft.com/office/powerpoint/2010/main" val="4042501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ПРЕЗЕНТАЦИЯ_2022\Rybova_Atonichesky_Astaticheskay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280" y="2852936"/>
            <a:ext cx="1535239" cy="175700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44" name="Picture 4" descr="C:\Users\User\Desktop\ПРЕЗЕНТАЦИЯ_2022\Rybova_Gemipareticheskaya_For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947629"/>
            <a:ext cx="1552007" cy="177860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45" name="Picture 5" descr="C:\Users\User\Desktop\ПРЕЗЕНТАЦИЯ_2022\Rybova_Dipleg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988" y="4690180"/>
            <a:ext cx="1555531" cy="201916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116632"/>
            <a:ext cx="8496944" cy="707886"/>
          </a:xfrm>
          <a:prstGeom prst="rect">
            <a:avLst/>
          </a:prstGeom>
          <a:noFill/>
        </p:spPr>
        <p:txBody>
          <a:bodyPr wrap="square" rtlCol="0">
            <a:spAutoFit/>
          </a:bodyPr>
          <a:lstStyle/>
          <a:p>
            <a:r>
              <a:rPr lang="ru-RU" sz="2000" b="1" dirty="0" smtClean="0">
                <a:solidFill>
                  <a:prstClr val="black"/>
                </a:solidFill>
              </a:rPr>
              <a:t>Рябова Е.В. Адаптивная физическая культура. Комплексы упражнений для детей с ДЦП. Реабилитационные курсы для обучающихся с НОДА</a:t>
            </a:r>
            <a:endParaRPr lang="ru-RU" sz="2000" b="1" dirty="0">
              <a:solidFill>
                <a:prstClr val="black"/>
              </a:solidFill>
            </a:endParaRPr>
          </a:p>
        </p:txBody>
      </p:sp>
      <p:pic>
        <p:nvPicPr>
          <p:cNvPr id="7"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2477" y="638944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0780" y="1070566"/>
            <a:ext cx="7009511" cy="1532727"/>
          </a:xfrm>
          <a:prstGeom prst="rect">
            <a:avLst/>
          </a:prstGeom>
          <a:solidFill>
            <a:schemeClr val="accent5">
              <a:lumMod val="40000"/>
              <a:lumOff val="60000"/>
            </a:schemeClr>
          </a:solidFill>
          <a:scene3d>
            <a:camera prst="orthographicFront"/>
            <a:lightRig rig="threePt" dir="t"/>
          </a:scene3d>
          <a:sp3d>
            <a:bevelT/>
          </a:sp3d>
        </p:spPr>
        <p:txBody>
          <a:bodyPr wrap="square" rtlCol="0">
            <a:spAutoFit/>
          </a:bodyPr>
          <a:lstStyle/>
          <a:p>
            <a:pPr indent="179705" algn="just">
              <a:lnSpc>
                <a:spcPct val="120000"/>
              </a:lnSpc>
            </a:pPr>
            <a:r>
              <a:rPr lang="ru-RU" sz="1200" b="1" dirty="0">
                <a:solidFill>
                  <a:srgbClr val="000000"/>
                </a:solidFill>
                <a:ea typeface="Calibri"/>
                <a:cs typeface="Calibri"/>
              </a:rPr>
              <a:t>В практическое пособие включены </a:t>
            </a:r>
            <a:r>
              <a:rPr lang="ru-RU" sz="1200" b="1" dirty="0">
                <a:solidFill>
                  <a:srgbClr val="C00000"/>
                </a:solidFill>
                <a:ea typeface="Calibri"/>
                <a:cs typeface="Calibri"/>
              </a:rPr>
              <a:t>3 реабилитационных курса занятий </a:t>
            </a:r>
            <a:r>
              <a:rPr lang="ru-RU" sz="1200" b="1" dirty="0">
                <a:solidFill>
                  <a:srgbClr val="000000"/>
                </a:solidFill>
                <a:ea typeface="Calibri"/>
                <a:cs typeface="Calibri"/>
              </a:rPr>
              <a:t>по адаптивной физической культуре (АФК) для детей  с детским церебральным параличом (ДЦП). Каждый курс состоит из 18 занятий, учитывающих психофизические особенности каждого ребенка. </a:t>
            </a:r>
            <a:endParaRPr lang="ru-RU" sz="1200" b="1" dirty="0">
              <a:solidFill>
                <a:srgbClr val="000000"/>
              </a:solidFill>
              <a:ea typeface="Calibri"/>
              <a:cs typeface="SchoolBookC"/>
            </a:endParaRPr>
          </a:p>
          <a:p>
            <a:pPr indent="179705" algn="just">
              <a:lnSpc>
                <a:spcPct val="120000"/>
              </a:lnSpc>
            </a:pPr>
            <a:r>
              <a:rPr lang="ru-RU" sz="1400" b="1" dirty="0">
                <a:solidFill>
                  <a:srgbClr val="C00000"/>
                </a:solidFill>
                <a:ea typeface="Calibri"/>
                <a:cs typeface="Calibri"/>
              </a:rPr>
              <a:t>В первый курс вошли занятия для обучающихся с НОДА (</a:t>
            </a:r>
            <a:r>
              <a:rPr lang="ru-RU" sz="1400" b="1" i="1" dirty="0">
                <a:solidFill>
                  <a:srgbClr val="C00000"/>
                </a:solidFill>
                <a:ea typeface="Calibri"/>
                <a:cs typeface="Calibri"/>
              </a:rPr>
              <a:t>Корковый гемипарез</a:t>
            </a:r>
            <a:r>
              <a:rPr lang="ru-RU" sz="1400" b="1" dirty="0">
                <a:solidFill>
                  <a:srgbClr val="C00000"/>
                </a:solidFill>
                <a:ea typeface="Calibri"/>
                <a:cs typeface="Calibri"/>
              </a:rPr>
              <a:t>). Во второй – занятия для обучающихся с НОДА (</a:t>
            </a:r>
            <a:r>
              <a:rPr lang="ru-RU" sz="1400" b="1" i="1" dirty="0">
                <a:solidFill>
                  <a:srgbClr val="C00000"/>
                </a:solidFill>
                <a:ea typeface="Calibri"/>
                <a:cs typeface="Calibri"/>
              </a:rPr>
              <a:t>Подкорковый гемипарез</a:t>
            </a:r>
            <a:r>
              <a:rPr lang="ru-RU" sz="1400" b="1" dirty="0">
                <a:solidFill>
                  <a:srgbClr val="C00000"/>
                </a:solidFill>
                <a:ea typeface="Calibri"/>
                <a:cs typeface="Calibri"/>
              </a:rPr>
              <a:t>). В третий – занятия для обучающихся с НОДА (</a:t>
            </a:r>
            <a:r>
              <a:rPr lang="ru-RU" sz="1400" b="1" i="1" dirty="0">
                <a:solidFill>
                  <a:srgbClr val="C00000"/>
                </a:solidFill>
                <a:ea typeface="Calibri"/>
                <a:cs typeface="Calibri"/>
              </a:rPr>
              <a:t>Стволовой гемипарез</a:t>
            </a:r>
            <a:r>
              <a:rPr lang="ru-RU" sz="1400" b="1" dirty="0">
                <a:solidFill>
                  <a:srgbClr val="C00000"/>
                </a:solidFill>
                <a:ea typeface="Calibri"/>
                <a:cs typeface="Calibri"/>
              </a:rPr>
              <a:t>). </a:t>
            </a:r>
            <a:endParaRPr lang="ru-RU" sz="1400" b="1" dirty="0">
              <a:solidFill>
                <a:srgbClr val="C00000"/>
              </a:solidFill>
              <a:ea typeface="Calibri"/>
              <a:cs typeface="SchoolBookC"/>
            </a:endParaRPr>
          </a:p>
        </p:txBody>
      </p:sp>
      <p:sp>
        <p:nvSpPr>
          <p:cNvPr id="4" name="TextBox 3"/>
          <p:cNvSpPr txBox="1"/>
          <p:nvPr/>
        </p:nvSpPr>
        <p:spPr>
          <a:xfrm>
            <a:off x="1865715" y="4723700"/>
            <a:ext cx="7134071" cy="1661096"/>
          </a:xfrm>
          <a:prstGeom prst="rect">
            <a:avLst/>
          </a:prstGeom>
          <a:solidFill>
            <a:schemeClr val="accent5">
              <a:lumMod val="60000"/>
              <a:lumOff val="40000"/>
            </a:schemeClr>
          </a:solidFill>
          <a:scene3d>
            <a:camera prst="orthographicFront"/>
            <a:lightRig rig="threePt" dir="t"/>
          </a:scene3d>
          <a:sp3d>
            <a:bevelT/>
          </a:sp3d>
        </p:spPr>
        <p:txBody>
          <a:bodyPr wrap="square" rtlCol="0">
            <a:spAutoFit/>
          </a:bodyPr>
          <a:lstStyle/>
          <a:p>
            <a:pPr indent="179705" algn="just">
              <a:lnSpc>
                <a:spcPct val="120000"/>
              </a:lnSpc>
            </a:pPr>
            <a:r>
              <a:rPr lang="ru-RU" sz="1200" b="1" dirty="0">
                <a:solidFill>
                  <a:srgbClr val="000000"/>
                </a:solidFill>
                <a:ea typeface="Calibri"/>
                <a:cs typeface="Calibri"/>
              </a:rPr>
              <a:t>В практическое пособие включены </a:t>
            </a:r>
            <a:r>
              <a:rPr lang="ru-RU" sz="1400" b="1" dirty="0">
                <a:solidFill>
                  <a:srgbClr val="C00000"/>
                </a:solidFill>
                <a:ea typeface="Calibri"/>
                <a:cs typeface="Calibri"/>
              </a:rPr>
              <a:t>4 реабилитационных курса занятий </a:t>
            </a:r>
            <a:r>
              <a:rPr lang="ru-RU" sz="1200" b="1" dirty="0">
                <a:solidFill>
                  <a:srgbClr val="000000"/>
                </a:solidFill>
                <a:ea typeface="Calibri"/>
                <a:cs typeface="Calibri"/>
              </a:rPr>
              <a:t>по адаптивной физической культуре (АФК) для детей  с </a:t>
            </a:r>
            <a:r>
              <a:rPr lang="ru-RU" sz="1200" b="1" dirty="0" smtClean="0">
                <a:solidFill>
                  <a:srgbClr val="000000"/>
                </a:solidFill>
                <a:ea typeface="Calibri"/>
                <a:cs typeface="Calibri"/>
              </a:rPr>
              <a:t>ДЦП. </a:t>
            </a:r>
            <a:r>
              <a:rPr lang="ru-RU" sz="1200" b="1" dirty="0">
                <a:solidFill>
                  <a:srgbClr val="000000"/>
                </a:solidFill>
                <a:ea typeface="Calibri"/>
                <a:cs typeface="Calibri"/>
              </a:rPr>
              <a:t>Каждый курс состоит из 18 </a:t>
            </a:r>
            <a:r>
              <a:rPr lang="ru-RU" sz="1200" b="1" dirty="0" smtClean="0">
                <a:solidFill>
                  <a:srgbClr val="000000"/>
                </a:solidFill>
                <a:ea typeface="Calibri"/>
                <a:cs typeface="Calibri"/>
              </a:rPr>
              <a:t>занятий.</a:t>
            </a:r>
            <a:endParaRPr lang="ru-RU" sz="1200" b="1" dirty="0">
              <a:solidFill>
                <a:srgbClr val="000000"/>
              </a:solidFill>
              <a:ea typeface="Calibri"/>
              <a:cs typeface="SchoolBookC"/>
            </a:endParaRPr>
          </a:p>
          <a:p>
            <a:pPr indent="179705" algn="just">
              <a:lnSpc>
                <a:spcPct val="120000"/>
              </a:lnSpc>
            </a:pPr>
            <a:r>
              <a:rPr lang="ru-RU" sz="1200" b="1" dirty="0">
                <a:solidFill>
                  <a:srgbClr val="C00000"/>
                </a:solidFill>
                <a:ea typeface="Calibri"/>
                <a:cs typeface="Calibri"/>
              </a:rPr>
              <a:t>В первый, второй и третий курсы вошли 3 уровня занятий для обучающихся с НОДА (</a:t>
            </a:r>
            <a:r>
              <a:rPr lang="ru-RU" sz="1200" b="1" i="1" dirty="0">
                <a:solidFill>
                  <a:srgbClr val="C00000"/>
                </a:solidFill>
                <a:ea typeface="Calibri"/>
                <a:cs typeface="Calibri"/>
              </a:rPr>
              <a:t>Спастическая </a:t>
            </a:r>
            <a:r>
              <a:rPr lang="ru-RU" sz="1200" b="1" i="1" dirty="0" err="1">
                <a:solidFill>
                  <a:srgbClr val="C00000"/>
                </a:solidFill>
                <a:ea typeface="Calibri"/>
                <a:cs typeface="Calibri"/>
              </a:rPr>
              <a:t>диплегия</a:t>
            </a:r>
            <a:r>
              <a:rPr lang="ru-RU" sz="1200" b="1" dirty="0">
                <a:solidFill>
                  <a:srgbClr val="C00000"/>
                </a:solidFill>
                <a:ea typeface="Calibri"/>
                <a:cs typeface="Calibri"/>
              </a:rPr>
              <a:t>). В четвертый курс – занятия для обучающихся с НОДА (</a:t>
            </a:r>
            <a:r>
              <a:rPr lang="ru-RU" sz="1200" b="1" i="1" dirty="0">
                <a:solidFill>
                  <a:srgbClr val="C00000"/>
                </a:solidFill>
                <a:ea typeface="Calibri"/>
                <a:cs typeface="Calibri"/>
              </a:rPr>
              <a:t>Спастическая </a:t>
            </a:r>
            <a:r>
              <a:rPr lang="ru-RU" sz="1200" b="1" i="1" dirty="0" err="1">
                <a:solidFill>
                  <a:srgbClr val="C00000"/>
                </a:solidFill>
                <a:ea typeface="Calibri"/>
                <a:cs typeface="Calibri"/>
              </a:rPr>
              <a:t>тетраплегия</a:t>
            </a:r>
            <a:r>
              <a:rPr lang="ru-RU" sz="1200" b="1" dirty="0">
                <a:solidFill>
                  <a:srgbClr val="C00000"/>
                </a:solidFill>
                <a:ea typeface="Calibri"/>
                <a:cs typeface="Calibri"/>
              </a:rPr>
              <a:t>), 3­­й уровень </a:t>
            </a:r>
            <a:r>
              <a:rPr lang="ru-RU" sz="1200" b="1" dirty="0" err="1">
                <a:solidFill>
                  <a:srgbClr val="C00000"/>
                </a:solidFill>
                <a:ea typeface="Calibri"/>
                <a:cs typeface="Calibri"/>
              </a:rPr>
              <a:t>сформированности</a:t>
            </a:r>
            <a:r>
              <a:rPr lang="ru-RU" sz="1200" b="1" dirty="0">
                <a:solidFill>
                  <a:srgbClr val="C00000"/>
                </a:solidFill>
                <a:ea typeface="Calibri"/>
                <a:cs typeface="Calibri"/>
              </a:rPr>
              <a:t> двигательных </a:t>
            </a:r>
            <a:r>
              <a:rPr lang="ru-RU" sz="1200" b="1" dirty="0" smtClean="0">
                <a:solidFill>
                  <a:srgbClr val="C00000"/>
                </a:solidFill>
                <a:ea typeface="Calibri"/>
                <a:cs typeface="Calibri"/>
              </a:rPr>
              <a:t>навыков. Занятия </a:t>
            </a:r>
            <a:r>
              <a:rPr lang="ru-RU" sz="1200" b="1" dirty="0">
                <a:solidFill>
                  <a:srgbClr val="C00000"/>
                </a:solidFill>
                <a:ea typeface="Calibri"/>
                <a:cs typeface="Calibri"/>
              </a:rPr>
              <a:t>соответствуют уровням </a:t>
            </a:r>
            <a:r>
              <a:rPr lang="ru-RU" sz="1200" b="1" dirty="0" err="1">
                <a:solidFill>
                  <a:srgbClr val="C00000"/>
                </a:solidFill>
                <a:ea typeface="Calibri"/>
                <a:cs typeface="Calibri"/>
              </a:rPr>
              <a:t>сформированности</a:t>
            </a:r>
            <a:r>
              <a:rPr lang="ru-RU" sz="1200" b="1" dirty="0">
                <a:solidFill>
                  <a:srgbClr val="C00000"/>
                </a:solidFill>
                <a:ea typeface="Calibri"/>
                <a:cs typeface="Calibri"/>
              </a:rPr>
              <a:t> двигательных навыков, что позволяет обеспечить устойчивый </a:t>
            </a:r>
            <a:r>
              <a:rPr lang="ru-RU" sz="1200" b="1" dirty="0" err="1">
                <a:solidFill>
                  <a:srgbClr val="C00000"/>
                </a:solidFill>
                <a:ea typeface="Calibri"/>
                <a:cs typeface="Calibri"/>
              </a:rPr>
              <a:t>абилитационный</a:t>
            </a:r>
            <a:r>
              <a:rPr lang="ru-RU" sz="1200" b="1" dirty="0">
                <a:solidFill>
                  <a:srgbClr val="C00000"/>
                </a:solidFill>
                <a:ea typeface="Calibri"/>
                <a:cs typeface="Calibri"/>
              </a:rPr>
              <a:t> эффект у детей с </a:t>
            </a:r>
            <a:r>
              <a:rPr lang="ru-RU" sz="1200" b="1" dirty="0" smtClean="0">
                <a:solidFill>
                  <a:srgbClr val="C00000"/>
                </a:solidFill>
                <a:ea typeface="Calibri"/>
                <a:cs typeface="Calibri"/>
              </a:rPr>
              <a:t>ДЦП</a:t>
            </a:r>
            <a:r>
              <a:rPr lang="ru-RU" sz="1200" b="1" dirty="0">
                <a:solidFill>
                  <a:srgbClr val="C00000"/>
                </a:solidFill>
                <a:ea typeface="Calibri"/>
                <a:cs typeface="Calibri"/>
              </a:rPr>
              <a:t>.</a:t>
            </a:r>
            <a:r>
              <a:rPr lang="ru-RU" sz="1200" b="1" dirty="0" smtClean="0">
                <a:solidFill>
                  <a:srgbClr val="C00000"/>
                </a:solidFill>
                <a:ea typeface="Calibri"/>
                <a:cs typeface="Calibri"/>
              </a:rPr>
              <a:t>.</a:t>
            </a:r>
            <a:endParaRPr lang="ru-RU" b="1" dirty="0">
              <a:solidFill>
                <a:srgbClr val="C00000"/>
              </a:solidFill>
              <a:ea typeface="Calibri"/>
              <a:cs typeface="SchoolBookC"/>
            </a:endParaRPr>
          </a:p>
        </p:txBody>
      </p:sp>
      <p:sp>
        <p:nvSpPr>
          <p:cNvPr id="5" name="TextBox 4"/>
          <p:cNvSpPr txBox="1"/>
          <p:nvPr/>
        </p:nvSpPr>
        <p:spPr>
          <a:xfrm>
            <a:off x="1864439" y="2817342"/>
            <a:ext cx="7122194" cy="1828193"/>
          </a:xfrm>
          <a:prstGeom prst="rect">
            <a:avLst/>
          </a:prstGeom>
          <a:solidFill>
            <a:schemeClr val="accent2">
              <a:lumMod val="40000"/>
              <a:lumOff val="60000"/>
            </a:schemeClr>
          </a:solidFill>
          <a:scene3d>
            <a:camera prst="orthographicFront"/>
            <a:lightRig rig="threePt" dir="t"/>
          </a:scene3d>
          <a:sp3d>
            <a:bevelT/>
          </a:sp3d>
        </p:spPr>
        <p:txBody>
          <a:bodyPr wrap="square" rtlCol="0">
            <a:spAutoFit/>
          </a:bodyPr>
          <a:lstStyle/>
          <a:p>
            <a:pPr indent="179705" algn="just">
              <a:lnSpc>
                <a:spcPct val="120000"/>
              </a:lnSpc>
            </a:pPr>
            <a:r>
              <a:rPr lang="ru-RU" sz="1200" b="1" dirty="0">
                <a:solidFill>
                  <a:srgbClr val="000000"/>
                </a:solidFill>
                <a:ea typeface="Calibri"/>
                <a:cs typeface="Calibri"/>
              </a:rPr>
              <a:t>В практическое пособие включены </a:t>
            </a:r>
            <a:r>
              <a:rPr lang="ru-RU" sz="1400" b="1" dirty="0">
                <a:solidFill>
                  <a:srgbClr val="C00000"/>
                </a:solidFill>
                <a:ea typeface="Calibri"/>
                <a:cs typeface="Calibri"/>
              </a:rPr>
              <a:t>4 реабилитационных курса занятий </a:t>
            </a:r>
            <a:r>
              <a:rPr lang="ru-RU" sz="1200" b="1" dirty="0">
                <a:solidFill>
                  <a:srgbClr val="000000"/>
                </a:solidFill>
                <a:ea typeface="Calibri"/>
                <a:cs typeface="Calibri"/>
              </a:rPr>
              <a:t>по адаптивной физической культуре (АФК) для детей с </a:t>
            </a:r>
            <a:r>
              <a:rPr lang="ru-RU" sz="1200" b="1" dirty="0" smtClean="0">
                <a:solidFill>
                  <a:srgbClr val="000000"/>
                </a:solidFill>
                <a:ea typeface="Calibri"/>
                <a:cs typeface="Calibri"/>
              </a:rPr>
              <a:t>ДЦП. </a:t>
            </a:r>
            <a:r>
              <a:rPr lang="ru-RU" sz="1200" b="1" dirty="0">
                <a:solidFill>
                  <a:srgbClr val="000000"/>
                </a:solidFill>
                <a:ea typeface="Calibri"/>
                <a:cs typeface="Calibri"/>
              </a:rPr>
              <a:t>Каждый курс состоит из 18 занятий, учитывающих психофизические особенности каждого ребенка. </a:t>
            </a:r>
            <a:endParaRPr lang="ru-RU" sz="1200" b="1" dirty="0">
              <a:solidFill>
                <a:srgbClr val="000000"/>
              </a:solidFill>
              <a:ea typeface="Calibri"/>
              <a:cs typeface="SchoolBookC"/>
            </a:endParaRPr>
          </a:p>
          <a:p>
            <a:pPr indent="179705" algn="just">
              <a:lnSpc>
                <a:spcPct val="120000"/>
              </a:lnSpc>
            </a:pPr>
            <a:r>
              <a:rPr lang="ru-RU" sz="1400" b="1" dirty="0">
                <a:solidFill>
                  <a:srgbClr val="C00000"/>
                </a:solidFill>
                <a:ea typeface="Calibri"/>
                <a:cs typeface="Calibri"/>
              </a:rPr>
              <a:t>В первый и второй курсы вошли занятия для детей с НОДА (ДЦП, </a:t>
            </a:r>
            <a:r>
              <a:rPr lang="ru-RU" sz="1400" b="1" dirty="0" err="1">
                <a:solidFill>
                  <a:srgbClr val="C00000"/>
                </a:solidFill>
                <a:ea typeface="Calibri"/>
                <a:cs typeface="Calibri"/>
              </a:rPr>
              <a:t>гиперкинетическая</a:t>
            </a:r>
            <a:r>
              <a:rPr lang="ru-RU" sz="1400" b="1" dirty="0">
                <a:solidFill>
                  <a:srgbClr val="C00000"/>
                </a:solidFill>
                <a:ea typeface="Calibri"/>
                <a:cs typeface="Calibri"/>
              </a:rPr>
              <a:t> форма) 1 и 2 уровней </a:t>
            </a:r>
            <a:r>
              <a:rPr lang="ru-RU" sz="1400" b="1" dirty="0" err="1">
                <a:solidFill>
                  <a:srgbClr val="C00000"/>
                </a:solidFill>
                <a:ea typeface="Calibri"/>
                <a:cs typeface="Calibri"/>
              </a:rPr>
              <a:t>сформирован­ности</a:t>
            </a:r>
            <a:r>
              <a:rPr lang="ru-RU" sz="1400" b="1" dirty="0">
                <a:solidFill>
                  <a:srgbClr val="C00000"/>
                </a:solidFill>
                <a:ea typeface="Calibri"/>
                <a:cs typeface="Calibri"/>
              </a:rPr>
              <a:t> двигательных навыков. В третий и четвертый курсы – заня</a:t>
            </a:r>
            <a:r>
              <a:rPr lang="ru-RU" sz="1400" b="1" spc="25" dirty="0">
                <a:solidFill>
                  <a:srgbClr val="C00000"/>
                </a:solidFill>
                <a:ea typeface="Calibri"/>
                <a:cs typeface="Calibri"/>
              </a:rPr>
              <a:t>тия для детей с НОДА (ДЦП, </a:t>
            </a:r>
            <a:r>
              <a:rPr lang="ru-RU" sz="1400" b="1" spc="25" dirty="0" err="1">
                <a:solidFill>
                  <a:srgbClr val="C00000"/>
                </a:solidFill>
                <a:ea typeface="Calibri"/>
                <a:cs typeface="Calibri"/>
              </a:rPr>
              <a:t>атонически­­астатическая</a:t>
            </a:r>
            <a:r>
              <a:rPr lang="ru-RU" sz="1400" b="1" spc="25" dirty="0">
                <a:solidFill>
                  <a:srgbClr val="C00000"/>
                </a:solidFill>
                <a:ea typeface="Calibri"/>
                <a:cs typeface="Calibri"/>
              </a:rPr>
              <a:t> фор</a:t>
            </a:r>
            <a:r>
              <a:rPr lang="ru-RU" sz="1400" b="1" spc="45" dirty="0">
                <a:solidFill>
                  <a:srgbClr val="C00000"/>
                </a:solidFill>
                <a:ea typeface="Calibri"/>
                <a:cs typeface="Calibri"/>
              </a:rPr>
              <a:t>ма) 2 и </a:t>
            </a:r>
            <a:r>
              <a:rPr lang="ru-RU" sz="1400" b="1" dirty="0">
                <a:solidFill>
                  <a:srgbClr val="C00000"/>
                </a:solidFill>
                <a:ea typeface="Calibri"/>
                <a:cs typeface="Calibri"/>
              </a:rPr>
              <a:t>3 уровней </a:t>
            </a:r>
            <a:r>
              <a:rPr lang="ru-RU" sz="1400" b="1" dirty="0" err="1">
                <a:solidFill>
                  <a:srgbClr val="C00000"/>
                </a:solidFill>
                <a:ea typeface="Calibri"/>
                <a:cs typeface="Calibri"/>
              </a:rPr>
              <a:t>сформированности</a:t>
            </a:r>
            <a:r>
              <a:rPr lang="ru-RU" sz="1400" b="1" dirty="0">
                <a:solidFill>
                  <a:srgbClr val="C00000"/>
                </a:solidFill>
                <a:ea typeface="Calibri"/>
                <a:cs typeface="Calibri"/>
              </a:rPr>
              <a:t> двигательных навыков.</a:t>
            </a:r>
            <a:endParaRPr lang="ru-RU" sz="1400" b="1" dirty="0">
              <a:solidFill>
                <a:srgbClr val="C00000"/>
              </a:solidFill>
              <a:ea typeface="Calibri"/>
              <a:cs typeface="SchoolBookC"/>
            </a:endParaRPr>
          </a:p>
        </p:txBody>
      </p:sp>
    </p:spTree>
    <p:extLst>
      <p:ext uri="{BB962C8B-B14F-4D97-AF65-F5344CB8AC3E}">
        <p14:creationId xmlns:p14="http://schemas.microsoft.com/office/powerpoint/2010/main" val="2529735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409374" y="4005064"/>
            <a:ext cx="3298530" cy="2574159"/>
          </a:xfr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77500" lnSpcReduction="20000"/>
          </a:bodyPr>
          <a:lstStyle/>
          <a:p>
            <a:pPr marL="46037" indent="0" fontAlgn="base">
              <a:lnSpc>
                <a:spcPct val="80000"/>
              </a:lnSpc>
              <a:spcAft>
                <a:spcPts val="300"/>
              </a:spcAft>
              <a:buClr>
                <a:srgbClr val="C3260C"/>
              </a:buClr>
              <a:buSzPct val="130000"/>
              <a:buNone/>
            </a:pPr>
            <a:r>
              <a:rPr lang="ru-RU" altLang="ru-RU" sz="1600" b="1" dirty="0" smtClean="0">
                <a:solidFill>
                  <a:schemeClr val="tx1">
                    <a:lumMod val="85000"/>
                    <a:lumOff val="15000"/>
                  </a:schemeClr>
                </a:solidFill>
                <a:latin typeface="Times New Roman" pitchFamily="18" charset="0"/>
              </a:rPr>
              <a:t>   </a:t>
            </a:r>
          </a:p>
          <a:p>
            <a:pPr marL="331787" indent="-285750" fontAlgn="base">
              <a:lnSpc>
                <a:spcPct val="80000"/>
              </a:lnSpc>
              <a:spcAft>
                <a:spcPts val="300"/>
              </a:spcAft>
              <a:buClr>
                <a:srgbClr val="C3260C"/>
              </a:buClr>
              <a:buSzPct val="130000"/>
              <a:buFont typeface="Wingdings" panose="05000000000000000000" pitchFamily="2" charset="2"/>
              <a:buChar char="q"/>
            </a:pPr>
            <a:r>
              <a:rPr lang="ru-RU" altLang="ru-RU" sz="1600" b="1" dirty="0">
                <a:solidFill>
                  <a:schemeClr val="tx1">
                    <a:lumMod val="85000"/>
                    <a:lumOff val="15000"/>
                  </a:schemeClr>
                </a:solidFill>
                <a:latin typeface="Times New Roman" pitchFamily="18" charset="0"/>
              </a:rPr>
              <a:t> </a:t>
            </a:r>
            <a:r>
              <a:rPr lang="ru-RU" altLang="ru-RU" sz="1600" b="1" dirty="0" smtClean="0">
                <a:solidFill>
                  <a:schemeClr val="tx1">
                    <a:lumMod val="85000"/>
                    <a:lumOff val="15000"/>
                  </a:schemeClr>
                </a:solidFill>
                <a:latin typeface="Times New Roman" pitchFamily="18" charset="0"/>
              </a:rPr>
              <a:t>  Пособие </a:t>
            </a:r>
            <a:r>
              <a:rPr lang="ru-RU" altLang="ru-RU" sz="1600" b="1" dirty="0">
                <a:solidFill>
                  <a:schemeClr val="tx1">
                    <a:lumMod val="85000"/>
                    <a:lumOff val="15000"/>
                  </a:schemeClr>
                </a:solidFill>
                <a:latin typeface="Times New Roman" pitchFamily="18" charset="0"/>
              </a:rPr>
              <a:t>содержит материалы и сценарии уроков с использованием компьютерных технологий по следующим предметам: природоведению, социально-бытовой ориентировке, географии, биологии, русскому языку для 5-9 классов специальных (коррекционных) школ VIII вида.</a:t>
            </a:r>
          </a:p>
          <a:p>
            <a:pPr marL="331787" indent="-285750" fontAlgn="base">
              <a:lnSpc>
                <a:spcPct val="80000"/>
              </a:lnSpc>
              <a:spcAft>
                <a:spcPts val="300"/>
              </a:spcAft>
              <a:buClr>
                <a:srgbClr val="C3260C"/>
              </a:buClr>
              <a:buSzPct val="130000"/>
              <a:buFont typeface="Wingdings" panose="05000000000000000000" pitchFamily="2" charset="2"/>
              <a:buChar char="q"/>
            </a:pPr>
            <a:r>
              <a:rPr lang="ru-RU" altLang="ru-RU" sz="1600" b="1" dirty="0">
                <a:solidFill>
                  <a:schemeClr val="tx1">
                    <a:lumMod val="85000"/>
                    <a:lumOff val="15000"/>
                  </a:schemeClr>
                </a:solidFill>
                <a:latin typeface="Times New Roman" pitchFamily="18" charset="0"/>
              </a:rPr>
              <a:t>    К пособию прилагается компакт-диск с мультимедийными приложениями к урокам.</a:t>
            </a:r>
          </a:p>
          <a:p>
            <a:pPr marL="331787" indent="-285750" fontAlgn="base">
              <a:lnSpc>
                <a:spcPct val="80000"/>
              </a:lnSpc>
              <a:spcAft>
                <a:spcPts val="300"/>
              </a:spcAft>
              <a:buClr>
                <a:srgbClr val="C3260C"/>
              </a:buClr>
              <a:buSzPct val="130000"/>
              <a:buFont typeface="Wingdings" panose="05000000000000000000" pitchFamily="2" charset="2"/>
              <a:buChar char="q"/>
            </a:pPr>
            <a:r>
              <a:rPr lang="ru-RU" altLang="ru-RU" sz="1600" b="1" dirty="0">
                <a:solidFill>
                  <a:schemeClr val="tx1">
                    <a:lumMod val="85000"/>
                    <a:lumOff val="15000"/>
                  </a:schemeClr>
                </a:solidFill>
                <a:latin typeface="Times New Roman" pitchFamily="18" charset="0"/>
              </a:rPr>
              <a:t>    Методическое пособие предназначено для педагогов, работающих с детьми с ограниченными возможностями здоровья.</a:t>
            </a:r>
          </a:p>
          <a:p>
            <a:endParaRPr lang="ru-RU" dirty="0"/>
          </a:p>
        </p:txBody>
      </p:sp>
      <p:sp>
        <p:nvSpPr>
          <p:cNvPr id="7" name="Rectangle 2"/>
          <p:cNvSpPr txBox="1">
            <a:spLocks noChangeArrowheads="1"/>
          </p:cNvSpPr>
          <p:nvPr/>
        </p:nvSpPr>
        <p:spPr>
          <a:xfrm>
            <a:off x="323528" y="732334"/>
            <a:ext cx="3528392" cy="1728192"/>
          </a:xfrm>
          <a:prstGeom prst="rect">
            <a:avLst/>
          </a:prstGeom>
          <a:effectLst/>
        </p:spPr>
        <p:txBody>
          <a:bodyPr vert="horz" lIns="91440" tIns="45720" rIns="91440" bIns="45720" rtlCol="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800" dirty="0" smtClean="0">
                <a:ln w="11430"/>
                <a:solidFill>
                  <a:srgbClr val="073E87">
                    <a:lumMod val="50000"/>
                  </a:srgbClr>
                </a:solidFill>
                <a:effectLst>
                  <a:outerShdw blurRad="50800" dist="39000" dir="5460000" algn="tl">
                    <a:srgbClr val="000000">
                      <a:alpha val="38000"/>
                    </a:srgbClr>
                  </a:outerShdw>
                </a:effectLst>
                <a:latin typeface="Times New Roman" pitchFamily="18" charset="0"/>
              </a:rPr>
              <a:t>Роготнева А.В</a:t>
            </a:r>
            <a:r>
              <a:rPr lang="ru-RU" altLang="ru-RU" sz="1600" dirty="0" smtClean="0">
                <a:ln w="11430"/>
                <a:solidFill>
                  <a:srgbClr val="073E87">
                    <a:lumMod val="50000"/>
                  </a:srgbClr>
                </a:solidFill>
                <a:effectLst>
                  <a:outerShdw blurRad="50800" dist="39000" dir="5460000" algn="tl">
                    <a:srgbClr val="000000">
                      <a:alpha val="38000"/>
                    </a:srgbClr>
                  </a:outerShdw>
                </a:effectLst>
                <a:latin typeface="Times New Roman" pitchFamily="18" charset="0"/>
              </a:rPr>
              <a:t>. Конспекты уроков с использованием компьютерных технологий для 5-9 классов для работы с обучающимися с умственной отсталостью с мультимедийным приложением</a:t>
            </a:r>
          </a:p>
        </p:txBody>
      </p:sp>
      <p:pic>
        <p:nvPicPr>
          <p:cNvPr id="8" name="Picture 4" descr="137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058" y="2321560"/>
            <a:ext cx="1329505" cy="158959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3994658" y="742207"/>
            <a:ext cx="3024336" cy="2038721"/>
          </a:xfrm>
          <a:prstGeom prst="rect">
            <a:avLst/>
          </a:prstGeom>
          <a:effectLst/>
        </p:spPr>
        <p:txBody>
          <a:bodyPr vert="horz" lIns="91440" tIns="45720" rIns="91440" bIns="45720" rtlCol="0" anchor="t"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800"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Роготнева А.В., Щедова Т.Л. и др. Театральная педагогика в начальной школе </a:t>
            </a:r>
            <a:r>
              <a:rPr lang="ru-RU" altLang="ru-RU" sz="1600"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для  внеурочной работы с обучающимися с </a:t>
            </a:r>
            <a:r>
              <a:rPr lang="ru-RU" altLang="ru-RU" sz="1600"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altLang="ru-RU" sz="1600"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ТМНР. Поурочные разработки</a:t>
            </a:r>
            <a:r>
              <a:rPr lang="ru-RU" altLang="ru-RU" sz="1600"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endParaRPr lang="ru-RU" altLang="ru-RU" sz="1600"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11" name="Picture 4" descr="137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711860"/>
            <a:ext cx="1478676" cy="194421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Объект 4"/>
          <p:cNvSpPr>
            <a:spLocks noGrp="1"/>
          </p:cNvSpPr>
          <p:nvPr>
            <p:ph sz="half" idx="1"/>
          </p:nvPr>
        </p:nvSpPr>
        <p:spPr>
          <a:xfrm>
            <a:off x="4015194" y="2924944"/>
            <a:ext cx="4824536" cy="3312368"/>
          </a:xfrm>
          <a:solidFill>
            <a:srgbClr val="FFFF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85000" lnSpcReduction="20000"/>
          </a:bodyPr>
          <a:lstStyle/>
          <a:p>
            <a:pPr marL="46037" indent="0" fontAlgn="base">
              <a:lnSpc>
                <a:spcPct val="80000"/>
              </a:lnSpc>
              <a:spcAft>
                <a:spcPts val="300"/>
              </a:spcAft>
              <a:buClr>
                <a:srgbClr val="C3260C"/>
              </a:buClr>
              <a:buSzPct val="130000"/>
              <a:buNone/>
            </a:pPr>
            <a:r>
              <a:rPr lang="ru-RU" altLang="ru-RU" sz="1800" b="1" i="1" dirty="0">
                <a:solidFill>
                  <a:srgbClr val="404040"/>
                </a:solidFill>
                <a:latin typeface="Times New Roman" panose="02020603050405020304" pitchFamily="18" charset="0"/>
                <a:cs typeface="Times New Roman" panose="02020603050405020304" pitchFamily="18" charset="0"/>
              </a:rPr>
              <a:t> </a:t>
            </a:r>
            <a:endParaRPr lang="ru-RU" altLang="ru-RU" sz="1800" b="1" i="1" dirty="0" smtClean="0">
              <a:solidFill>
                <a:srgbClr val="404040"/>
              </a:solidFill>
              <a:latin typeface="Times New Roman" panose="02020603050405020304" pitchFamily="18" charset="0"/>
              <a:cs typeface="Times New Roman" panose="02020603050405020304" pitchFamily="18" charset="0"/>
            </a:endParaRPr>
          </a:p>
          <a:p>
            <a:pPr marL="331787" indent="-285750" fontAlgn="base">
              <a:lnSpc>
                <a:spcPct val="80000"/>
              </a:lnSpc>
              <a:spcAft>
                <a:spcPts val="300"/>
              </a:spcAft>
              <a:buClr>
                <a:srgbClr val="C3260C"/>
              </a:buClr>
              <a:buSzPct val="130000"/>
              <a:buFont typeface="Wingdings" panose="05000000000000000000" pitchFamily="2" charset="2"/>
              <a:buChar char="q"/>
            </a:pPr>
            <a:r>
              <a:rPr lang="ru-RU" altLang="ru-RU" sz="1800" b="1" dirty="0" smtClean="0">
                <a:solidFill>
                  <a:srgbClr val="404040"/>
                </a:solidFill>
                <a:latin typeface="Times New Roman" panose="02020603050405020304" pitchFamily="18" charset="0"/>
                <a:cs typeface="Times New Roman" panose="02020603050405020304" pitchFamily="18" charset="0"/>
              </a:rPr>
              <a:t>    В </a:t>
            </a:r>
            <a:r>
              <a:rPr lang="ru-RU" altLang="ru-RU" sz="1800" b="1" dirty="0">
                <a:solidFill>
                  <a:srgbClr val="404040"/>
                </a:solidFill>
                <a:latin typeface="Times New Roman" panose="02020603050405020304" pitchFamily="18" charset="0"/>
                <a:cs typeface="Times New Roman" panose="02020603050405020304" pitchFamily="18" charset="0"/>
              </a:rPr>
              <a:t>пособии собраны материалы и сценарии уроков с использованием театральной деятельности в обучении и воспитании школьников 1-4 классов специальных (коррекционных) школ, а также интегрированная программа "Театр в начальной школе".</a:t>
            </a:r>
          </a:p>
          <a:p>
            <a:pPr marL="331787" indent="-285750" fontAlgn="base">
              <a:lnSpc>
                <a:spcPct val="80000"/>
              </a:lnSpc>
              <a:spcAft>
                <a:spcPts val="300"/>
              </a:spcAft>
              <a:buClr>
                <a:srgbClr val="C3260C"/>
              </a:buClr>
              <a:buSzPct val="130000"/>
              <a:buFont typeface="Wingdings" panose="05000000000000000000" pitchFamily="2" charset="2"/>
              <a:buChar char="q"/>
            </a:pPr>
            <a:r>
              <a:rPr lang="ru-RU" altLang="ru-RU" sz="1800" b="1" dirty="0">
                <a:solidFill>
                  <a:srgbClr val="404040"/>
                </a:solidFill>
                <a:latin typeface="Times New Roman" panose="02020603050405020304" pitchFamily="18" charset="0"/>
                <a:cs typeface="Times New Roman" panose="02020603050405020304" pitchFamily="18" charset="0"/>
              </a:rPr>
              <a:t>    В пособии приведены поурочные разработки по темам "Конструирование персонажей для настольного театра" и "Конструирование персонажей сказки Дж. Родари "Приключения Чиполлино" в технике оригами, изготовление афиши к спектаклю по сказке П.П. Бажова "Серебряное копытце", даются стихотворные обработки русских народных сказок для их сценического воплощения.</a:t>
            </a:r>
          </a:p>
          <a:p>
            <a:pPr marL="331787" indent="-285750" fontAlgn="base">
              <a:lnSpc>
                <a:spcPct val="80000"/>
              </a:lnSpc>
              <a:spcAft>
                <a:spcPts val="300"/>
              </a:spcAft>
              <a:buClr>
                <a:srgbClr val="C3260C"/>
              </a:buClr>
              <a:buSzPct val="130000"/>
              <a:buFont typeface="Wingdings" panose="05000000000000000000" pitchFamily="2" charset="2"/>
              <a:buChar char="q"/>
            </a:pPr>
            <a:r>
              <a:rPr lang="ru-RU" altLang="ru-RU" sz="1800" b="1" dirty="0">
                <a:solidFill>
                  <a:srgbClr val="404040"/>
                </a:solidFill>
                <a:latin typeface="Times New Roman" panose="02020603050405020304" pitchFamily="18" charset="0"/>
                <a:cs typeface="Times New Roman" panose="02020603050405020304" pitchFamily="18" charset="0"/>
              </a:rPr>
              <a:t>   </a:t>
            </a:r>
            <a:r>
              <a:rPr lang="ru-RU" altLang="ru-RU" sz="1800" b="1" dirty="0" smtClean="0">
                <a:solidFill>
                  <a:srgbClr val="404040"/>
                </a:solidFill>
                <a:latin typeface="Times New Roman" panose="02020603050405020304" pitchFamily="18" charset="0"/>
                <a:cs typeface="Times New Roman" panose="02020603050405020304" pitchFamily="18" charset="0"/>
              </a:rPr>
              <a:t> Методическое </a:t>
            </a:r>
            <a:r>
              <a:rPr lang="ru-RU" altLang="ru-RU" sz="1800" b="1" dirty="0">
                <a:solidFill>
                  <a:srgbClr val="404040"/>
                </a:solidFill>
                <a:latin typeface="Times New Roman" panose="02020603050405020304" pitchFamily="18" charset="0"/>
                <a:cs typeface="Times New Roman" panose="02020603050405020304" pitchFamily="18" charset="0"/>
              </a:rPr>
              <a:t>пособие предназначено для педагогов, дефектологов и воспитателей, работающих с детьми с ограниченными возможностями </a:t>
            </a:r>
            <a:r>
              <a:rPr lang="ru-RU" altLang="ru-RU" sz="1800" b="1" dirty="0" smtClean="0">
                <a:solidFill>
                  <a:srgbClr val="404040"/>
                </a:solidFill>
                <a:latin typeface="Times New Roman" panose="02020603050405020304" pitchFamily="18" charset="0"/>
                <a:cs typeface="Times New Roman" panose="02020603050405020304" pitchFamily="18" charset="0"/>
              </a:rPr>
              <a:t>здоровья</a:t>
            </a:r>
            <a:r>
              <a:rPr lang="ru-RU" altLang="ru-RU" sz="1800" b="1" dirty="0">
                <a:solidFill>
                  <a:srgbClr val="404040"/>
                </a:solidFill>
                <a:latin typeface="Times New Roman" panose="02020603050405020304" pitchFamily="18" charset="0"/>
                <a:cs typeface="Times New Roman" panose="02020603050405020304" pitchFamily="18" charset="0"/>
              </a:rPr>
              <a:t>.</a:t>
            </a:r>
            <a:endParaRPr lang="ru-RU" dirty="0"/>
          </a:p>
        </p:txBody>
      </p:sp>
      <p:pic>
        <p:nvPicPr>
          <p:cNvPr id="9" name="Picture 2" descr="C:\Users\Бородина_ОИ\Desktop\Logotype\Logo VLADOS_2017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8967" y="6358561"/>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3853" y="188640"/>
            <a:ext cx="3658759" cy="523220"/>
          </a:xfrm>
          <a:prstGeom prst="rect">
            <a:avLst/>
          </a:prstGeom>
          <a:noFill/>
        </p:spPr>
        <p:txBody>
          <a:bodyPr wrap="none" rtlCol="0">
            <a:spAutoFit/>
          </a:bodyPr>
          <a:lstStyle/>
          <a:p>
            <a:r>
              <a:rPr lang="ru-RU" sz="2800" b="1" dirty="0" smtClean="0">
                <a:solidFill>
                  <a:srgbClr val="C00000"/>
                </a:solidFill>
                <a:latin typeface="Times New Roman" panose="02020603050405020304" pitchFamily="18" charset="0"/>
                <a:cs typeface="Times New Roman" panose="02020603050405020304" pitchFamily="18" charset="0"/>
              </a:rPr>
              <a:t>В помощь педагогам:</a:t>
            </a:r>
            <a:endParaRPr lang="ru-RU"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654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467544" y="332656"/>
            <a:ext cx="8229600" cy="1077218"/>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ru-RU" sz="3600" b="1" cap="none" spc="0" dirty="0" smtClean="0">
                <a:ln w="11430"/>
                <a:solidFill>
                  <a:schemeClr val="accent4">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АООП НОО </a:t>
            </a:r>
            <a:r>
              <a:rPr lang="ru-RU" sz="2800" b="1" cap="none" spc="0" dirty="0" smtClean="0">
                <a:ln w="11430"/>
                <a:solidFill>
                  <a:schemeClr val="accent4">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для обучающихся с задержкой психического развития (ЗПР), варианты 7.1 и 7.2.</a:t>
            </a:r>
            <a:endParaRPr lang="ru-RU" sz="2800" b="1" cap="none" spc="0" dirty="0">
              <a:ln w="11430"/>
              <a:solidFill>
                <a:schemeClr val="accent4">
                  <a:lumMod val="50000"/>
                </a:schemeClr>
              </a:solidFill>
              <a:effectLst>
                <a:outerShdw blurRad="50800" dist="39000" dir="5460000" algn="tl">
                  <a:srgbClr val="000000">
                    <a:alpha val="38000"/>
                  </a:srgbClr>
                </a:outerShdw>
              </a:effectLst>
            </a:endParaRPr>
          </a:p>
        </p:txBody>
      </p:sp>
      <p:graphicFrame>
        <p:nvGraphicFramePr>
          <p:cNvPr id="3" name="Схема 2"/>
          <p:cNvGraphicFramePr/>
          <p:nvPr>
            <p:extLst>
              <p:ext uri="{D42A27DB-BD31-4B8C-83A1-F6EECF244321}">
                <p14:modId xmlns:p14="http://schemas.microsoft.com/office/powerpoint/2010/main" val="2389923529"/>
              </p:ext>
            </p:extLst>
          </p:nvPr>
        </p:nvGraphicFramePr>
        <p:xfrm>
          <a:off x="467544" y="161847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6732240" y="1700808"/>
            <a:ext cx="1944216" cy="1046440"/>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400" b="1" dirty="0" smtClean="0">
                <a:solidFill>
                  <a:srgbClr val="FF0000"/>
                </a:solidFill>
                <a:latin typeface="Times New Roman" panose="02020603050405020304" pitchFamily="18" charset="0"/>
                <a:cs typeface="Times New Roman" panose="02020603050405020304" pitchFamily="18" charset="0"/>
              </a:rPr>
              <a:t>1 вариант </a:t>
            </a:r>
            <a:r>
              <a:rPr lang="ru-RU" sz="1200" b="1" dirty="0" smtClean="0">
                <a:solidFill>
                  <a:prstClr val="black"/>
                </a:solidFill>
                <a:latin typeface="Times New Roman" panose="02020603050405020304" pitchFamily="18" charset="0"/>
                <a:cs typeface="Times New Roman" panose="02020603050405020304" pitchFamily="18" charset="0"/>
              </a:rPr>
              <a:t>-</a:t>
            </a:r>
            <a:r>
              <a:rPr lang="ru-RU" sz="1200" b="1" dirty="0">
                <a:solidFill>
                  <a:prstClr val="black"/>
                </a:solidFill>
                <a:latin typeface="Times New Roman" panose="02020603050405020304" pitchFamily="18" charset="0"/>
                <a:cs typeface="Times New Roman" panose="02020603050405020304" pitchFamily="18" charset="0"/>
              </a:rPr>
              <a:t> для образовательных организаций, в которых обучение ведѐтся на русском языке</a:t>
            </a:r>
          </a:p>
        </p:txBody>
      </p:sp>
      <p:sp>
        <p:nvSpPr>
          <p:cNvPr id="7" name="TextBox 6"/>
          <p:cNvSpPr txBox="1"/>
          <p:nvPr/>
        </p:nvSpPr>
        <p:spPr>
          <a:xfrm>
            <a:off x="6804247" y="2986820"/>
            <a:ext cx="1872209" cy="1323439"/>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400" b="1" dirty="0" smtClean="0">
                <a:solidFill>
                  <a:srgbClr val="FF0000"/>
                </a:solidFill>
                <a:latin typeface="Times New Roman" panose="02020603050405020304" pitchFamily="18" charset="0"/>
                <a:cs typeface="Times New Roman" panose="02020603050405020304" pitchFamily="18" charset="0"/>
              </a:rPr>
              <a:t>2 вариант </a:t>
            </a:r>
            <a:r>
              <a:rPr lang="ru-RU" sz="1200" b="1" dirty="0" smtClean="0">
                <a:solidFill>
                  <a:prstClr val="black"/>
                </a:solidFill>
                <a:latin typeface="Times New Roman" panose="02020603050405020304" pitchFamily="18" charset="0"/>
                <a:cs typeface="Times New Roman" panose="02020603050405020304" pitchFamily="18" charset="0"/>
              </a:rPr>
              <a:t>-</a:t>
            </a:r>
            <a:r>
              <a:rPr lang="ru-RU" sz="1200" b="1" dirty="0">
                <a:solidFill>
                  <a:prstClr val="black"/>
                </a:solidFill>
                <a:latin typeface="Times New Roman" panose="02020603050405020304" pitchFamily="18" charset="0"/>
                <a:cs typeface="Times New Roman" panose="02020603050405020304" pitchFamily="18" charset="0"/>
              </a:rPr>
              <a:t>— </a:t>
            </a:r>
            <a:r>
              <a:rPr lang="ru-RU" sz="1100" b="1" dirty="0">
                <a:solidFill>
                  <a:prstClr val="black"/>
                </a:solidFill>
                <a:latin typeface="Times New Roman" panose="02020603050405020304" pitchFamily="18" charset="0"/>
                <a:cs typeface="Times New Roman" panose="02020603050405020304" pitchFamily="18" charset="0"/>
              </a:rPr>
              <a:t>для образовательных организаций, в которых обучение ведѐтся на русском языке, но наряду с ним изучается один из языков народов </a:t>
            </a:r>
            <a:r>
              <a:rPr lang="ru-RU" sz="1100" b="1" dirty="0" smtClean="0">
                <a:solidFill>
                  <a:prstClr val="black"/>
                </a:solidFill>
                <a:latin typeface="Times New Roman" panose="02020603050405020304" pitchFamily="18" charset="0"/>
                <a:cs typeface="Times New Roman" panose="02020603050405020304" pitchFamily="18" charset="0"/>
              </a:rPr>
              <a:t>России</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516216" y="4559138"/>
            <a:ext cx="2520280" cy="1661993"/>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050" b="1" dirty="0" smtClean="0">
                <a:solidFill>
                  <a:prstClr val="black"/>
                </a:solidFill>
                <a:latin typeface="Times New Roman" panose="02020603050405020304" pitchFamily="18" charset="0"/>
                <a:cs typeface="Times New Roman" panose="02020603050405020304" pitchFamily="18" charset="0"/>
              </a:rPr>
              <a:t>   </a:t>
            </a:r>
          </a:p>
          <a:p>
            <a:r>
              <a:rPr lang="ru-RU" sz="1050" b="1" dirty="0">
                <a:solidFill>
                  <a:prstClr val="black"/>
                </a:solidFill>
                <a:latin typeface="Times New Roman" panose="02020603050405020304" pitchFamily="18" charset="0"/>
                <a:cs typeface="Times New Roman" panose="02020603050405020304" pitchFamily="18" charset="0"/>
              </a:rPr>
              <a:t> </a:t>
            </a:r>
            <a:r>
              <a:rPr lang="ru-RU" sz="1050" b="1" dirty="0" smtClean="0">
                <a:solidFill>
                  <a:prstClr val="black"/>
                </a:solidFill>
                <a:latin typeface="Times New Roman" panose="02020603050405020304" pitchFamily="18" charset="0"/>
                <a:cs typeface="Times New Roman" panose="02020603050405020304" pitchFamily="18" charset="0"/>
              </a:rPr>
              <a:t>   Максимальная </a:t>
            </a:r>
            <a:r>
              <a:rPr lang="ru-RU" sz="1050" b="1" dirty="0">
                <a:solidFill>
                  <a:prstClr val="black"/>
                </a:solidFill>
                <a:latin typeface="Times New Roman" panose="02020603050405020304" pitchFamily="18" charset="0"/>
                <a:cs typeface="Times New Roman" panose="02020603050405020304" pitchFamily="18" charset="0"/>
              </a:rPr>
              <a:t>недельная нагрузка при 5-ти дневной учебной неделе:</a:t>
            </a:r>
          </a:p>
          <a:p>
            <a:pPr marL="171450" indent="-171450">
              <a:buFont typeface="Wingdings" panose="05000000000000000000" pitchFamily="2" charset="2"/>
              <a:buChar char="v"/>
            </a:pPr>
            <a:r>
              <a:rPr lang="ru-RU" sz="1050" b="1" dirty="0">
                <a:solidFill>
                  <a:prstClr val="black"/>
                </a:solidFill>
                <a:latin typeface="Times New Roman" panose="02020603050405020304" pitchFamily="18" charset="0"/>
                <a:cs typeface="Times New Roman" panose="02020603050405020304" pitchFamily="18" charset="0"/>
              </a:rPr>
              <a:t>Обязательная часть: 1 класс и 1доп.- 21 час., 2-4 классы – 23 часа</a:t>
            </a:r>
          </a:p>
          <a:p>
            <a:pPr marL="171450" indent="-171450">
              <a:buFont typeface="Wingdings" panose="05000000000000000000" pitchFamily="2" charset="2"/>
              <a:buChar char="v"/>
            </a:pPr>
            <a:r>
              <a:rPr lang="ru-RU" sz="1050" b="1" dirty="0">
                <a:solidFill>
                  <a:prstClr val="black"/>
                </a:solidFill>
                <a:latin typeface="Times New Roman" panose="02020603050405020304" pitchFamily="18" charset="0"/>
                <a:cs typeface="Times New Roman" panose="02020603050405020304" pitchFamily="18" charset="0"/>
              </a:rPr>
              <a:t>Внеурочная деятельность, включая  коррекционно-развивающую область: 10 часов</a:t>
            </a:r>
          </a:p>
          <a:p>
            <a:endParaRPr lang="ru-RU" dirty="0">
              <a:solidFill>
                <a:prstClr val="black"/>
              </a:solidFill>
            </a:endParaRPr>
          </a:p>
        </p:txBody>
      </p:sp>
      <p:sp>
        <p:nvSpPr>
          <p:cNvPr id="9" name="Двойная стрелка влево/вверх 8"/>
          <p:cNvSpPr/>
          <p:nvPr/>
        </p:nvSpPr>
        <p:spPr>
          <a:xfrm rot="7286724">
            <a:off x="6091020" y="2794398"/>
            <a:ext cx="850392" cy="553909"/>
          </a:xfrm>
          <a:prstGeom prst="leftUpArrow">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Стрелка вправо 9"/>
          <p:cNvSpPr/>
          <p:nvPr/>
        </p:nvSpPr>
        <p:spPr>
          <a:xfrm>
            <a:off x="6173621" y="5030094"/>
            <a:ext cx="360040" cy="279250"/>
          </a:xfrm>
          <a:prstGeom prst="rightArrow">
            <a:avLst/>
          </a:prstGeom>
          <a:solidFill>
            <a:schemeClr val="accent5">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1"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2459" y="6407027"/>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78803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1430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000" b="1" dirty="0" err="1" smtClean="0">
                <a:ln w="11430"/>
                <a:solidFill>
                  <a:schemeClr val="accent4">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Тригер</a:t>
            </a:r>
            <a:r>
              <a:rPr lang="ru-RU" sz="4000" b="1" dirty="0" smtClean="0">
                <a:ln w="11430"/>
                <a:solidFill>
                  <a:schemeClr val="accent4">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Р.Д., Владимирова Е.В. и др. </a:t>
            </a:r>
            <a:r>
              <a:rPr lang="ru-RU" sz="2800" b="1" dirty="0" smtClean="0">
                <a:ln w="11430"/>
                <a:solidFill>
                  <a:schemeClr val="accent4">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УМК для обучающихся с ЗПР «Обучение грамоте. Подготовка к обучению грамоте» для 1 дополнительного и 1 классов (вариант 7.2)</a:t>
            </a:r>
            <a:endParaRPr lang="ru-RU" sz="2800" b="1" dirty="0">
              <a:ln w="11430"/>
              <a:solidFill>
                <a:schemeClr val="accent4">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1229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483680" y="4118562"/>
            <a:ext cx="1357164" cy="167719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4105813"/>
            <a:ext cx="1345534" cy="170269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41156" y="1941589"/>
            <a:ext cx="1368152" cy="170002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5428" y="1944728"/>
            <a:ext cx="1404156" cy="1714727"/>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1520" y="1872189"/>
            <a:ext cx="2736304" cy="4431983"/>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200" b="1" dirty="0" smtClean="0">
                <a:solidFill>
                  <a:prstClr val="black"/>
                </a:solidFill>
                <a:latin typeface="Times New Roman" panose="02020603050405020304" pitchFamily="18" charset="0"/>
                <a:cs typeface="Times New Roman" panose="02020603050405020304" pitchFamily="18" charset="0"/>
              </a:rPr>
              <a:t>      </a:t>
            </a:r>
            <a:r>
              <a:rPr lang="ru-RU" sz="1600" b="1" dirty="0" smtClean="0">
                <a:solidFill>
                  <a:srgbClr val="FF0000"/>
                </a:solidFill>
                <a:latin typeface="Times New Roman" panose="02020603050405020304" pitchFamily="18" charset="0"/>
                <a:cs typeface="Times New Roman" panose="02020603050405020304" pitchFamily="18" charset="0"/>
              </a:rPr>
              <a:t>В УМК входят:</a:t>
            </a: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Учебник «Подготовка к обучению грамоте» для 1 дополнительного класса</a:t>
            </a: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Методические рекомендации к учебнику для 1 </a:t>
            </a:r>
            <a:r>
              <a:rPr lang="ru-RU" sz="1400" b="1" dirty="0" err="1" smtClean="0">
                <a:solidFill>
                  <a:prstClr val="black"/>
                </a:solidFill>
                <a:latin typeface="Times New Roman" panose="02020603050405020304" pitchFamily="18" charset="0"/>
                <a:cs typeface="Times New Roman" panose="02020603050405020304" pitchFamily="18" charset="0"/>
              </a:rPr>
              <a:t>доп.класса</a:t>
            </a:r>
            <a:endParaRPr lang="ru-RU" sz="1400" b="1" dirty="0" smtClean="0">
              <a:solidFill>
                <a:prstClr val="black"/>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Учебник для 1 класса «Подготовка к обучению письму и чтению», в 2-х частях</a:t>
            </a: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Методические рекомендации «Подготовка к обучению грамоте детей с ЗПР» для 1 класса</a:t>
            </a: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Рабочая тетрадь  «Я учусь писать. Подготовка к обучению письму»</a:t>
            </a:r>
          </a:p>
          <a:p>
            <a:pPr marL="171450" indent="-1714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   Электронные формы учебников</a:t>
            </a:r>
            <a:endParaRPr lang="ru-RU" sz="1400" b="1" dirty="0">
              <a:solidFill>
                <a:prstClr val="black"/>
              </a:solidFill>
              <a:latin typeface="Times New Roman" panose="02020603050405020304" pitchFamily="18" charset="0"/>
              <a:cs typeface="Times New Roman" panose="02020603050405020304" pitchFamily="18" charset="0"/>
            </a:endParaRPr>
          </a:p>
        </p:txBody>
      </p:sp>
      <p:pic>
        <p:nvPicPr>
          <p:cNvPr id="12"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3013" y="6410459"/>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6146" name="Picture 2" descr="C:\Users\User\Desktop\ПРЕЗЕНТАЦИЯ_2022\Triger_Uch_1 dop kl_2c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996" y="1959373"/>
            <a:ext cx="1404156" cy="170008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147" name="Picture 3" descr="C:\Users\User\Desktop\ПРЕЗЕНТАЦИЯ_2022\Triger_Uch_1 dop kl_1c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59832" y="1952080"/>
            <a:ext cx="1347131" cy="171712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148" name="Picture 4" descr="C:\Users\User\Desktop\ПРЕЗЕНТАЦИЯ_2022\Triger_ Metod_1 k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4105813"/>
            <a:ext cx="1375643" cy="166920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562192"/>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erver1\Zakazy\ПБА\презентации\обложки\коррекция\Azi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597" y="1266173"/>
            <a:ext cx="1440160" cy="175095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Объект 5"/>
          <p:cNvSpPr>
            <a:spLocks noGrp="1"/>
          </p:cNvSpPr>
          <p:nvPr>
            <p:ph sz="half" idx="1"/>
          </p:nvPr>
        </p:nvSpPr>
        <p:spPr>
          <a:xfrm>
            <a:off x="305194" y="3140968"/>
            <a:ext cx="2322590" cy="3117707"/>
          </a:xfrm>
          <a:solidFill>
            <a:schemeClr val="accent3">
              <a:lumMod val="60000"/>
              <a:lumOff val="40000"/>
            </a:schemeClr>
          </a:solidFill>
          <a:effectLst/>
          <a:scene3d>
            <a:camera prst="orthographicFront"/>
            <a:lightRig rig="threePt" dir="t"/>
          </a:scene3d>
          <a:sp3d>
            <a:bevelT/>
          </a:sp3d>
        </p:spPr>
        <p:txBody>
          <a:bodyPr>
            <a:normAutofit fontScale="92500"/>
          </a:bodyPr>
          <a:lstStyle/>
          <a:p>
            <a:pPr marL="46037" lvl="0" indent="0" fontAlgn="base">
              <a:lnSpc>
                <a:spcPct val="80000"/>
              </a:lnSpc>
              <a:spcAft>
                <a:spcPts val="300"/>
              </a:spcAft>
              <a:buClr>
                <a:srgbClr val="C3260C"/>
              </a:buClr>
              <a:buSzPct val="130000"/>
              <a:buNone/>
            </a:pPr>
            <a:r>
              <a:rPr lang="ru-RU" altLang="ru-RU" sz="1400" b="1" dirty="0">
                <a:solidFill>
                  <a:srgbClr val="002060"/>
                </a:solidFill>
                <a:latin typeface="Times New Roman" pitchFamily="18" charset="0"/>
              </a:rPr>
              <a:t>Е.Г. Азина. Методическое пособие. Логопедическое сопровождение младших школьников с ЗПР на основе использования фольклорного материала </a:t>
            </a:r>
          </a:p>
          <a:p>
            <a:pPr marL="46037" lvl="0" indent="0" fontAlgn="base">
              <a:lnSpc>
                <a:spcPct val="80000"/>
              </a:lnSpc>
              <a:spcAft>
                <a:spcPts val="300"/>
              </a:spcAft>
              <a:buClr>
                <a:srgbClr val="C3260C"/>
              </a:buClr>
              <a:buSzPct val="130000"/>
              <a:buNone/>
            </a:pPr>
            <a:r>
              <a:rPr lang="ru-RU" altLang="ru-RU" sz="1200" b="1" dirty="0" smtClean="0">
                <a:solidFill>
                  <a:srgbClr val="404040"/>
                </a:solidFill>
                <a:latin typeface="Times New Roman" pitchFamily="18" charset="0"/>
              </a:rPr>
              <a:t>Пособие посвящено устранению причин неуспеваемости детей с задержкой психического развития (ЗПР) в школе. Методика основана на использовании в ходе коррекционно-развивающей работы с детьми фольклорного материала, и направлена на формирование двигательной сферы, совершенствование зрительно-пространственных функций и временных понятий, развитие речи и памяти.</a:t>
            </a:r>
            <a:endParaRPr lang="ru-RU" altLang="ru-RU" sz="1200" b="1" dirty="0">
              <a:solidFill>
                <a:srgbClr val="404040"/>
              </a:solidFill>
              <a:latin typeface="Times New Roman" pitchFamily="18" charset="0"/>
            </a:endParaRPr>
          </a:p>
        </p:txBody>
      </p:sp>
      <p:pic>
        <p:nvPicPr>
          <p:cNvPr id="8"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1425"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9" name="Рисунок 8" descr="http://lenagold.narod.ru/fon/clipart/b/bum/bumag99.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091" y="6286520"/>
            <a:ext cx="1993049" cy="571480"/>
          </a:xfrm>
          <a:prstGeom prst="rect">
            <a:avLst/>
          </a:prstGeom>
          <a:noFill/>
          <a:ln>
            <a:noFill/>
          </a:ln>
        </p:spPr>
      </p:pic>
      <p:sp>
        <p:nvSpPr>
          <p:cNvPr id="4" name="Прямоугольник 3"/>
          <p:cNvSpPr/>
          <p:nvPr/>
        </p:nvSpPr>
        <p:spPr>
          <a:xfrm>
            <a:off x="119091" y="65600"/>
            <a:ext cx="8712968" cy="1200329"/>
          </a:xfrm>
          <a:prstGeom prst="rect">
            <a:avLst/>
          </a:prstGeom>
        </p:spPr>
        <p:txBody>
          <a:bodyPr wrap="square">
            <a:spAutoFit/>
          </a:bodyPr>
          <a:lstStyle/>
          <a:p>
            <a:pPr lvl="0"/>
            <a:r>
              <a:rPr lang="ru-RU" sz="2400" b="1" dirty="0" smtClean="0">
                <a:solidFill>
                  <a:srgbClr val="C00000"/>
                </a:solidFill>
                <a:latin typeface="Times New Roman" panose="02020603050405020304" pitchFamily="18" charset="0"/>
                <a:cs typeface="Times New Roman" panose="02020603050405020304" pitchFamily="18" charset="0"/>
              </a:rPr>
              <a:t>В помощь педагогам: Методические </a:t>
            </a:r>
            <a:r>
              <a:rPr lang="ru-RU" sz="2400" b="1" dirty="0">
                <a:solidFill>
                  <a:srgbClr val="C00000"/>
                </a:solidFill>
                <a:latin typeface="Times New Roman" panose="02020603050405020304" pitchFamily="18" charset="0"/>
                <a:cs typeface="Times New Roman" panose="02020603050405020304" pitchFamily="18" charset="0"/>
              </a:rPr>
              <a:t>пособия по организации коррекционной работы с детьми с ЗПР, </a:t>
            </a:r>
            <a:r>
              <a:rPr lang="ru-RU" sz="2400" b="1" dirty="0" smtClean="0">
                <a:solidFill>
                  <a:srgbClr val="C00000"/>
                </a:solidFill>
                <a:latin typeface="Times New Roman" panose="02020603050405020304" pitchFamily="18" charset="0"/>
                <a:cs typeface="Times New Roman" panose="02020603050405020304" pitchFamily="18" charset="0"/>
              </a:rPr>
              <a:t>обучающимися </a:t>
            </a:r>
            <a:r>
              <a:rPr lang="ru-RU" sz="2400" b="1" dirty="0">
                <a:solidFill>
                  <a:srgbClr val="C00000"/>
                </a:solidFill>
                <a:latin typeface="Times New Roman" panose="02020603050405020304" pitchFamily="18" charset="0"/>
                <a:cs typeface="Times New Roman" panose="02020603050405020304" pitchFamily="18" charset="0"/>
              </a:rPr>
              <a:t>по вариантам 7.1. и 7.2 АООП НОО</a:t>
            </a:r>
            <a:endParaRPr lang="ru-RU" dirty="0">
              <a:solidFill>
                <a:srgbClr val="C00000"/>
              </a:solidFill>
            </a:endParaRPr>
          </a:p>
        </p:txBody>
      </p:sp>
      <p:pic>
        <p:nvPicPr>
          <p:cNvPr id="11" name="Picture 2" descr="E:\ПРЕЗЕНТАЦИИ - 2016\Серия СпецИнклОбр\Babkina_Samore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1259313"/>
            <a:ext cx="1440159" cy="174582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4283968" y="1266626"/>
            <a:ext cx="4680519" cy="1605568"/>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just"/>
            <a:r>
              <a:rPr lang="ru-RU" sz="1400" b="1" dirty="0">
                <a:solidFill>
                  <a:srgbClr val="05E0DB">
                    <a:lumMod val="50000"/>
                  </a:srgbClr>
                </a:solidFill>
                <a:latin typeface="Times New Roman" panose="02020603050405020304" pitchFamily="18" charset="0"/>
                <a:cs typeface="Times New Roman" panose="02020603050405020304" pitchFamily="18" charset="0"/>
              </a:rPr>
              <a:t>Бабкина Н.В. Саморегуляция в познавательной деятельности у детей с задержкой психического развития</a:t>
            </a:r>
            <a:r>
              <a:rPr lang="ru-RU" sz="1400" b="1" dirty="0">
                <a:solidFill>
                  <a:srgbClr val="000000"/>
                </a:solidFill>
                <a:latin typeface="Calibri"/>
                <a:ea typeface="Calibri"/>
              </a:rPr>
              <a:t> </a:t>
            </a:r>
            <a:endParaRPr lang="ru-RU" sz="1600" dirty="0">
              <a:solidFill>
                <a:srgbClr val="000000"/>
              </a:solidFill>
              <a:ea typeface="Calibri"/>
            </a:endParaRPr>
          </a:p>
          <a:p>
            <a:pPr marL="285750" lvl="0" indent="-285750">
              <a:spcAft>
                <a:spcPts val="1000"/>
              </a:spcAft>
              <a:buFont typeface="Wingdings" pitchFamily="2" charset="2"/>
              <a:buChar char="§"/>
            </a:pPr>
            <a:r>
              <a:rPr lang="ru-RU" sz="1200" b="1" dirty="0" smtClean="0">
                <a:solidFill>
                  <a:prstClr val="black"/>
                </a:solidFill>
                <a:latin typeface="Times New Roman" panose="02020603050405020304" pitchFamily="18" charset="0"/>
                <a:ea typeface="Calibri"/>
                <a:cs typeface="Times New Roman" panose="02020603050405020304" pitchFamily="18" charset="0"/>
              </a:rPr>
              <a:t>Программа </a:t>
            </a:r>
            <a:r>
              <a:rPr lang="ru-RU" sz="1200" b="1" dirty="0">
                <a:solidFill>
                  <a:prstClr val="black"/>
                </a:solidFill>
                <a:latin typeface="Times New Roman" panose="02020603050405020304" pitchFamily="18" charset="0"/>
                <a:ea typeface="Calibri"/>
                <a:cs typeface="Times New Roman" panose="02020603050405020304" pitchFamily="18" charset="0"/>
              </a:rPr>
              <a:t>коррекционно-развивающей </a:t>
            </a:r>
            <a:r>
              <a:rPr lang="ru-RU" sz="1200" b="1" dirty="0" smtClean="0">
                <a:solidFill>
                  <a:prstClr val="black"/>
                </a:solidFill>
                <a:latin typeface="Times New Roman" panose="02020603050405020304" pitchFamily="18" charset="0"/>
                <a:ea typeface="Calibri"/>
                <a:cs typeface="Times New Roman" panose="02020603050405020304" pitchFamily="18" charset="0"/>
              </a:rPr>
              <a:t>работы</a:t>
            </a:r>
          </a:p>
          <a:p>
            <a:pPr marL="285750" lvl="0" indent="-285750">
              <a:spcAft>
                <a:spcPts val="1000"/>
              </a:spcAft>
              <a:buFont typeface="Wingdings" pitchFamily="2" charset="2"/>
              <a:buChar char="§"/>
            </a:pPr>
            <a:r>
              <a:rPr lang="ru-RU" sz="1200" b="1" dirty="0" smtClean="0">
                <a:solidFill>
                  <a:prstClr val="black"/>
                </a:solidFill>
                <a:latin typeface="Times New Roman" panose="02020603050405020304" pitchFamily="18" charset="0"/>
                <a:ea typeface="Calibri"/>
                <a:cs typeface="Times New Roman" panose="02020603050405020304" pitchFamily="18" charset="0"/>
              </a:rPr>
              <a:t>Практические </a:t>
            </a:r>
            <a:r>
              <a:rPr lang="ru-RU" sz="1200" b="1" dirty="0">
                <a:solidFill>
                  <a:prstClr val="black"/>
                </a:solidFill>
                <a:latin typeface="Times New Roman" panose="02020603050405020304" pitchFamily="18" charset="0"/>
                <a:ea typeface="Calibri"/>
                <a:cs typeface="Times New Roman" panose="02020603050405020304" pitchFamily="18" charset="0"/>
              </a:rPr>
              <a:t>материалы по организации индивидуальных и групповых занятий по регуляции собственной познавательной деятельности детей </a:t>
            </a:r>
            <a:r>
              <a:rPr lang="ru-RU" sz="1200" b="1" dirty="0" smtClean="0">
                <a:solidFill>
                  <a:prstClr val="black"/>
                </a:solidFill>
                <a:latin typeface="Times New Roman" panose="02020603050405020304" pitchFamily="18" charset="0"/>
                <a:ea typeface="Calibri"/>
                <a:cs typeface="Times New Roman" panose="02020603050405020304" pitchFamily="18" charset="0"/>
              </a:rPr>
              <a:t>с ЗПР. </a:t>
            </a:r>
            <a:endParaRPr lang="ru-RU" sz="1200" b="1" dirty="0">
              <a:solidFill>
                <a:prstClr val="black"/>
              </a:solidFill>
              <a:latin typeface="Times New Roman" panose="02020603050405020304" pitchFamily="18" charset="0"/>
              <a:ea typeface="Calibri"/>
              <a:cs typeface="Times New Roman" panose="02020603050405020304"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8495" y="3814948"/>
            <a:ext cx="1440160" cy="17512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83967" y="3239532"/>
            <a:ext cx="4680520" cy="3046988"/>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fontAlgn="ctr">
              <a:spcBef>
                <a:spcPts val="850"/>
              </a:spcBef>
              <a:spcAft>
                <a:spcPts val="0"/>
              </a:spcAft>
            </a:pPr>
            <a:r>
              <a:rPr lang="ru-RU" sz="1200" b="1" spc="20" dirty="0">
                <a:solidFill>
                  <a:srgbClr val="336600"/>
                </a:solidFill>
                <a:ea typeface="Calibri"/>
                <a:cs typeface="SchoolBookC"/>
              </a:rPr>
              <a:t>Вильшанская А.Д., Бабкина Н.В., Пономарева Л.М., Скоб</a:t>
            </a:r>
            <a:r>
              <a:rPr lang="ru-RU" sz="1200" b="1" dirty="0">
                <a:solidFill>
                  <a:srgbClr val="336600"/>
                </a:solidFill>
                <a:ea typeface="Calibri"/>
                <a:cs typeface="SchoolBookC"/>
              </a:rPr>
              <a:t>ликова О.А. </a:t>
            </a:r>
            <a:r>
              <a:rPr lang="ru-RU" sz="1200" b="1" dirty="0" smtClean="0">
                <a:solidFill>
                  <a:srgbClr val="336600"/>
                </a:solidFill>
                <a:ea typeface="Calibri"/>
                <a:cs typeface="SchoolBookC"/>
              </a:rPr>
              <a:t>Проектирование </a:t>
            </a:r>
            <a:r>
              <a:rPr lang="ru-RU" sz="1200" b="1" dirty="0">
                <a:solidFill>
                  <a:srgbClr val="336600"/>
                </a:solidFill>
                <a:ea typeface="Calibri"/>
                <a:cs typeface="SchoolBookC"/>
              </a:rPr>
              <a:t>и реализация коррекционных курсов для обучающихся с задержкой психического развития на уровне основного общего образования </a:t>
            </a:r>
          </a:p>
          <a:p>
            <a:pPr marL="171450" indent="-171450" algn="just" fontAlgn="ctr">
              <a:spcAft>
                <a:spcPts val="0"/>
              </a:spcAft>
              <a:buFont typeface="Wingdings" pitchFamily="2" charset="2"/>
              <a:buChar char="§"/>
            </a:pPr>
            <a:r>
              <a:rPr lang="ru-RU" sz="1200" b="1" dirty="0" smtClean="0">
                <a:solidFill>
                  <a:srgbClr val="000000"/>
                </a:solidFill>
                <a:ea typeface="Calibri"/>
                <a:cs typeface="SchoolBookC"/>
              </a:rPr>
              <a:t>Основное </a:t>
            </a:r>
            <a:r>
              <a:rPr lang="ru-RU" sz="1200" b="1" dirty="0">
                <a:solidFill>
                  <a:srgbClr val="000000"/>
                </a:solidFill>
                <a:ea typeface="Calibri"/>
                <a:cs typeface="SchoolBookC"/>
              </a:rPr>
              <a:t>содержание программы коррекционной работы, составляющей обязательную часть </a:t>
            </a:r>
            <a:r>
              <a:rPr lang="ru-RU" sz="1200" b="1" dirty="0" smtClean="0">
                <a:solidFill>
                  <a:srgbClr val="000000"/>
                </a:solidFill>
                <a:ea typeface="Calibri"/>
                <a:cs typeface="SchoolBookC"/>
              </a:rPr>
              <a:t>АООП ООО </a:t>
            </a:r>
            <a:r>
              <a:rPr lang="ru-RU" sz="1200" b="1" dirty="0">
                <a:solidFill>
                  <a:srgbClr val="000000"/>
                </a:solidFill>
                <a:ea typeface="Calibri"/>
                <a:cs typeface="SchoolBookC"/>
              </a:rPr>
              <a:t>обучающихся с </a:t>
            </a:r>
            <a:r>
              <a:rPr lang="ru-RU" sz="1200" b="1" dirty="0" smtClean="0">
                <a:solidFill>
                  <a:srgbClr val="000000"/>
                </a:solidFill>
                <a:ea typeface="Calibri"/>
                <a:cs typeface="SchoolBookC"/>
              </a:rPr>
              <a:t>ЗПР,       </a:t>
            </a:r>
          </a:p>
          <a:p>
            <a:pPr marL="171450" indent="-171450" algn="just" fontAlgn="ctr">
              <a:spcAft>
                <a:spcPts val="0"/>
              </a:spcAft>
              <a:buFont typeface="Wingdings" pitchFamily="2" charset="2"/>
              <a:buChar char="§"/>
            </a:pPr>
            <a:r>
              <a:rPr lang="ru-RU" sz="1200" b="1" dirty="0" smtClean="0">
                <a:solidFill>
                  <a:srgbClr val="000000"/>
                </a:solidFill>
                <a:ea typeface="Calibri"/>
                <a:cs typeface="SchoolBookC"/>
              </a:rPr>
              <a:t>Содержание </a:t>
            </a:r>
            <a:r>
              <a:rPr lang="ru-RU" sz="1200" b="1" dirty="0">
                <a:solidFill>
                  <a:srgbClr val="000000"/>
                </a:solidFill>
                <a:ea typeface="Calibri"/>
                <a:cs typeface="SchoolBookC"/>
              </a:rPr>
              <a:t>программы курсов </a:t>
            </a:r>
            <a:r>
              <a:rPr lang="ru-RU" sz="1200" b="1" dirty="0" smtClean="0">
                <a:solidFill>
                  <a:srgbClr val="000000"/>
                </a:solidFill>
                <a:ea typeface="Calibri"/>
                <a:cs typeface="SchoolBookC"/>
              </a:rPr>
              <a:t>коррекционно-­</a:t>
            </a:r>
            <a:r>
              <a:rPr lang="ru-RU" sz="1200" b="1" dirty="0">
                <a:solidFill>
                  <a:srgbClr val="000000"/>
                </a:solidFill>
                <a:ea typeface="Calibri"/>
                <a:cs typeface="SchoolBookC"/>
              </a:rPr>
              <a:t>развивающей области «</a:t>
            </a:r>
            <a:r>
              <a:rPr lang="ru-RU" sz="1200" b="1" dirty="0" smtClean="0">
                <a:solidFill>
                  <a:srgbClr val="000000"/>
                </a:solidFill>
                <a:ea typeface="Calibri"/>
                <a:cs typeface="SchoolBookC"/>
              </a:rPr>
              <a:t>Коррекционно-­</a:t>
            </a:r>
            <a:r>
              <a:rPr lang="ru-RU" sz="1200" b="1" dirty="0">
                <a:solidFill>
                  <a:srgbClr val="000000"/>
                </a:solidFill>
                <a:ea typeface="Calibri"/>
                <a:cs typeface="SchoolBookC"/>
              </a:rPr>
              <a:t>развивающие занятия»: «</a:t>
            </a:r>
            <a:r>
              <a:rPr lang="ru-RU" sz="1200" b="1" dirty="0" smtClean="0">
                <a:solidFill>
                  <a:srgbClr val="000000"/>
                </a:solidFill>
                <a:ea typeface="Calibri"/>
                <a:cs typeface="SchoolBookC"/>
              </a:rPr>
              <a:t>Психолого-коррекционные </a:t>
            </a:r>
            <a:r>
              <a:rPr lang="ru-RU" sz="1200" b="1" dirty="0">
                <a:solidFill>
                  <a:srgbClr val="000000"/>
                </a:solidFill>
                <a:ea typeface="Calibri"/>
                <a:cs typeface="SchoolBookC"/>
              </a:rPr>
              <a:t>занятия (психологические и дефектологические)» и «Логопедические занятия». </a:t>
            </a:r>
            <a:endParaRPr lang="ru-RU" sz="1200" b="1" dirty="0" smtClean="0">
              <a:solidFill>
                <a:srgbClr val="000000"/>
              </a:solidFill>
              <a:ea typeface="Calibri"/>
              <a:cs typeface="SchoolBookC"/>
            </a:endParaRPr>
          </a:p>
          <a:p>
            <a:pPr marL="171450" indent="-171450" algn="just" fontAlgn="ctr">
              <a:spcAft>
                <a:spcPts val="0"/>
              </a:spcAft>
              <a:buFont typeface="Wingdings" pitchFamily="2" charset="2"/>
              <a:buChar char="§"/>
            </a:pPr>
            <a:r>
              <a:rPr lang="ru-RU" sz="1200" b="1" dirty="0" smtClean="0">
                <a:solidFill>
                  <a:srgbClr val="000000"/>
                </a:solidFill>
                <a:ea typeface="Calibri"/>
                <a:cs typeface="SchoolBookC"/>
              </a:rPr>
              <a:t>Программы </a:t>
            </a:r>
            <a:r>
              <a:rPr lang="ru-RU" sz="1200" b="1" dirty="0">
                <a:solidFill>
                  <a:srgbClr val="000000"/>
                </a:solidFill>
                <a:ea typeface="Calibri"/>
                <a:cs typeface="SchoolBookC"/>
              </a:rPr>
              <a:t>курсов </a:t>
            </a:r>
            <a:r>
              <a:rPr lang="ru-RU" sz="1200" b="1" dirty="0" smtClean="0">
                <a:solidFill>
                  <a:srgbClr val="000000"/>
                </a:solidFill>
                <a:ea typeface="Calibri"/>
                <a:cs typeface="SchoolBookC"/>
              </a:rPr>
              <a:t>психолога</a:t>
            </a:r>
            <a:r>
              <a:rPr lang="ru-RU" sz="1200" b="1" dirty="0">
                <a:solidFill>
                  <a:srgbClr val="000000"/>
                </a:solidFill>
                <a:ea typeface="Calibri"/>
                <a:cs typeface="SchoolBookC"/>
              </a:rPr>
              <a:t>, </a:t>
            </a:r>
            <a:r>
              <a:rPr lang="ru-RU" sz="1200" b="1" dirty="0" smtClean="0">
                <a:solidFill>
                  <a:srgbClr val="000000"/>
                </a:solidFill>
                <a:ea typeface="Calibri"/>
                <a:cs typeface="SchoolBookC"/>
              </a:rPr>
              <a:t>учителя-­</a:t>
            </a:r>
            <a:r>
              <a:rPr lang="ru-RU" sz="1200" b="1" dirty="0">
                <a:solidFill>
                  <a:srgbClr val="000000"/>
                </a:solidFill>
                <a:ea typeface="Calibri"/>
                <a:cs typeface="SchoolBookC"/>
              </a:rPr>
              <a:t>дефектолога и </a:t>
            </a:r>
            <a:r>
              <a:rPr lang="ru-RU" sz="1200" b="1" dirty="0" smtClean="0">
                <a:solidFill>
                  <a:srgbClr val="000000"/>
                </a:solidFill>
                <a:ea typeface="Calibri"/>
                <a:cs typeface="SchoolBookC"/>
              </a:rPr>
              <a:t>учителя­-логопеда </a:t>
            </a:r>
            <a:r>
              <a:rPr lang="ru-RU" sz="1200" b="1" dirty="0">
                <a:solidFill>
                  <a:srgbClr val="000000"/>
                </a:solidFill>
                <a:ea typeface="Calibri"/>
                <a:cs typeface="SchoolBookC"/>
              </a:rPr>
              <a:t>содержат описание коррекционных подходов, специальных приемов и видов деятельности обучающихся с ЗПР; в них раскрыты тематическое планирование по годам обучения в 5–9 классах, </a:t>
            </a:r>
            <a:endParaRPr lang="ru-RU" sz="2000" b="1" dirty="0">
              <a:effectLst/>
              <a:ea typeface="Calibri"/>
              <a:cs typeface="Times New Roman"/>
            </a:endParaRPr>
          </a:p>
        </p:txBody>
      </p:sp>
    </p:spTree>
    <p:extLst>
      <p:ext uri="{BB962C8B-B14F-4D97-AF65-F5344CB8AC3E}">
        <p14:creationId xmlns:p14="http://schemas.microsoft.com/office/powerpoint/2010/main" val="94727849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wedge">
                                      <p:cBhvr>
                                        <p:cTn id="12" dur="1000"/>
                                        <p:tgtEl>
                                          <p:spTgt spid="6">
                                            <p:bg/>
                                          </p:spTgt>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edge">
                                      <p:cBhvr>
                                        <p:cTn id="15" dur="1000"/>
                                        <p:tgtEl>
                                          <p:spTgt spid="6">
                                            <p:txEl>
                                              <p:pRg st="0" end="0"/>
                                            </p:txEl>
                                          </p:spTgt>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edge">
                                      <p:cBhvr>
                                        <p:cTn id="18"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1" y="116632"/>
            <a:ext cx="8883991" cy="954107"/>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txBody>
          <a:bodyPr wrap="square" lIns="91440" tIns="45720" rIns="91440" bIns="45720">
            <a:spAutoFit/>
            <a:sp3d extrusionH="25400" contourW="8890">
              <a:bevelT w="38100" h="31750"/>
              <a:contourClr>
                <a:schemeClr val="accent2">
                  <a:shade val="75000"/>
                </a:schemeClr>
              </a:contourClr>
            </a:sp3d>
          </a:bodyPr>
          <a:lstStyle/>
          <a:p>
            <a:pPr algn="just"/>
            <a:r>
              <a:rPr lang="ru-RU" sz="2800" b="1" dirty="0" smtClean="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АООП НОО для глухих обучающихся в соответствии с ФГОС НОО ОВЗ </a:t>
            </a:r>
            <a:r>
              <a:rPr lang="ru-RU" sz="2000" b="1" dirty="0" smtClean="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(Варианты 1.1, 1.2, 1.3 и 1.4)</a:t>
            </a:r>
            <a:endParaRPr lang="ru-RU" sz="2000" b="1" dirty="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endParaRPr>
          </a:p>
        </p:txBody>
      </p:sp>
      <p:graphicFrame>
        <p:nvGraphicFramePr>
          <p:cNvPr id="6" name="Схема 5"/>
          <p:cNvGraphicFramePr/>
          <p:nvPr>
            <p:extLst>
              <p:ext uri="{D42A27DB-BD31-4B8C-83A1-F6EECF244321}">
                <p14:modId xmlns:p14="http://schemas.microsoft.com/office/powerpoint/2010/main" val="824372650"/>
              </p:ext>
            </p:extLst>
          </p:nvPr>
        </p:nvGraphicFramePr>
        <p:xfrm>
          <a:off x="1458280" y="1556792"/>
          <a:ext cx="5784304"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7371822" y="1475692"/>
            <a:ext cx="1691680" cy="1703030"/>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1000"/>
              </a:spcAft>
            </a:pPr>
            <a:r>
              <a:rPr lang="ru-RU" sz="1100" b="1" dirty="0" smtClean="0">
                <a:solidFill>
                  <a:prstClr val="black"/>
                </a:solidFill>
                <a:latin typeface="Times New Roman" panose="02020603050405020304" pitchFamily="18" charset="0"/>
                <a:ea typeface="Calibri"/>
                <a:cs typeface="Times New Roman" panose="02020603050405020304" pitchFamily="18" charset="0"/>
              </a:rPr>
              <a:t>:</a:t>
            </a:r>
            <a:endParaRPr lang="ru-RU" sz="1100" b="1" dirty="0">
              <a:solidFill>
                <a:prstClr val="black"/>
              </a:solidFill>
              <a:latin typeface="Times New Roman" panose="02020603050405020304" pitchFamily="18" charset="0"/>
              <a:ea typeface="Calibri"/>
              <a:cs typeface="Times New Roman" panose="02020603050405020304" pitchFamily="18" charset="0"/>
            </a:endParaRPr>
          </a:p>
          <a:p>
            <a:pPr>
              <a:spcAft>
                <a:spcPts val="1000"/>
              </a:spcAft>
            </a:pPr>
            <a:r>
              <a:rPr lang="ru-RU" sz="1100" b="1" dirty="0">
                <a:solidFill>
                  <a:srgbClr val="C00000"/>
                </a:solidFill>
                <a:latin typeface="Times New Roman" panose="02020603050405020304" pitchFamily="18" charset="0"/>
                <a:ea typeface="Calibri"/>
                <a:cs typeface="Times New Roman" panose="02020603050405020304" pitchFamily="18" charset="0"/>
              </a:rPr>
              <a:t>Обязательная часть</a:t>
            </a:r>
            <a:r>
              <a:rPr lang="ru-RU" sz="1100" b="1" dirty="0">
                <a:solidFill>
                  <a:prstClr val="black"/>
                </a:solidFill>
                <a:latin typeface="Times New Roman" panose="02020603050405020304" pitchFamily="18" charset="0"/>
                <a:ea typeface="Calibri"/>
                <a:cs typeface="Times New Roman" panose="02020603050405020304" pitchFamily="18" charset="0"/>
              </a:rPr>
              <a:t>: </a:t>
            </a:r>
            <a:r>
              <a:rPr lang="ru-RU" sz="1100" b="1" dirty="0" smtClean="0">
                <a:solidFill>
                  <a:prstClr val="black"/>
                </a:solidFill>
                <a:latin typeface="Times New Roman" panose="02020603050405020304" pitchFamily="18" charset="0"/>
                <a:ea typeface="Calibri"/>
                <a:cs typeface="Times New Roman" panose="02020603050405020304" pitchFamily="18" charset="0"/>
              </a:rPr>
              <a:t>80%</a:t>
            </a:r>
            <a:endParaRPr lang="ru-RU" sz="1100" b="1" dirty="0">
              <a:solidFill>
                <a:prstClr val="black"/>
              </a:solidFill>
              <a:latin typeface="Times New Roman" panose="02020603050405020304" pitchFamily="18" charset="0"/>
              <a:ea typeface="Calibri"/>
              <a:cs typeface="Times New Roman" panose="02020603050405020304" pitchFamily="18" charset="0"/>
            </a:endParaRPr>
          </a:p>
          <a:p>
            <a:pPr>
              <a:spcAft>
                <a:spcPts val="1000"/>
              </a:spcAft>
            </a:pPr>
            <a:r>
              <a:rPr lang="ru-RU" sz="1100" b="1" dirty="0">
                <a:solidFill>
                  <a:srgbClr val="C00000"/>
                </a:solidFill>
                <a:latin typeface="Times New Roman" panose="02020603050405020304" pitchFamily="18" charset="0"/>
                <a:ea typeface="Calibri"/>
                <a:cs typeface="Times New Roman" panose="02020603050405020304" pitchFamily="18" charset="0"/>
              </a:rPr>
              <a:t>Внеурочная деятельность, включая  коррекционно- развивающую область</a:t>
            </a:r>
            <a:r>
              <a:rPr lang="ru-RU" sz="1100" b="1" dirty="0">
                <a:solidFill>
                  <a:prstClr val="black"/>
                </a:solidFill>
                <a:latin typeface="Times New Roman" panose="02020603050405020304" pitchFamily="18" charset="0"/>
                <a:ea typeface="Calibri"/>
                <a:cs typeface="Times New Roman" panose="02020603050405020304" pitchFamily="18" charset="0"/>
              </a:rPr>
              <a:t>: </a:t>
            </a:r>
            <a:r>
              <a:rPr lang="ru-RU" sz="1100" b="1" dirty="0" smtClean="0">
                <a:solidFill>
                  <a:prstClr val="black"/>
                </a:solidFill>
                <a:latin typeface="Times New Roman" panose="02020603050405020304" pitchFamily="18" charset="0"/>
                <a:ea typeface="Calibri"/>
                <a:cs typeface="Times New Roman" panose="02020603050405020304" pitchFamily="18" charset="0"/>
              </a:rPr>
              <a:t>20%</a:t>
            </a:r>
            <a:endParaRPr lang="ru-RU" sz="1100" b="1" dirty="0">
              <a:solidFill>
                <a:prstClr val="black"/>
              </a:solidFill>
              <a:latin typeface="Times New Roman" panose="02020603050405020304" pitchFamily="18" charset="0"/>
              <a:ea typeface="Calibri"/>
              <a:cs typeface="Times New Roman" panose="02020603050405020304" pitchFamily="18" charset="0"/>
            </a:endParaRPr>
          </a:p>
        </p:txBody>
      </p:sp>
      <p:sp>
        <p:nvSpPr>
          <p:cNvPr id="10" name="TextBox 9"/>
          <p:cNvSpPr txBox="1"/>
          <p:nvPr/>
        </p:nvSpPr>
        <p:spPr>
          <a:xfrm>
            <a:off x="5847387" y="4693449"/>
            <a:ext cx="1368152" cy="1323439"/>
          </a:xfrm>
          <a:prstGeom prst="rect">
            <a:avLst/>
          </a:prstGeom>
          <a:noFill/>
        </p:spPr>
        <p:txBody>
          <a:bodyPr wrap="square" rtlCol="0">
            <a:spAutoFit/>
          </a:bodyPr>
          <a:lstStyle/>
          <a:p>
            <a:r>
              <a:rPr lang="ru-RU" sz="1400" b="1" dirty="0">
                <a:solidFill>
                  <a:srgbClr val="C00000"/>
                </a:solidFill>
                <a:latin typeface="Times New Roman" panose="02020603050405020304" pitchFamily="18" charset="0"/>
                <a:ea typeface="Calibri"/>
                <a:cs typeface="Times New Roman" panose="02020603050405020304" pitchFamily="18" charset="0"/>
              </a:rPr>
              <a:t>Вариант 1.3.</a:t>
            </a:r>
            <a:r>
              <a:rPr lang="ru-RU" sz="1400" b="1" dirty="0">
                <a:solidFill>
                  <a:prstClr val="black"/>
                </a:solidFill>
                <a:latin typeface="Times New Roman" panose="02020603050405020304" pitchFamily="18" charset="0"/>
                <a:ea typeface="Calibri"/>
                <a:cs typeface="Times New Roman" panose="02020603050405020304" pitchFamily="18" charset="0"/>
              </a:rPr>
              <a:t> </a:t>
            </a:r>
            <a:r>
              <a:rPr lang="ru-RU" sz="1000" b="1" dirty="0">
                <a:solidFill>
                  <a:prstClr val="black"/>
                </a:solidFill>
                <a:latin typeface="Times New Roman" panose="02020603050405020304" pitchFamily="18" charset="0"/>
                <a:ea typeface="Calibri"/>
                <a:cs typeface="Times New Roman" panose="02020603050405020304" pitchFamily="18" charset="0"/>
              </a:rPr>
              <a:t>– АООП НОО </a:t>
            </a:r>
            <a:r>
              <a:rPr lang="ru-RU" sz="1100" b="1" dirty="0">
                <a:solidFill>
                  <a:prstClr val="black"/>
                </a:solidFill>
                <a:latin typeface="Times New Roman" panose="02020603050405020304" pitchFamily="18" charset="0"/>
                <a:ea typeface="Calibri"/>
                <a:cs typeface="Times New Roman" panose="02020603050405020304" pitchFamily="18" charset="0"/>
              </a:rPr>
              <a:t>для глухих обучающихся с </a:t>
            </a:r>
            <a:r>
              <a:rPr lang="ru-RU" sz="1100" b="1" dirty="0" smtClean="0">
                <a:solidFill>
                  <a:prstClr val="black"/>
                </a:solidFill>
                <a:latin typeface="Times New Roman" panose="02020603050405020304" pitchFamily="18" charset="0"/>
                <a:ea typeface="Calibri"/>
                <a:cs typeface="Times New Roman" panose="02020603050405020304" pitchFamily="18" charset="0"/>
              </a:rPr>
              <a:t>легкой умственной отсталостью</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417247" y="4001418"/>
            <a:ext cx="1705777" cy="1405513"/>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1000"/>
              </a:spcAft>
            </a:pPr>
            <a:r>
              <a:rPr lang="ru-RU" sz="1100" b="1" dirty="0" smtClean="0">
                <a:solidFill>
                  <a:srgbClr val="C00000"/>
                </a:solidFill>
                <a:latin typeface="Times New Roman" panose="02020603050405020304" pitchFamily="18" charset="0"/>
                <a:ea typeface="Calibri"/>
                <a:cs typeface="Times New Roman" panose="02020603050405020304" pitchFamily="18" charset="0"/>
              </a:rPr>
              <a:t>Обязательная часть: </a:t>
            </a:r>
            <a:r>
              <a:rPr lang="ru-RU" sz="1100" b="1" dirty="0" smtClean="0">
                <a:solidFill>
                  <a:prstClr val="black"/>
                </a:solidFill>
                <a:latin typeface="Times New Roman" panose="02020603050405020304" pitchFamily="18" charset="0"/>
                <a:ea typeface="Calibri"/>
                <a:cs typeface="Times New Roman" panose="02020603050405020304" pitchFamily="18" charset="0"/>
              </a:rPr>
              <a:t>70%</a:t>
            </a:r>
            <a:endParaRPr lang="ru-RU" sz="1100" b="1" dirty="0">
              <a:solidFill>
                <a:prstClr val="black"/>
              </a:solidFill>
              <a:latin typeface="Times New Roman" panose="02020603050405020304" pitchFamily="18" charset="0"/>
              <a:ea typeface="Calibri"/>
              <a:cs typeface="Times New Roman" panose="02020603050405020304" pitchFamily="18" charset="0"/>
            </a:endParaRPr>
          </a:p>
          <a:p>
            <a:pPr>
              <a:spcAft>
                <a:spcPts val="1000"/>
              </a:spcAft>
            </a:pPr>
            <a:r>
              <a:rPr lang="ru-RU" sz="1100" b="1" dirty="0">
                <a:solidFill>
                  <a:srgbClr val="C00000"/>
                </a:solidFill>
                <a:latin typeface="Times New Roman" panose="02020603050405020304" pitchFamily="18" charset="0"/>
                <a:ea typeface="Calibri"/>
                <a:cs typeface="Times New Roman" panose="02020603050405020304" pitchFamily="18" charset="0"/>
              </a:rPr>
              <a:t>Внеурочная деятельность, включая  коррекционно- развивающую область</a:t>
            </a:r>
            <a:r>
              <a:rPr lang="ru-RU" sz="1100" b="1" dirty="0">
                <a:solidFill>
                  <a:prstClr val="black"/>
                </a:solidFill>
                <a:latin typeface="Times New Roman" panose="02020603050405020304" pitchFamily="18" charset="0"/>
                <a:ea typeface="Calibri"/>
                <a:cs typeface="Times New Roman" panose="02020603050405020304" pitchFamily="18" charset="0"/>
              </a:rPr>
              <a:t>: </a:t>
            </a:r>
            <a:r>
              <a:rPr lang="ru-RU" sz="1100" b="1" dirty="0" smtClean="0">
                <a:solidFill>
                  <a:prstClr val="black"/>
                </a:solidFill>
                <a:latin typeface="Times New Roman" panose="02020603050405020304" pitchFamily="18" charset="0"/>
                <a:ea typeface="Calibri"/>
                <a:cs typeface="Times New Roman" panose="02020603050405020304" pitchFamily="18" charset="0"/>
              </a:rPr>
              <a:t>30%</a:t>
            </a:r>
            <a:endParaRPr lang="ru-RU" sz="1100" b="1" dirty="0">
              <a:solidFill>
                <a:prstClr val="black"/>
              </a:solidFill>
              <a:latin typeface="Times New Roman" panose="02020603050405020304" pitchFamily="18" charset="0"/>
              <a:ea typeface="Calibri"/>
              <a:cs typeface="Times New Roman" panose="02020603050405020304" pitchFamily="18" charset="0"/>
            </a:endParaRPr>
          </a:p>
        </p:txBody>
      </p:sp>
      <p:sp>
        <p:nvSpPr>
          <p:cNvPr id="12" name="TextBox 11"/>
          <p:cNvSpPr txBox="1"/>
          <p:nvPr/>
        </p:nvSpPr>
        <p:spPr>
          <a:xfrm>
            <a:off x="179511" y="3136065"/>
            <a:ext cx="1175657" cy="1143903"/>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spcAft>
                <a:spcPts val="1000"/>
              </a:spcAft>
            </a:pPr>
            <a:r>
              <a:rPr lang="ru-RU" sz="1200" b="1" dirty="0" smtClean="0">
                <a:solidFill>
                  <a:srgbClr val="C00000"/>
                </a:solidFill>
                <a:latin typeface="Times New Roman" panose="02020603050405020304" pitchFamily="18" charset="0"/>
                <a:ea typeface="Calibri"/>
                <a:cs typeface="Times New Roman" panose="02020603050405020304" pitchFamily="18" charset="0"/>
              </a:rPr>
              <a:t>Обязательная </a:t>
            </a:r>
            <a:r>
              <a:rPr lang="ru-RU" sz="1200" b="1" dirty="0">
                <a:solidFill>
                  <a:srgbClr val="C00000"/>
                </a:solidFill>
                <a:latin typeface="Times New Roman" panose="02020603050405020304" pitchFamily="18" charset="0"/>
                <a:ea typeface="Calibri"/>
                <a:cs typeface="Times New Roman" panose="02020603050405020304" pitchFamily="18" charset="0"/>
              </a:rPr>
              <a:t>часть</a:t>
            </a:r>
            <a:r>
              <a:rPr lang="ru-RU" sz="1200" b="1" dirty="0">
                <a:solidFill>
                  <a:prstClr val="black"/>
                </a:solidFill>
                <a:latin typeface="Times New Roman" panose="02020603050405020304" pitchFamily="18" charset="0"/>
                <a:ea typeface="Calibri"/>
                <a:cs typeface="Times New Roman" panose="02020603050405020304" pitchFamily="18" charset="0"/>
              </a:rPr>
              <a:t>: </a:t>
            </a:r>
            <a:r>
              <a:rPr lang="ru-RU" sz="1200" b="1" dirty="0" smtClean="0">
                <a:solidFill>
                  <a:prstClr val="black"/>
                </a:solidFill>
                <a:latin typeface="Times New Roman" panose="02020603050405020304" pitchFamily="18" charset="0"/>
                <a:ea typeface="Calibri"/>
                <a:cs typeface="Times New Roman" panose="02020603050405020304" pitchFamily="18" charset="0"/>
              </a:rPr>
              <a:t>60%</a:t>
            </a:r>
            <a:endParaRPr lang="ru-RU" sz="1200" b="1" dirty="0">
              <a:solidFill>
                <a:prstClr val="black"/>
              </a:solidFill>
              <a:latin typeface="Times New Roman" panose="02020603050405020304" pitchFamily="18" charset="0"/>
              <a:ea typeface="Calibri"/>
              <a:cs typeface="Times New Roman" panose="02020603050405020304" pitchFamily="18" charset="0"/>
            </a:endParaRPr>
          </a:p>
          <a:p>
            <a:pPr>
              <a:spcAft>
                <a:spcPts val="1000"/>
              </a:spcAft>
            </a:pPr>
            <a:r>
              <a:rPr lang="ru-RU" sz="1200" b="1" dirty="0">
                <a:solidFill>
                  <a:srgbClr val="C00000"/>
                </a:solidFill>
                <a:latin typeface="Times New Roman" panose="02020603050405020304" pitchFamily="18" charset="0"/>
                <a:ea typeface="Calibri"/>
                <a:cs typeface="Times New Roman" panose="02020603050405020304" pitchFamily="18" charset="0"/>
              </a:rPr>
              <a:t>коррекционные занятия</a:t>
            </a:r>
            <a:r>
              <a:rPr lang="ru-RU" sz="1200" b="1" dirty="0">
                <a:solidFill>
                  <a:prstClr val="black"/>
                </a:solidFill>
                <a:latin typeface="Times New Roman" panose="02020603050405020304" pitchFamily="18" charset="0"/>
                <a:ea typeface="Calibri"/>
                <a:cs typeface="Times New Roman" panose="02020603050405020304" pitchFamily="18" charset="0"/>
              </a:rPr>
              <a:t>: </a:t>
            </a:r>
            <a:r>
              <a:rPr lang="ru-RU" sz="1200" b="1" dirty="0" smtClean="0">
                <a:solidFill>
                  <a:prstClr val="black"/>
                </a:solidFill>
                <a:latin typeface="Times New Roman" panose="02020603050405020304" pitchFamily="18" charset="0"/>
                <a:ea typeface="Calibri"/>
                <a:cs typeface="Times New Roman" panose="02020603050405020304" pitchFamily="18" charset="0"/>
              </a:rPr>
              <a:t>40%</a:t>
            </a:r>
            <a:endParaRPr lang="ru-RU" sz="1200" b="1" dirty="0">
              <a:solidFill>
                <a:prstClr val="black"/>
              </a:solidFill>
              <a:latin typeface="Times New Roman" panose="02020603050405020304" pitchFamily="18" charset="0"/>
              <a:ea typeface="Calibri"/>
              <a:cs typeface="Times New Roman" panose="02020603050405020304" pitchFamily="18" charset="0"/>
            </a:endParaRPr>
          </a:p>
        </p:txBody>
      </p:sp>
      <p:sp>
        <p:nvSpPr>
          <p:cNvPr id="13" name="TextBox 12"/>
          <p:cNvSpPr txBox="1"/>
          <p:nvPr/>
        </p:nvSpPr>
        <p:spPr>
          <a:xfrm>
            <a:off x="1453188" y="4601116"/>
            <a:ext cx="1728191" cy="1415772"/>
          </a:xfrm>
          <a:prstGeom prst="rect">
            <a:avLst/>
          </a:prstGeom>
          <a:noFill/>
        </p:spPr>
        <p:txBody>
          <a:bodyPr wrap="square" rtlCol="0">
            <a:spAutoFit/>
          </a:bodyPr>
          <a:lstStyle/>
          <a:p>
            <a:r>
              <a:rPr lang="ru-RU" sz="1400" b="1" dirty="0">
                <a:solidFill>
                  <a:srgbClr val="C00000"/>
                </a:solidFill>
                <a:latin typeface="Times New Roman" panose="02020603050405020304" pitchFamily="18" charset="0"/>
                <a:ea typeface="Calibri"/>
                <a:cs typeface="Times New Roman" panose="02020603050405020304" pitchFamily="18" charset="0"/>
              </a:rPr>
              <a:t>Вариант 1.4. </a:t>
            </a:r>
            <a:r>
              <a:rPr lang="ru-RU" sz="1200" b="1" dirty="0" smtClean="0">
                <a:solidFill>
                  <a:prstClr val="black"/>
                </a:solidFill>
                <a:latin typeface="Times New Roman" panose="02020603050405020304" pitchFamily="18" charset="0"/>
                <a:ea typeface="Calibri"/>
                <a:cs typeface="Times New Roman" panose="02020603050405020304" pitchFamily="18" charset="0"/>
              </a:rPr>
              <a:t>–</a:t>
            </a:r>
          </a:p>
          <a:p>
            <a:r>
              <a:rPr lang="ru-RU" sz="1200" b="1" dirty="0" smtClean="0">
                <a:solidFill>
                  <a:prstClr val="black"/>
                </a:solidFill>
                <a:latin typeface="Times New Roman" panose="02020603050405020304" pitchFamily="18" charset="0"/>
                <a:ea typeface="Calibri"/>
                <a:cs typeface="Times New Roman" panose="02020603050405020304" pitchFamily="18" charset="0"/>
              </a:rPr>
              <a:t>АООП </a:t>
            </a:r>
            <a:r>
              <a:rPr lang="ru-RU" sz="1200" b="1" dirty="0">
                <a:solidFill>
                  <a:prstClr val="black"/>
                </a:solidFill>
                <a:latin typeface="Times New Roman" panose="02020603050405020304" pitchFamily="18" charset="0"/>
                <a:ea typeface="Calibri"/>
                <a:cs typeface="Times New Roman" panose="02020603050405020304" pitchFamily="18" charset="0"/>
              </a:rPr>
              <a:t>НОО для глухих обучающихся с умеренной, тяжелой и глубокой умственной отсталостью </a:t>
            </a:r>
            <a:r>
              <a:rPr lang="ru-RU" sz="1200" b="1" dirty="0" smtClean="0">
                <a:solidFill>
                  <a:prstClr val="black"/>
                </a:solidFill>
                <a:latin typeface="Times New Roman" panose="02020603050405020304" pitchFamily="18" charset="0"/>
                <a:ea typeface="Calibri"/>
                <a:cs typeface="Times New Roman" panose="02020603050405020304" pitchFamily="18" charset="0"/>
              </a:rPr>
              <a:t>, ТМНР</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771800" y="3874730"/>
            <a:ext cx="1692188" cy="1169551"/>
          </a:xfrm>
          <a:prstGeom prst="rect">
            <a:avLst/>
          </a:prstGeom>
          <a:noFill/>
        </p:spPr>
        <p:txBody>
          <a:bodyPr wrap="square" rtlCol="0">
            <a:spAutoFit/>
          </a:bodyPr>
          <a:lstStyle/>
          <a:p>
            <a:r>
              <a:rPr lang="ru-RU" sz="1400" b="1" dirty="0" smtClean="0">
                <a:solidFill>
                  <a:prstClr val="black"/>
                </a:solidFill>
                <a:latin typeface="Times New Roman" panose="02020603050405020304" pitchFamily="18" charset="0"/>
                <a:ea typeface="Calibri"/>
                <a:cs typeface="Times New Roman" panose="02020603050405020304" pitchFamily="18" charset="0"/>
              </a:rPr>
              <a:t>Обучение 1-6 классы </a:t>
            </a:r>
            <a:r>
              <a:rPr lang="ru-RU" sz="1400" b="1" dirty="0">
                <a:solidFill>
                  <a:prstClr val="black"/>
                </a:solidFill>
                <a:latin typeface="Times New Roman" panose="02020603050405020304" pitchFamily="18" charset="0"/>
                <a:ea typeface="Calibri"/>
                <a:cs typeface="Times New Roman" panose="02020603050405020304" pitchFamily="18" charset="0"/>
              </a:rPr>
              <a:t>по </a:t>
            </a:r>
            <a:r>
              <a:rPr lang="ru-RU" sz="1400" b="1" dirty="0" smtClean="0">
                <a:solidFill>
                  <a:prstClr val="black"/>
                </a:solidFill>
                <a:latin typeface="Times New Roman" panose="02020603050405020304" pitchFamily="18" charset="0"/>
                <a:ea typeface="Calibri"/>
                <a:cs typeface="Times New Roman" panose="02020603050405020304" pitchFamily="18" charset="0"/>
              </a:rPr>
              <a:t>СИПР для глухих обучающихся с ТМНР</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6" name="Двойная стрелка влево/вверх 15"/>
          <p:cNvSpPr/>
          <p:nvPr/>
        </p:nvSpPr>
        <p:spPr>
          <a:xfrm rot="16200000">
            <a:off x="1419363" y="3999711"/>
            <a:ext cx="482988" cy="493696"/>
          </a:xfrm>
          <a:prstGeom prst="lef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 name="Двойная стрелка влево/вверх 23"/>
          <p:cNvSpPr/>
          <p:nvPr/>
        </p:nvSpPr>
        <p:spPr>
          <a:xfrm rot="5400000">
            <a:off x="6727197" y="3109930"/>
            <a:ext cx="482988" cy="493696"/>
          </a:xfrm>
          <a:prstGeom prst="lef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 name="Двойная стрелка влево/вверх 24"/>
          <p:cNvSpPr/>
          <p:nvPr/>
        </p:nvSpPr>
        <p:spPr>
          <a:xfrm rot="10800000">
            <a:off x="6732551" y="4005065"/>
            <a:ext cx="482988" cy="493696"/>
          </a:xfrm>
          <a:prstGeom prst="leftUpArrow">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5"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2037" y="638669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69953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0" y="116632"/>
            <a:ext cx="8883991" cy="738664"/>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txBody>
          <a:bodyPr wrap="square" lIns="91440" tIns="45720" rIns="91440" bIns="45720">
            <a:spAutoFit/>
            <a:sp3d extrusionH="25400" contourW="8890">
              <a:bevelT w="38100" h="31750"/>
              <a:contourClr>
                <a:schemeClr val="accent2">
                  <a:shade val="75000"/>
                </a:schemeClr>
              </a:contourClr>
            </a:sp3d>
          </a:bodyPr>
          <a:lstStyle/>
          <a:p>
            <a:pPr algn="ctr"/>
            <a:r>
              <a:rPr lang="ru-RU" sz="2400" b="1" dirty="0" smtClean="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ФГОС НОО на основе АООП НОО для глухих обучающихся </a:t>
            </a:r>
          </a:p>
          <a:p>
            <a:pPr algn="ctr"/>
            <a:r>
              <a:rPr lang="ru-RU" b="1" dirty="0" smtClean="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(Варианты 1.1, 1.2, 1.3 и 1.4)</a:t>
            </a:r>
            <a:endParaRPr lang="ru-RU" b="1" dirty="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endParaRPr>
          </a:p>
        </p:txBody>
      </p:sp>
      <p:pic>
        <p:nvPicPr>
          <p:cNvPr id="15"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2037" y="638669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11188" y="1033844"/>
            <a:ext cx="2763309" cy="5016758"/>
          </a:xfrm>
          <a:prstGeom prst="rect">
            <a:avLst/>
          </a:prstGeom>
          <a:solidFill>
            <a:schemeClr val="accent2">
              <a:lumMod val="20000"/>
              <a:lumOff val="80000"/>
            </a:schemeClr>
          </a:solidFill>
          <a:effectLst>
            <a:innerShdw blurRad="114300">
              <a:prstClr val="black"/>
            </a:innerShdw>
          </a:effectLst>
        </p:spPr>
        <p:txBody>
          <a:bodyPr wrap="square" rtlCol="0">
            <a:spAutoFit/>
          </a:bodyPr>
          <a:lstStyle/>
          <a:p>
            <a:r>
              <a:rPr lang="ru-RU" b="1" dirty="0" smtClean="0">
                <a:latin typeface="Times New Roman" pitchFamily="18" charset="0"/>
                <a:cs typeface="Times New Roman" pitchFamily="18" charset="0"/>
              </a:rPr>
              <a:t>Вариант  </a:t>
            </a:r>
            <a:r>
              <a:rPr lang="ru-RU" sz="1400" b="1" dirty="0" smtClean="0">
                <a:latin typeface="Times New Roman" pitchFamily="18" charset="0"/>
                <a:cs typeface="Times New Roman" pitchFamily="18" charset="0"/>
              </a:rPr>
              <a:t>1.4. </a:t>
            </a:r>
          </a:p>
          <a:p>
            <a:r>
              <a:rPr lang="ru-RU" sz="1400" b="1" dirty="0" smtClean="0">
                <a:solidFill>
                  <a:schemeClr val="accent2">
                    <a:lumMod val="75000"/>
                  </a:schemeClr>
                </a:solidFill>
                <a:latin typeface="Times New Roman" pitchFamily="18" charset="0"/>
                <a:cs typeface="Times New Roman" pitchFamily="18" charset="0"/>
              </a:rPr>
              <a:t>Обязательные предметные области:  </a:t>
            </a:r>
          </a:p>
          <a:p>
            <a:endParaRPr lang="ru-RU" sz="1400" b="1" dirty="0" smtClean="0">
              <a:latin typeface="Times New Roman" pitchFamily="18" charset="0"/>
              <a:cs typeface="Times New Roman" pitchFamily="18" charset="0"/>
            </a:endParaRPr>
          </a:p>
          <a:p>
            <a:r>
              <a:rPr lang="ru-RU" sz="1200" b="1" dirty="0" smtClean="0">
                <a:latin typeface="Times New Roman" pitchFamily="18" charset="0"/>
                <a:cs typeface="Times New Roman" pitchFamily="18" charset="0"/>
              </a:rPr>
              <a:t>1. Речь и альтернативная коммуникация (овладение жестовой речью)</a:t>
            </a:r>
          </a:p>
          <a:p>
            <a:r>
              <a:rPr lang="ru-RU" sz="1200" b="1" dirty="0" smtClean="0">
                <a:latin typeface="Times New Roman" pitchFamily="18" charset="0"/>
                <a:cs typeface="Times New Roman" pitchFamily="18" charset="0"/>
              </a:rPr>
              <a:t>2. Математика </a:t>
            </a:r>
          </a:p>
          <a:p>
            <a:r>
              <a:rPr lang="ru-RU" sz="1200" b="1" dirty="0" smtClean="0">
                <a:latin typeface="Times New Roman" pitchFamily="18" charset="0"/>
                <a:cs typeface="Times New Roman" pitchFamily="18" charset="0"/>
              </a:rPr>
              <a:t>3. Окружающий мир</a:t>
            </a:r>
          </a:p>
          <a:p>
            <a:r>
              <a:rPr lang="ru-RU" sz="1200" b="1" dirty="0" smtClean="0">
                <a:latin typeface="Times New Roman" pitchFamily="18" charset="0"/>
                <a:cs typeface="Times New Roman" pitchFamily="18" charset="0"/>
              </a:rPr>
              <a:t>4. Искусство</a:t>
            </a:r>
          </a:p>
          <a:p>
            <a:r>
              <a:rPr lang="ru-RU" sz="1200" b="1" dirty="0" smtClean="0">
                <a:latin typeface="Times New Roman" pitchFamily="18" charset="0"/>
                <a:cs typeface="Times New Roman" pitchFamily="18" charset="0"/>
              </a:rPr>
              <a:t>5. Технология</a:t>
            </a:r>
          </a:p>
          <a:p>
            <a:r>
              <a:rPr lang="ru-RU" sz="1200" b="1" dirty="0" smtClean="0">
                <a:latin typeface="Times New Roman" pitchFamily="18" charset="0"/>
                <a:cs typeface="Times New Roman" pitchFamily="18" charset="0"/>
              </a:rPr>
              <a:t>6.Физическая культура</a:t>
            </a:r>
          </a:p>
          <a:p>
            <a:endParaRPr lang="ru-RU" sz="1200" b="1" dirty="0" smtClean="0">
              <a:latin typeface="Times New Roman" pitchFamily="18" charset="0"/>
              <a:cs typeface="Times New Roman" pitchFamily="18" charset="0"/>
            </a:endParaRPr>
          </a:p>
          <a:p>
            <a:endParaRPr lang="ru-RU" sz="1200" b="1" dirty="0" smtClean="0">
              <a:latin typeface="Times New Roman" pitchFamily="18" charset="0"/>
              <a:cs typeface="Times New Roman" pitchFamily="18" charset="0"/>
            </a:endParaRPr>
          </a:p>
          <a:p>
            <a:r>
              <a:rPr lang="ru-RU" sz="1400" b="1" dirty="0" smtClean="0">
                <a:solidFill>
                  <a:schemeClr val="accent2">
                    <a:lumMod val="75000"/>
                  </a:schemeClr>
                </a:solidFill>
                <a:latin typeface="Times New Roman" pitchFamily="18" charset="0"/>
                <a:cs typeface="Times New Roman" pitchFamily="18" charset="0"/>
              </a:rPr>
              <a:t>Коррекционно-развивающие курсы:</a:t>
            </a:r>
          </a:p>
          <a:p>
            <a:endParaRPr lang="ru-RU" sz="1400" b="1" dirty="0" smtClean="0">
              <a:latin typeface="Times New Roman" pitchFamily="18" charset="0"/>
              <a:cs typeface="Times New Roman" pitchFamily="18" charset="0"/>
            </a:endParaRPr>
          </a:p>
          <a:p>
            <a:r>
              <a:rPr lang="ru-RU" sz="1200" b="1" dirty="0" smtClean="0">
                <a:latin typeface="Times New Roman" pitchFamily="18" charset="0"/>
                <a:cs typeface="Times New Roman" pitchFamily="18" charset="0"/>
              </a:rPr>
              <a:t>1.Развитие слухового восприятия и обучение произношению (индивидуальные занятия)</a:t>
            </a:r>
          </a:p>
          <a:p>
            <a:r>
              <a:rPr lang="ru-RU" sz="1200" b="1" dirty="0" smtClean="0">
                <a:latin typeface="Times New Roman" pitchFamily="18" charset="0"/>
                <a:cs typeface="Times New Roman" pitchFamily="18" charset="0"/>
              </a:rPr>
              <a:t>2. Музыкально-ритмические занятия (фронтальные занятия)</a:t>
            </a:r>
          </a:p>
          <a:p>
            <a:r>
              <a:rPr lang="ru-RU" sz="1200" b="1" dirty="0" smtClean="0">
                <a:latin typeface="Times New Roman" pitchFamily="18" charset="0"/>
                <a:cs typeface="Times New Roman" pitchFamily="18" charset="0"/>
              </a:rPr>
              <a:t>3.Коррекционно-развивающие занятия (индивидуальные занятия)</a:t>
            </a:r>
          </a:p>
          <a:p>
            <a:endParaRPr lang="ru-RU" sz="1400" dirty="0">
              <a:latin typeface="Times New Roman" pitchFamily="18" charset="0"/>
              <a:cs typeface="Times New Roman" pitchFamily="18" charset="0"/>
            </a:endParaRPr>
          </a:p>
        </p:txBody>
      </p:sp>
      <p:sp>
        <p:nvSpPr>
          <p:cNvPr id="5" name="TextBox 4"/>
          <p:cNvSpPr txBox="1"/>
          <p:nvPr/>
        </p:nvSpPr>
        <p:spPr>
          <a:xfrm>
            <a:off x="3203848" y="1033844"/>
            <a:ext cx="2925154" cy="4985980"/>
          </a:xfrm>
          <a:prstGeom prst="rect">
            <a:avLst/>
          </a:prstGeom>
          <a:solidFill>
            <a:schemeClr val="accent3">
              <a:lumMod val="20000"/>
              <a:lumOff val="80000"/>
            </a:schemeClr>
          </a:solidFill>
          <a:effectLst>
            <a:innerShdw blurRad="114300">
              <a:prstClr val="black"/>
            </a:innerShdw>
          </a:effectLst>
        </p:spPr>
        <p:txBody>
          <a:bodyPr wrap="square" rtlCol="0">
            <a:spAutoFit/>
          </a:bodyPr>
          <a:lstStyle/>
          <a:p>
            <a:r>
              <a:rPr lang="ru-RU" b="1" dirty="0" smtClean="0">
                <a:solidFill>
                  <a:srgbClr val="FF0000"/>
                </a:solidFill>
                <a:latin typeface="Times New Roman" pitchFamily="18" charset="0"/>
                <a:cs typeface="Times New Roman" pitchFamily="18" charset="0"/>
              </a:rPr>
              <a:t>Вариант  </a:t>
            </a:r>
            <a:r>
              <a:rPr lang="ru-RU" sz="1400" b="1" dirty="0" smtClean="0">
                <a:solidFill>
                  <a:srgbClr val="FF0000"/>
                </a:solidFill>
                <a:latin typeface="Times New Roman" pitchFamily="18" charset="0"/>
                <a:cs typeface="Times New Roman" pitchFamily="18" charset="0"/>
              </a:rPr>
              <a:t>1.3. </a:t>
            </a:r>
          </a:p>
          <a:p>
            <a:r>
              <a:rPr lang="ru-RU" sz="1400" b="1" dirty="0" smtClean="0">
                <a:solidFill>
                  <a:schemeClr val="accent2">
                    <a:lumMod val="75000"/>
                  </a:schemeClr>
                </a:solidFill>
                <a:latin typeface="Times New Roman" pitchFamily="18" charset="0"/>
                <a:cs typeface="Times New Roman" pitchFamily="18" charset="0"/>
              </a:rPr>
              <a:t>Обязательные предметные области:  </a:t>
            </a:r>
          </a:p>
          <a:p>
            <a:r>
              <a:rPr lang="ru-RU" sz="1200" b="1" dirty="0" smtClean="0">
                <a:latin typeface="Times New Roman" pitchFamily="18" charset="0"/>
                <a:cs typeface="Times New Roman" pitchFamily="18" charset="0"/>
              </a:rPr>
              <a:t>1. Русский язык и литературное чтение</a:t>
            </a:r>
          </a:p>
          <a:p>
            <a:r>
              <a:rPr lang="ru-RU" sz="1200" b="1" dirty="0" smtClean="0">
                <a:latin typeface="Times New Roman" pitchFamily="18" charset="0"/>
                <a:cs typeface="Times New Roman" pitchFamily="18" charset="0"/>
              </a:rPr>
              <a:t>2. Математика </a:t>
            </a:r>
          </a:p>
          <a:p>
            <a:r>
              <a:rPr lang="ru-RU" sz="1200" b="1" dirty="0" smtClean="0">
                <a:latin typeface="Times New Roman" pitchFamily="18" charset="0"/>
                <a:cs typeface="Times New Roman" pitchFamily="18" charset="0"/>
              </a:rPr>
              <a:t>3. Естествознание</a:t>
            </a:r>
          </a:p>
          <a:p>
            <a:r>
              <a:rPr lang="ru-RU" sz="1200" b="1" dirty="0" smtClean="0">
                <a:latin typeface="Times New Roman" pitchFamily="18" charset="0"/>
                <a:cs typeface="Times New Roman" pitchFamily="18" charset="0"/>
              </a:rPr>
              <a:t>4. Искусство</a:t>
            </a:r>
          </a:p>
          <a:p>
            <a:r>
              <a:rPr lang="ru-RU" sz="1200" b="1" dirty="0" smtClean="0">
                <a:latin typeface="Times New Roman" pitchFamily="18" charset="0"/>
                <a:cs typeface="Times New Roman" pitchFamily="18" charset="0"/>
              </a:rPr>
              <a:t>5. Технология</a:t>
            </a:r>
          </a:p>
          <a:p>
            <a:r>
              <a:rPr lang="ru-RU" sz="1200" b="1" dirty="0" smtClean="0">
                <a:latin typeface="Times New Roman" pitchFamily="18" charset="0"/>
                <a:cs typeface="Times New Roman" pitchFamily="18" charset="0"/>
              </a:rPr>
              <a:t>6.Физическая культура</a:t>
            </a:r>
          </a:p>
          <a:p>
            <a:endParaRPr lang="ru-RU" sz="1200" b="1" dirty="0" smtClean="0">
              <a:latin typeface="Times New Roman" pitchFamily="18" charset="0"/>
              <a:cs typeface="Times New Roman" pitchFamily="18" charset="0"/>
            </a:endParaRPr>
          </a:p>
          <a:p>
            <a:r>
              <a:rPr lang="ru-RU" sz="1400" b="1" dirty="0" smtClean="0">
                <a:solidFill>
                  <a:schemeClr val="accent2">
                    <a:lumMod val="75000"/>
                  </a:schemeClr>
                </a:solidFill>
                <a:latin typeface="Times New Roman" pitchFamily="18" charset="0"/>
                <a:cs typeface="Times New Roman" pitchFamily="18" charset="0"/>
              </a:rPr>
              <a:t>Коррекционно-развивающие курсы:</a:t>
            </a:r>
          </a:p>
          <a:p>
            <a:endParaRPr lang="ru-RU" sz="1400" b="1" dirty="0" smtClean="0">
              <a:solidFill>
                <a:schemeClr val="accent2">
                  <a:lumMod val="75000"/>
                </a:schemeClr>
              </a:solidFill>
              <a:latin typeface="Times New Roman" pitchFamily="18" charset="0"/>
              <a:cs typeface="Times New Roman" pitchFamily="18" charset="0"/>
            </a:endParaRPr>
          </a:p>
          <a:p>
            <a:r>
              <a:rPr lang="ru-RU" sz="1200" b="1" dirty="0" smtClean="0">
                <a:latin typeface="Times New Roman" pitchFamily="18" charset="0"/>
                <a:cs typeface="Times New Roman" pitchFamily="18" charset="0"/>
              </a:rPr>
              <a:t>1.Формирование речевого слуха и произносительной стороны речи (индивидуальные занятия)</a:t>
            </a:r>
          </a:p>
          <a:p>
            <a:r>
              <a:rPr lang="ru-RU" sz="1200" b="1" dirty="0" smtClean="0">
                <a:latin typeface="Times New Roman" pitchFamily="18" charset="0"/>
                <a:cs typeface="Times New Roman" pitchFamily="18" charset="0"/>
              </a:rPr>
              <a:t>2. Музыкально-ритмические занятия (фронтальные занятия)</a:t>
            </a:r>
          </a:p>
          <a:p>
            <a:r>
              <a:rPr lang="ru-RU" sz="1200" b="1" dirty="0" smtClean="0">
                <a:latin typeface="Times New Roman" pitchFamily="18" charset="0"/>
                <a:cs typeface="Times New Roman" pitchFamily="18" charset="0"/>
              </a:rPr>
              <a:t>3.Развитие слухового восприятия и техника речи (фронтальные занятия)</a:t>
            </a:r>
          </a:p>
          <a:p>
            <a:r>
              <a:rPr lang="ru-RU" sz="1200" b="1" dirty="0" smtClean="0">
                <a:latin typeface="Times New Roman" pitchFamily="18" charset="0"/>
                <a:cs typeface="Times New Roman" pitchFamily="18" charset="0"/>
              </a:rPr>
              <a:t>4.Социально-бытовая ориентировка (фронтальные занятия)</a:t>
            </a:r>
          </a:p>
          <a:p>
            <a:r>
              <a:rPr lang="ru-RU" sz="1200" b="1" dirty="0" smtClean="0">
                <a:latin typeface="Times New Roman" pitchFamily="18" charset="0"/>
                <a:cs typeface="Times New Roman" pitchFamily="18" charset="0"/>
              </a:rPr>
              <a:t>5, Развитие познавательной сферы (индивидуальные занятия)</a:t>
            </a:r>
          </a:p>
          <a:p>
            <a:endParaRPr lang="ru-RU" sz="1400" b="1" dirty="0">
              <a:latin typeface="Times New Roman" pitchFamily="18" charset="0"/>
              <a:cs typeface="Times New Roman" pitchFamily="18" charset="0"/>
            </a:endParaRPr>
          </a:p>
        </p:txBody>
      </p:sp>
      <p:sp>
        <p:nvSpPr>
          <p:cNvPr id="6" name="TextBox 5"/>
          <p:cNvSpPr txBox="1"/>
          <p:nvPr/>
        </p:nvSpPr>
        <p:spPr>
          <a:xfrm>
            <a:off x="179510" y="1033844"/>
            <a:ext cx="2808314" cy="4955203"/>
          </a:xfrm>
          <a:prstGeom prst="rect">
            <a:avLst/>
          </a:prstGeom>
          <a:solidFill>
            <a:schemeClr val="accent4">
              <a:lumMod val="20000"/>
              <a:lumOff val="80000"/>
            </a:schemeClr>
          </a:solidFill>
          <a:effectLst>
            <a:innerShdw blurRad="114300">
              <a:prstClr val="black"/>
            </a:innerShdw>
          </a:effectLst>
        </p:spPr>
        <p:txBody>
          <a:bodyPr wrap="square" rtlCol="0">
            <a:spAutoFit/>
          </a:bodyPr>
          <a:lstStyle/>
          <a:p>
            <a:r>
              <a:rPr lang="ru-RU" b="1" dirty="0" smtClean="0">
                <a:solidFill>
                  <a:srgbClr val="FF0000"/>
                </a:solidFill>
                <a:latin typeface="Times New Roman" pitchFamily="18" charset="0"/>
                <a:cs typeface="Times New Roman" pitchFamily="18" charset="0"/>
              </a:rPr>
              <a:t>Вариант  </a:t>
            </a:r>
            <a:r>
              <a:rPr lang="ru-RU" sz="1400" b="1" dirty="0" smtClean="0">
                <a:solidFill>
                  <a:srgbClr val="FF0000"/>
                </a:solidFill>
                <a:latin typeface="Times New Roman" pitchFamily="18" charset="0"/>
                <a:cs typeface="Times New Roman" pitchFamily="18" charset="0"/>
              </a:rPr>
              <a:t>1.2. </a:t>
            </a:r>
          </a:p>
          <a:p>
            <a:r>
              <a:rPr lang="ru-RU" sz="1400" b="1" dirty="0" smtClean="0">
                <a:solidFill>
                  <a:schemeClr val="accent2">
                    <a:lumMod val="75000"/>
                  </a:schemeClr>
                </a:solidFill>
                <a:latin typeface="Times New Roman" pitchFamily="18" charset="0"/>
                <a:cs typeface="Times New Roman" pitchFamily="18" charset="0"/>
              </a:rPr>
              <a:t>Обязательные предметные области:  </a:t>
            </a:r>
          </a:p>
          <a:p>
            <a:r>
              <a:rPr lang="ru-RU" sz="1200" b="1" dirty="0" smtClean="0">
                <a:latin typeface="Times New Roman" pitchFamily="18" charset="0"/>
                <a:cs typeface="Times New Roman" pitchFamily="18" charset="0"/>
              </a:rPr>
              <a:t>1. Русский язык и литературное чтение</a:t>
            </a:r>
          </a:p>
          <a:p>
            <a:r>
              <a:rPr lang="ru-RU" sz="1200" b="1" dirty="0" smtClean="0">
                <a:latin typeface="Times New Roman" pitchFamily="18" charset="0"/>
                <a:cs typeface="Times New Roman" pitchFamily="18" charset="0"/>
              </a:rPr>
              <a:t>2.Математика и информатика</a:t>
            </a:r>
          </a:p>
          <a:p>
            <a:r>
              <a:rPr lang="ru-RU" sz="1200" b="1" dirty="0" smtClean="0">
                <a:latin typeface="Times New Roman" pitchFamily="18" charset="0"/>
                <a:cs typeface="Times New Roman" pitchFamily="18" charset="0"/>
              </a:rPr>
              <a:t>3.Обществознание и естествознание (окружающий мир)</a:t>
            </a:r>
          </a:p>
          <a:p>
            <a:r>
              <a:rPr lang="ru-RU" sz="1200" b="1" dirty="0" smtClean="0">
                <a:latin typeface="Times New Roman" pitchFamily="18" charset="0"/>
                <a:cs typeface="Times New Roman" pitchFamily="18" charset="0"/>
              </a:rPr>
              <a:t>4. Основы религиозных культур и светской этики</a:t>
            </a:r>
          </a:p>
          <a:p>
            <a:r>
              <a:rPr lang="ru-RU" sz="1200" b="1" dirty="0" smtClean="0">
                <a:latin typeface="Times New Roman" pitchFamily="18" charset="0"/>
                <a:cs typeface="Times New Roman" pitchFamily="18" charset="0"/>
              </a:rPr>
              <a:t>5. Искусство</a:t>
            </a:r>
          </a:p>
          <a:p>
            <a:r>
              <a:rPr lang="ru-RU" sz="1200" b="1" dirty="0" smtClean="0">
                <a:latin typeface="Times New Roman" pitchFamily="18" charset="0"/>
                <a:cs typeface="Times New Roman" pitchFamily="18" charset="0"/>
              </a:rPr>
              <a:t>6.Технология</a:t>
            </a:r>
          </a:p>
          <a:p>
            <a:r>
              <a:rPr lang="ru-RU" sz="1200" b="1" dirty="0" smtClean="0">
                <a:latin typeface="Times New Roman" pitchFamily="18" charset="0"/>
                <a:cs typeface="Times New Roman" pitchFamily="18" charset="0"/>
              </a:rPr>
              <a:t>6.Физическая культура</a:t>
            </a:r>
          </a:p>
          <a:p>
            <a:r>
              <a:rPr lang="ru-RU" sz="1400" b="1" dirty="0" smtClean="0">
                <a:solidFill>
                  <a:schemeClr val="accent2">
                    <a:lumMod val="75000"/>
                  </a:schemeClr>
                </a:solidFill>
                <a:latin typeface="Times New Roman" pitchFamily="18" charset="0"/>
                <a:cs typeface="Times New Roman" pitchFamily="18" charset="0"/>
              </a:rPr>
              <a:t>Коррекционно-развивающие курсы:</a:t>
            </a:r>
          </a:p>
          <a:p>
            <a:r>
              <a:rPr lang="ru-RU" sz="1200" b="1" dirty="0" smtClean="0">
                <a:latin typeface="Times New Roman" pitchFamily="18" charset="0"/>
                <a:cs typeface="Times New Roman" pitchFamily="18" charset="0"/>
              </a:rPr>
              <a:t>1.Формирование речевого слуха и произносительной стороны речи (индивидуальные занятия)</a:t>
            </a:r>
          </a:p>
          <a:p>
            <a:r>
              <a:rPr lang="ru-RU" sz="1200" b="1" dirty="0" smtClean="0">
                <a:latin typeface="Times New Roman" pitchFamily="18" charset="0"/>
                <a:cs typeface="Times New Roman" pitchFamily="18" charset="0"/>
              </a:rPr>
              <a:t>2. Музыкально-ритмические занятия (фронтальные занятия)</a:t>
            </a:r>
          </a:p>
          <a:p>
            <a:r>
              <a:rPr lang="ru-RU" sz="1200" b="1" dirty="0" smtClean="0">
                <a:latin typeface="Times New Roman" pitchFamily="18" charset="0"/>
                <a:cs typeface="Times New Roman" pitchFamily="18" charset="0"/>
              </a:rPr>
              <a:t>3.Развитие слухового восприятия и техника речи (фронтальные занятия)</a:t>
            </a:r>
          </a:p>
          <a:p>
            <a:r>
              <a:rPr lang="ru-RU" sz="1200" b="1" dirty="0" smtClean="0">
                <a:latin typeface="Times New Roman" pitchFamily="18" charset="0"/>
                <a:cs typeface="Times New Roman" pitchFamily="18" charset="0"/>
              </a:rPr>
              <a:t>4.Социально-бытовая ориентировка (фронтальные занятия)</a:t>
            </a:r>
          </a:p>
          <a:p>
            <a:endParaRPr lang="ru-RU" sz="1400" dirty="0"/>
          </a:p>
        </p:txBody>
      </p:sp>
    </p:spTree>
    <p:extLst>
      <p:ext uri="{BB962C8B-B14F-4D97-AF65-F5344CB8AC3E}">
        <p14:creationId xmlns:p14="http://schemas.microsoft.com/office/powerpoint/2010/main" val="267055079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1425" y="404664"/>
            <a:ext cx="7377253" cy="4392489"/>
          </a:xfr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dirty="0" smtClean="0">
                <a:ln w="11430"/>
                <a:solidFill>
                  <a:srgbClr val="006600"/>
                </a:solidFill>
                <a:effectLst>
                  <a:outerShdw blurRad="80000" dist="40000" dir="5040000" algn="tl">
                    <a:srgbClr val="000000">
                      <a:alpha val="30000"/>
                    </a:srgbClr>
                  </a:outerShdw>
                </a:effectLst>
                <a:latin typeface="+mn-lt"/>
              </a:rPr>
              <a:t>УЧЕБНИКИ, УЧЕБНЫЕ И МЕТОДИЧЕСКИЕ ПОСОБИЯ ДЛЯ ОБЩЕОБРАЗОВАТЕЛЬНЫХ ОРГАНИЗАЦИЙ, РЕАЛИЗУЮЩИХ ФГОС ОБРАЗОВАНИЯ ОБУЧАЮЩИХСЯ С ИНТЕЛЛЕКТУАЛЬНЫМИ НАРУШЕНИЯМИ</a:t>
            </a:r>
            <a:endParaRPr lang="ru-RU" sz="2800" dirty="0">
              <a:ln w="11430"/>
              <a:solidFill>
                <a:srgbClr val="006600"/>
              </a:solidFill>
              <a:effectLst>
                <a:outerShdw blurRad="80000" dist="40000" dir="5040000" algn="tl">
                  <a:srgbClr val="000000">
                    <a:alpha val="30000"/>
                  </a:srgbClr>
                </a:outerShdw>
              </a:effectLst>
              <a:latin typeface="+mn-lt"/>
            </a:endParaRPr>
          </a:p>
        </p:txBody>
      </p:sp>
      <p:pic>
        <p:nvPicPr>
          <p:cNvPr id="5" name="Рисунок 4" descr="http://lenagold.narod.ru/fon/clipart/d/dosk/dosk145.png"/>
          <p:cNvPicPr/>
          <p:nvPr/>
        </p:nvPicPr>
        <p:blipFill>
          <a:blip r:embed="rId3" cstate="print">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0" y="44625"/>
            <a:ext cx="2051720" cy="1728192"/>
          </a:xfrm>
          <a:prstGeom prst="rect">
            <a:avLst/>
          </a:prstGeom>
          <a:noFill/>
          <a:ln>
            <a:noFill/>
          </a:ln>
        </p:spPr>
      </p:pic>
      <p:pic>
        <p:nvPicPr>
          <p:cNvPr id="6169" name="Picture 25"/>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041790" y="4941168"/>
            <a:ext cx="1944216" cy="132470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71" name="Picture 27"/>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403648" y="4941168"/>
            <a:ext cx="1896555" cy="132470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73" name="Picture 29"/>
          <p:cNvPicPr>
            <a:picLocks noChangeAspect="1" noChangeArrowheads="1"/>
          </p:cNvPicPr>
          <p:nvPr/>
        </p:nvPicPr>
        <p:blipFill>
          <a:blip r:embed="rId9" cstate="print">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745924" y="4941167"/>
            <a:ext cx="1872208" cy="1324704"/>
          </a:xfrm>
          <a:prstGeom prst="rect">
            <a:avLst/>
          </a:prstGeom>
          <a:ln w="1905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descr="C:\Users\Бородина_ОИ\Desktop\Logotype\Logo VLADOS_2017Colo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38404" y="6416674"/>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03081" y="-123418"/>
            <a:ext cx="8928992" cy="144016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fontAlgn="base">
              <a:spcAft>
                <a:spcPct val="0"/>
              </a:spcAft>
              <a:tabLst/>
              <a:defRPr/>
            </a:pP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r>
            <a:b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8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УМК по чтению и развитию речи. 1-6 классы:</a:t>
            </a:r>
            <a:br>
              <a:rPr lang="ru-RU" sz="28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b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Граш Н.Е</a:t>
            </a:r>
            <a:r>
              <a:rPr lang="ru-RU" sz="2200" b="1" dirty="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Чайка </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С.В</a:t>
            </a:r>
            <a:r>
              <a:rPr lang="ru-RU" sz="2200" b="1" dirty="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и др</a:t>
            </a:r>
            <a:r>
              <a:rPr lang="ru-RU" sz="2200" b="1" dirty="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Чтение </a:t>
            </a:r>
            <a:r>
              <a:rPr lang="ru-RU" sz="2200" b="1" dirty="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и развитие </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речи. УМК</a:t>
            </a:r>
            <a:r>
              <a:rPr lang="ru-RU" sz="31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t>
            </a:r>
            <a:r>
              <a:rPr lang="ru-RU" sz="20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для глухих обучающихся   (вариант 1.2)    </a:t>
            </a:r>
            <a:r>
              <a:rPr lang="ru-RU" sz="31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1-5</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t>
            </a:r>
            <a:r>
              <a:rPr lang="ru-RU" sz="20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классы</a:t>
            </a:r>
            <a:r>
              <a:rPr lang="ru-RU" sz="2200" b="1" dirty="0" smtClean="0">
                <a:ln w="11430"/>
                <a:solidFill>
                  <a:schemeClr val="tx2">
                    <a:lumMod val="50000"/>
                  </a:schemeClr>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 </a:t>
            </a:r>
            <a:endParaRPr lang="ru-RU" sz="2200" b="1" dirty="0">
              <a:ln w="11430"/>
              <a:solidFill>
                <a:schemeClr val="tx2">
                  <a:lumMod val="50000"/>
                </a:schemeClr>
              </a:solidFill>
              <a:effectLst>
                <a:outerShdw blurRad="50800" dist="39000" dir="5460000" algn="tl">
                  <a:srgbClr val="000000">
                    <a:alpha val="38000"/>
                  </a:srgbClr>
                </a:outerShdw>
              </a:effectLst>
            </a:endParaRPr>
          </a:p>
        </p:txBody>
      </p:sp>
      <p:sp>
        <p:nvSpPr>
          <p:cNvPr id="5" name="Объект 4"/>
          <p:cNvSpPr>
            <a:spLocks noGrp="1"/>
          </p:cNvSpPr>
          <p:nvPr>
            <p:ph sz="half" idx="1"/>
          </p:nvPr>
        </p:nvSpPr>
        <p:spPr>
          <a:xfrm>
            <a:off x="131613" y="1315509"/>
            <a:ext cx="2871576" cy="3397807"/>
          </a:xfr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47500" lnSpcReduction="20000"/>
          </a:bodyPr>
          <a:lstStyle/>
          <a:p>
            <a:pPr marL="0" lvl="0" indent="0" fontAlgn="base">
              <a:spcBef>
                <a:spcPct val="0"/>
              </a:spcBef>
              <a:spcAft>
                <a:spcPct val="0"/>
              </a:spcAft>
              <a:buClrTx/>
              <a:buNone/>
              <a:defRPr/>
            </a:pPr>
            <a:r>
              <a:rPr lang="ru-RU" sz="20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900" b="1" dirty="0" smtClean="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В состав УМК входят:</a:t>
            </a:r>
          </a:p>
          <a:p>
            <a:pPr lvl="0" fontAlgn="base">
              <a:spcBef>
                <a:spcPct val="0"/>
              </a:spcBef>
              <a:spcAft>
                <a:spcPct val="0"/>
              </a:spcAft>
              <a:buClrTx/>
              <a:buFont typeface="Wingdings" panose="05000000000000000000" pitchFamily="2" charset="2"/>
              <a:buChar char="q"/>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Учебные пособия:</a:t>
            </a:r>
          </a:p>
          <a:p>
            <a:pPr marL="0" indent="0" fontAlgn="base">
              <a:spcBef>
                <a:spcPct val="0"/>
              </a:spcBef>
              <a:spcAft>
                <a:spcPct val="0"/>
              </a:spcAft>
              <a:buClrTx/>
              <a:buNone/>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1 КЛАСС - в 3-х частях</a:t>
            </a:r>
          </a:p>
          <a:p>
            <a:pPr marL="0" indent="0" fontAlgn="base">
              <a:spcBef>
                <a:spcPct val="0"/>
              </a:spcBef>
              <a:spcAft>
                <a:spcPct val="0"/>
              </a:spcAft>
              <a:buClrTx/>
              <a:buNone/>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2 КЛАСС – в 2- частях</a:t>
            </a:r>
          </a:p>
          <a:p>
            <a:pPr marL="0" indent="0" fontAlgn="base">
              <a:spcBef>
                <a:spcPct val="0"/>
              </a:spcBef>
              <a:spcAft>
                <a:spcPct val="0"/>
              </a:spcAft>
              <a:buClrTx/>
              <a:buNone/>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3 КЛАСС – в 2-х частях</a:t>
            </a:r>
          </a:p>
          <a:p>
            <a:pPr marL="0" indent="0" fontAlgn="base">
              <a:spcBef>
                <a:spcPct val="0"/>
              </a:spcBef>
              <a:spcAft>
                <a:spcPct val="0"/>
              </a:spcAft>
              <a:buClrTx/>
              <a:buNone/>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4 КЛАСС – в 2-х частях</a:t>
            </a:r>
          </a:p>
          <a:p>
            <a:pPr marL="0" indent="0" fontAlgn="base">
              <a:spcBef>
                <a:spcPct val="0"/>
              </a:spcBef>
              <a:spcAft>
                <a:spcPct val="0"/>
              </a:spcAft>
              <a:buClrTx/>
              <a:buNone/>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5 КЛАСС – в 2- частях</a:t>
            </a:r>
          </a:p>
          <a:p>
            <a:pPr fontAlgn="base">
              <a:spcBef>
                <a:spcPct val="0"/>
              </a:spcBef>
              <a:spcAft>
                <a:spcPct val="0"/>
              </a:spcAft>
              <a:buClrTx/>
              <a:buFont typeface="Wingdings" panose="05000000000000000000" pitchFamily="2" charset="2"/>
              <a:buChar char="q"/>
              <a:defRPr/>
            </a:pP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Электронная форма учебных пособий на </a:t>
            </a:r>
            <a:r>
              <a:rPr lang="en-US"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CD</a:t>
            </a: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-диске</a:t>
            </a:r>
          </a:p>
          <a:p>
            <a:pPr fontAlgn="base">
              <a:spcBef>
                <a:spcPct val="0"/>
              </a:spcBef>
              <a:spcAft>
                <a:spcPct val="0"/>
              </a:spcAft>
              <a:buClrTx/>
              <a:buFont typeface="Wingdings" panose="05000000000000000000" pitchFamily="2" charset="2"/>
              <a:buChar char="q"/>
              <a:defRPr/>
            </a:pPr>
            <a:r>
              <a:rPr lang="ru-RU" sz="2300" b="1"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Рабочие тетради к каждому классу в 2- частях </a:t>
            </a:r>
          </a:p>
          <a:p>
            <a:pPr fontAlgn="base">
              <a:spcBef>
                <a:spcPct val="0"/>
              </a:spcBef>
              <a:spcAft>
                <a:spcPct val="0"/>
              </a:spcAft>
              <a:buClrTx/>
              <a:buFont typeface="Wingdings" panose="05000000000000000000" pitchFamily="2" charset="2"/>
              <a:buChar char="q"/>
              <a:defRPr/>
            </a:pPr>
            <a:r>
              <a:rPr lang="ru-RU" sz="2300" b="1"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ru-RU" sz="2300" b="1" dirty="0" smtClean="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Программно-методический материал с поурочными разработками для каждого класса.</a:t>
            </a:r>
          </a:p>
          <a:p>
            <a:pPr fontAlgn="base">
              <a:spcBef>
                <a:spcPct val="0"/>
              </a:spcBef>
              <a:spcAft>
                <a:spcPct val="0"/>
              </a:spcAft>
              <a:buClrTx/>
              <a:buFont typeface="Wingdings" panose="05000000000000000000" pitchFamily="2" charset="2"/>
              <a:buChar char="q"/>
              <a:defRPr/>
            </a:pPr>
            <a:r>
              <a:rPr lang="ru-RU" sz="2300" b="1"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Дополнительное </a:t>
            </a:r>
            <a:r>
              <a:rPr lang="ru-RU" sz="23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учебное пособие по </a:t>
            </a:r>
            <a:r>
              <a:rPr lang="ru-RU" sz="2300" b="1"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литературе для глухих обучающихся для </a:t>
            </a:r>
            <a:r>
              <a:rPr lang="ru-RU" sz="23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6-го класса в 2-х </a:t>
            </a:r>
            <a:r>
              <a:rPr lang="ru-RU" sz="2300" b="1"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частях  </a:t>
            </a:r>
            <a:r>
              <a:rPr lang="ru-RU" sz="2300" b="1" dirty="0" smtClean="0">
                <a:latin typeface="Times New Roman" panose="02020603050405020304" pitchFamily="18" charset="0"/>
                <a:cs typeface="Times New Roman" panose="02020603050405020304" pitchFamily="18" charset="0"/>
              </a:rPr>
              <a:t>для </a:t>
            </a:r>
            <a:r>
              <a:rPr lang="ru-RU" sz="2300" b="1" dirty="0">
                <a:latin typeface="Times New Roman" panose="02020603050405020304" pitchFamily="18" charset="0"/>
                <a:cs typeface="Times New Roman" panose="02020603050405020304" pitchFamily="18" charset="0"/>
              </a:rPr>
              <a:t>организации индивидуальной работы с </a:t>
            </a:r>
            <a:r>
              <a:rPr lang="ru-RU" sz="2300" b="1">
                <a:latin typeface="Times New Roman" panose="02020603050405020304" pitchFamily="18" charset="0"/>
                <a:cs typeface="Times New Roman" panose="02020603050405020304" pitchFamily="18" charset="0"/>
              </a:rPr>
              <a:t>глухими </a:t>
            </a:r>
            <a:r>
              <a:rPr lang="ru-RU" sz="2300" b="1" smtClean="0">
                <a:latin typeface="Times New Roman" panose="02020603050405020304" pitchFamily="18" charset="0"/>
                <a:cs typeface="Times New Roman" panose="02020603050405020304" pitchFamily="18" charset="0"/>
              </a:rPr>
              <a:t> </a:t>
            </a:r>
            <a:r>
              <a:rPr lang="ru-RU" sz="2300" b="1" dirty="0">
                <a:latin typeface="Times New Roman" panose="02020603050405020304" pitchFamily="18" charset="0"/>
                <a:cs typeface="Times New Roman" panose="02020603050405020304" pitchFamily="18" charset="0"/>
              </a:rPr>
              <a:t>детьми в 6 классе</a:t>
            </a:r>
          </a:p>
          <a:p>
            <a:pPr fontAlgn="base">
              <a:spcBef>
                <a:spcPct val="0"/>
              </a:spcBef>
              <a:spcAft>
                <a:spcPct val="0"/>
              </a:spcAft>
              <a:buClrTx/>
              <a:buFont typeface="Wingdings" panose="05000000000000000000" pitchFamily="2" charset="2"/>
              <a:buChar char="q"/>
              <a:defRPr/>
            </a:pPr>
            <a:r>
              <a:rPr lang="ru-RU" sz="2500" b="1" dirty="0" smtClean="0">
                <a:solidFill>
                  <a:srgbClr val="9933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Готовится к изданию учебное пособие для 1 дополнительного класса и методические материалы.</a:t>
            </a:r>
            <a:endParaRPr lang="ru-RU" sz="3800" b="1"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lvl="0" fontAlgn="base">
              <a:spcBef>
                <a:spcPct val="0"/>
              </a:spcBef>
              <a:spcAft>
                <a:spcPct val="0"/>
              </a:spcAft>
              <a:buClrTx/>
              <a:buFont typeface="Wingdings" panose="05000000000000000000" pitchFamily="2" charset="2"/>
              <a:buChar char="q"/>
              <a:defRPr/>
            </a:pPr>
            <a:endParaRPr lang="ru-RU" sz="3800" dirty="0"/>
          </a:p>
        </p:txBody>
      </p:sp>
      <p:pic>
        <p:nvPicPr>
          <p:cNvPr id="7" name="Picture 14" descr="Grash_1_1k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3379" y="1399061"/>
            <a:ext cx="1280362" cy="156578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Grash_1_2k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6613" y="1700808"/>
            <a:ext cx="1285986" cy="159238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610" y="2138869"/>
            <a:ext cx="1311567" cy="1588575"/>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7327" y="4738830"/>
            <a:ext cx="1356561" cy="163746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4454" y="5539987"/>
            <a:ext cx="1159712" cy="123402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1757" y="1385756"/>
            <a:ext cx="1296143" cy="159238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5964" y="5173079"/>
            <a:ext cx="1356561" cy="161029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Бородина_ОИ\Desktop\Logotype\Logo VLADOS_2017Colo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1086"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19471" y="1431426"/>
            <a:ext cx="1341195" cy="156307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88891" y="2136962"/>
            <a:ext cx="1311567" cy="159391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75856" y="3010321"/>
            <a:ext cx="1341196" cy="161536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79912" y="3453582"/>
            <a:ext cx="1341196" cy="161536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56613" y="3829861"/>
            <a:ext cx="1341195" cy="161536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60957" y="4747612"/>
            <a:ext cx="1341195" cy="161990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0" descr="Grash 5 kl_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37981" y="3818003"/>
            <a:ext cx="1368152" cy="162722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ash 5 kl_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37319" y="4732150"/>
            <a:ext cx="1342514" cy="1615674"/>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1613" y="4767306"/>
            <a:ext cx="1287297" cy="161029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5261" y="5163708"/>
            <a:ext cx="1335516" cy="161029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1861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619" y="1333010"/>
            <a:ext cx="1745085" cy="2160327"/>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3018" y="1361048"/>
            <a:ext cx="1745085" cy="214317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0228" y="1343900"/>
            <a:ext cx="1745085" cy="2160327"/>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39" y="1343952"/>
            <a:ext cx="1745085" cy="213844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251520" y="307960"/>
            <a:ext cx="8568952" cy="984885"/>
          </a:xfrm>
          <a:prstGeom prst="rect">
            <a:avLst/>
          </a:prstGeom>
        </p:spPr>
        <p:txBody>
          <a:bodyPr wrap="square">
            <a:spAutoFit/>
          </a:bodyPr>
          <a:lstStyle/>
          <a:p>
            <a:pPr lvl="0">
              <a:spcBef>
                <a:spcPct val="0"/>
              </a:spcBef>
            </a:pPr>
            <a:r>
              <a:rPr lang="ru-RU" sz="2000" b="1" dirty="0">
                <a:solidFill>
                  <a:srgbClr val="073E87"/>
                </a:solidFill>
                <a:latin typeface="Times New Roman" pitchFamily="18" charset="0"/>
                <a:ea typeface="+mj-ea"/>
                <a:cs typeface="Times New Roman" pitchFamily="18" charset="0"/>
              </a:rPr>
              <a:t>Микшина Е.П., Мамедова Е.Ю., Жилинскене Е.М., Наумова Н.В. </a:t>
            </a:r>
            <a:r>
              <a:rPr lang="ru-RU" sz="2000" b="1" dirty="0" smtClean="0">
                <a:solidFill>
                  <a:srgbClr val="073E87"/>
                </a:solidFill>
                <a:latin typeface="Times New Roman" pitchFamily="18" charset="0"/>
                <a:ea typeface="+mj-ea"/>
                <a:cs typeface="Times New Roman" pitchFamily="18" charset="0"/>
              </a:rPr>
              <a:t>Произношение . 1-ый дополнительный класс. В 2-х частях. </a:t>
            </a:r>
            <a:r>
              <a:rPr lang="ru-RU" sz="1600" b="1" dirty="0" smtClean="0">
                <a:solidFill>
                  <a:srgbClr val="073E87"/>
                </a:solidFill>
                <a:latin typeface="Times New Roman" pitchFamily="18" charset="0"/>
                <a:ea typeface="+mj-ea"/>
                <a:cs typeface="Times New Roman" pitchFamily="18" charset="0"/>
              </a:rPr>
              <a:t>(для варианта 1.2)</a:t>
            </a:r>
            <a:endParaRPr lang="ru-RU" sz="1600" b="1" dirty="0">
              <a:solidFill>
                <a:srgbClr val="073E87"/>
              </a:solidFill>
              <a:latin typeface="Times New Roman" pitchFamily="18" charset="0"/>
              <a:ea typeface="+mj-ea"/>
              <a:cs typeface="Times New Roman" pitchFamily="18" charset="0"/>
            </a:endParaRPr>
          </a:p>
        </p:txBody>
      </p:sp>
      <p:pic>
        <p:nvPicPr>
          <p:cNvPr id="12" name="Picture 2" descr="C:\Users\Бородина_ОИ\Desktop\Logotype\Logo VLADOS_2017Col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1086"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2619" y="3595574"/>
            <a:ext cx="8657853" cy="2640723"/>
          </a:xfrm>
          <a:prstGeom prst="rect">
            <a:avLst/>
          </a:prstGeom>
          <a:solidFill>
            <a:schemeClr val="accent3">
              <a:lumMod val="40000"/>
              <a:lumOff val="60000"/>
            </a:schemeClr>
          </a:solidFill>
          <a:scene3d>
            <a:camera prst="orthographicFront"/>
            <a:lightRig rig="threePt" dir="t"/>
          </a:scene3d>
          <a:sp3d>
            <a:bevelT/>
          </a:sp3d>
        </p:spPr>
        <p:txBody>
          <a:bodyPr wrap="square" rtlCol="0">
            <a:spAutoFit/>
          </a:bodyPr>
          <a:lstStyle/>
          <a:p>
            <a:pPr marL="171450" indent="-171450" algn="just">
              <a:lnSpc>
                <a:spcPct val="115000"/>
              </a:lnSpc>
              <a:spcAft>
                <a:spcPts val="0"/>
              </a:spcAft>
              <a:buFont typeface="Wingdings" pitchFamily="2" charset="2"/>
              <a:buChar char="Ø"/>
            </a:pPr>
            <a:r>
              <a:rPr lang="ru-RU" sz="1200" dirty="0">
                <a:latin typeface="Times New Roman" pitchFamily="18" charset="0"/>
                <a:ea typeface="Calibri"/>
                <a:cs typeface="Times New Roman" pitchFamily="18" charset="0"/>
              </a:rPr>
              <a:t> </a:t>
            </a:r>
            <a:r>
              <a:rPr lang="ru-RU" sz="1200" b="1" dirty="0" smtClean="0">
                <a:latin typeface="Times New Roman" pitchFamily="18" charset="0"/>
                <a:ea typeface="Calibri"/>
                <a:cs typeface="Times New Roman" pitchFamily="18" charset="0"/>
              </a:rPr>
              <a:t>Учебное </a:t>
            </a:r>
            <a:r>
              <a:rPr lang="ru-RU" sz="1200" b="1" dirty="0">
                <a:latin typeface="Times New Roman" pitchFamily="18" charset="0"/>
                <a:ea typeface="Calibri"/>
                <a:cs typeface="Times New Roman" pitchFamily="18" charset="0"/>
              </a:rPr>
              <a:t>пособие предназначено для обучения произношению глухих обучающихся в общеобразовательных организациях, реализующих </a:t>
            </a:r>
            <a:r>
              <a:rPr lang="ru-RU" sz="1200" b="1" dirty="0" smtClean="0">
                <a:latin typeface="Times New Roman" pitchFamily="18" charset="0"/>
                <a:ea typeface="Calibri"/>
                <a:cs typeface="Times New Roman" pitchFamily="18" charset="0"/>
              </a:rPr>
              <a:t>АООП </a:t>
            </a:r>
            <a:r>
              <a:rPr lang="ru-RU" sz="1200" b="1" dirty="0">
                <a:latin typeface="Times New Roman" pitchFamily="18" charset="0"/>
                <a:ea typeface="Calibri"/>
                <a:cs typeface="Times New Roman" pitchFamily="18" charset="0"/>
              </a:rPr>
              <a:t>НОО </a:t>
            </a:r>
            <a:r>
              <a:rPr lang="ru-RU" sz="1200" b="1" dirty="0" smtClean="0">
                <a:latin typeface="Times New Roman" pitchFamily="18" charset="0"/>
                <a:ea typeface="Calibri"/>
                <a:cs typeface="Times New Roman" pitchFamily="18" charset="0"/>
              </a:rPr>
              <a:t>для глухих обучающихся..</a:t>
            </a:r>
            <a:endParaRPr lang="ru-RU" sz="1200" b="1" dirty="0">
              <a:latin typeface="Times New Roman" pitchFamily="18" charset="0"/>
              <a:ea typeface="Calibri"/>
              <a:cs typeface="Times New Roman" pitchFamily="18" charset="0"/>
            </a:endParaRPr>
          </a:p>
          <a:p>
            <a:pPr marL="171450" indent="-171450" algn="just">
              <a:lnSpc>
                <a:spcPct val="115000"/>
              </a:lnSpc>
              <a:buFont typeface="Wingdings" pitchFamily="2" charset="2"/>
              <a:buChar char="Ø"/>
            </a:pPr>
            <a:r>
              <a:rPr lang="ru-RU" sz="1200" b="1" dirty="0">
                <a:latin typeface="Times New Roman" pitchFamily="18" charset="0"/>
                <a:ea typeface="Calibri"/>
                <a:cs typeface="Times New Roman" pitchFamily="18" charset="0"/>
              </a:rPr>
              <a:t>Учебное пособие состоит из 2-х частей, в которых представлен комплекс упражнений для индивидуальной работы над </a:t>
            </a:r>
            <a:r>
              <a:rPr lang="ru-RU" sz="1200" b="1" dirty="0" smtClean="0">
                <a:latin typeface="Times New Roman" pitchFamily="18" charset="0"/>
                <a:ea typeface="Calibri"/>
                <a:cs typeface="Times New Roman" pitchFamily="18" charset="0"/>
              </a:rPr>
              <a:t>произношением как </a:t>
            </a:r>
            <a:r>
              <a:rPr lang="ru-RU" sz="1200" b="1" dirty="0">
                <a:latin typeface="Times New Roman" pitchFamily="18" charset="0"/>
                <a:ea typeface="Calibri"/>
                <a:cs typeface="Times New Roman" pitchFamily="18" charset="0"/>
              </a:rPr>
              <a:t>в школе, так и в условиях надомного и дистанционного обучения.</a:t>
            </a:r>
          </a:p>
          <a:p>
            <a:pPr marL="171450" indent="-171450" algn="just">
              <a:lnSpc>
                <a:spcPct val="115000"/>
              </a:lnSpc>
              <a:spcAft>
                <a:spcPts val="0"/>
              </a:spcAft>
              <a:buFont typeface="Wingdings" pitchFamily="2" charset="2"/>
              <a:buChar char="Ø"/>
            </a:pPr>
            <a:r>
              <a:rPr lang="ru-RU" sz="1200" b="1" dirty="0" smtClean="0">
                <a:latin typeface="Times New Roman" pitchFamily="18" charset="0"/>
                <a:ea typeface="Calibri"/>
                <a:cs typeface="Times New Roman" pitchFamily="18" charset="0"/>
              </a:rPr>
              <a:t>.В </a:t>
            </a:r>
            <a:r>
              <a:rPr lang="ru-RU" sz="1200" b="1" dirty="0">
                <a:latin typeface="Times New Roman" pitchFamily="18" charset="0"/>
                <a:ea typeface="Calibri"/>
                <a:cs typeface="Times New Roman" pitchFamily="18" charset="0"/>
              </a:rPr>
              <a:t>первой части пособия даны упражнения для работы над звуками А, О, У, Э, И, П, М, Т, Н, Л, С, а также разговорно-обиходный речевой материал на закрепление этих звуков.</a:t>
            </a:r>
          </a:p>
          <a:p>
            <a:pPr marL="171450" indent="-171450" algn="just">
              <a:lnSpc>
                <a:spcPct val="115000"/>
              </a:lnSpc>
              <a:spcAft>
                <a:spcPts val="0"/>
              </a:spcAft>
              <a:buFont typeface="Wingdings" pitchFamily="2" charset="2"/>
              <a:buChar char="Ø"/>
            </a:pPr>
            <a:r>
              <a:rPr lang="ru-RU" sz="1200" b="1" dirty="0" smtClean="0">
                <a:latin typeface="Times New Roman" pitchFamily="18" charset="0"/>
                <a:ea typeface="Calibri"/>
                <a:cs typeface="Times New Roman" pitchFamily="18" charset="0"/>
              </a:rPr>
              <a:t>Во </a:t>
            </a:r>
            <a:r>
              <a:rPr lang="ru-RU" sz="1200" b="1" dirty="0">
                <a:latin typeface="Times New Roman" pitchFamily="18" charset="0"/>
                <a:ea typeface="Calibri"/>
                <a:cs typeface="Times New Roman" pitchFamily="18" charset="0"/>
              </a:rPr>
              <a:t>второй части пособия даны упражнения для работы над звуками К, В, Ш, Р, Ф, Х, Й, Я, Е, Ё, Ю, Б, З</a:t>
            </a:r>
            <a:r>
              <a:rPr lang="ru-RU" sz="1200" b="1" dirty="0" smtClean="0">
                <a:latin typeface="Times New Roman" pitchFamily="18" charset="0"/>
                <a:ea typeface="Calibri"/>
                <a:cs typeface="Times New Roman" pitchFamily="18" charset="0"/>
              </a:rPr>
              <a:t>.</a:t>
            </a:r>
            <a:r>
              <a:rPr lang="ru-RU" sz="1200" b="1" dirty="0">
                <a:solidFill>
                  <a:prstClr val="black"/>
                </a:solidFill>
                <a:latin typeface="Times New Roman" pitchFamily="18" charset="0"/>
                <a:ea typeface="Calibri"/>
                <a:cs typeface="Times New Roman" pitchFamily="18" charset="0"/>
              </a:rPr>
              <a:t> </a:t>
            </a:r>
            <a:endParaRPr lang="ru-RU" sz="1200" b="1" dirty="0" smtClean="0">
              <a:solidFill>
                <a:prstClr val="black"/>
              </a:solidFill>
              <a:latin typeface="Times New Roman" pitchFamily="18" charset="0"/>
              <a:ea typeface="Calibri"/>
              <a:cs typeface="Times New Roman" pitchFamily="18" charset="0"/>
            </a:endParaRPr>
          </a:p>
          <a:p>
            <a:pPr marL="171450" indent="-171450" algn="just">
              <a:lnSpc>
                <a:spcPct val="115000"/>
              </a:lnSpc>
              <a:spcAft>
                <a:spcPts val="0"/>
              </a:spcAft>
              <a:buFont typeface="Wingdings" pitchFamily="2" charset="2"/>
              <a:buChar char="Ø"/>
            </a:pPr>
            <a:r>
              <a:rPr lang="ru-RU" sz="1200" b="1" dirty="0" smtClean="0">
                <a:solidFill>
                  <a:prstClr val="black"/>
                </a:solidFill>
                <a:latin typeface="Times New Roman" pitchFamily="18" charset="0"/>
                <a:ea typeface="Calibri"/>
                <a:cs typeface="Times New Roman" pitchFamily="18" charset="0"/>
              </a:rPr>
              <a:t>В </a:t>
            </a:r>
            <a:r>
              <a:rPr lang="ru-RU" sz="1200" b="1" dirty="0">
                <a:solidFill>
                  <a:prstClr val="black"/>
                </a:solidFill>
                <a:latin typeface="Times New Roman" pitchFamily="18" charset="0"/>
                <a:ea typeface="Calibri"/>
                <a:cs typeface="Times New Roman" pitchFamily="18" charset="0"/>
              </a:rPr>
              <a:t>методическом пособии даются пояснения по использованию учебного пособия «Произношение» ,  раскрывается назначение упражнений для формирования и развития речевого дыхания, артикуляции, голоса, а также дано описание особенностей артикуляции звуков первого концентра, рекомендации по их вызыванию и постановке, приемы исправления дефектного </a:t>
            </a:r>
            <a:r>
              <a:rPr lang="ru-RU" sz="1200" b="1" dirty="0" smtClean="0">
                <a:solidFill>
                  <a:prstClr val="black"/>
                </a:solidFill>
                <a:latin typeface="Times New Roman" pitchFamily="18" charset="0"/>
                <a:ea typeface="Calibri"/>
                <a:cs typeface="Times New Roman" pitchFamily="18" charset="0"/>
              </a:rPr>
              <a:t>произношения, приведена </a:t>
            </a:r>
            <a:r>
              <a:rPr lang="ru-RU" sz="1200" b="1" dirty="0">
                <a:solidFill>
                  <a:prstClr val="black"/>
                </a:solidFill>
                <a:latin typeface="Times New Roman" pitchFamily="18" charset="0"/>
                <a:ea typeface="Calibri"/>
                <a:cs typeface="Times New Roman" pitchFamily="18" charset="0"/>
              </a:rPr>
              <a:t>предметная программа  </a:t>
            </a:r>
            <a:r>
              <a:rPr lang="ru-RU" sz="1200" b="1" dirty="0" smtClean="0">
                <a:solidFill>
                  <a:prstClr val="black"/>
                </a:solidFill>
                <a:latin typeface="Times New Roman" pitchFamily="18" charset="0"/>
                <a:ea typeface="Calibri"/>
                <a:cs typeface="Times New Roman" pitchFamily="18" charset="0"/>
              </a:rPr>
              <a:t> </a:t>
            </a:r>
            <a:r>
              <a:rPr lang="ru-RU" sz="1200" b="1" dirty="0">
                <a:solidFill>
                  <a:prstClr val="black"/>
                </a:solidFill>
                <a:latin typeface="Times New Roman" pitchFamily="18" charset="0"/>
                <a:ea typeface="Calibri"/>
                <a:cs typeface="Times New Roman" pitchFamily="18" charset="0"/>
              </a:rPr>
              <a:t>по обучению произношению на индивидуальных занятиях в 1</a:t>
            </a:r>
            <a:r>
              <a:rPr lang="ru-RU" sz="1200" b="1" dirty="0" smtClean="0">
                <a:solidFill>
                  <a:prstClr val="black"/>
                </a:solidFill>
                <a:latin typeface="Times New Roman" pitchFamily="18" charset="0"/>
                <a:ea typeface="Calibri"/>
                <a:cs typeface="Times New Roman" pitchFamily="18" charset="0"/>
              </a:rPr>
              <a:t>­-м </a:t>
            </a:r>
            <a:r>
              <a:rPr lang="ru-RU" sz="1200" b="1" dirty="0">
                <a:solidFill>
                  <a:prstClr val="black"/>
                </a:solidFill>
                <a:latin typeface="Times New Roman" pitchFamily="18" charset="0"/>
                <a:ea typeface="Calibri"/>
                <a:cs typeface="Times New Roman" pitchFamily="18" charset="0"/>
              </a:rPr>
              <a:t>дополнительном классе для варианта 1.2.</a:t>
            </a:r>
            <a:endParaRPr lang="ru-RU" sz="1200" b="1"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3484364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67544" y="116632"/>
            <a:ext cx="8229600" cy="1143000"/>
          </a:xfrm>
          <a:prstGeom prst="rect">
            <a:avLst/>
          </a:prstGeom>
        </p:spPr>
        <p:txBody>
          <a:bodyPr wrap="square">
            <a:spAutoFit/>
          </a:bodyPr>
          <a:lstStyle/>
          <a:p>
            <a:pPr lvl="0">
              <a:spcBef>
                <a:spcPct val="0"/>
              </a:spcBef>
            </a:pPr>
            <a:r>
              <a:rPr lang="ru-RU" sz="2400" b="1" dirty="0">
                <a:solidFill>
                  <a:srgbClr val="073E87"/>
                </a:solidFill>
                <a:latin typeface="Times New Roman" pitchFamily="18" charset="0"/>
                <a:ea typeface="+mj-ea"/>
                <a:cs typeface="Times New Roman" pitchFamily="18" charset="0"/>
              </a:rPr>
              <a:t>Микшина Е.П., Мамедова Е.Ю., Жилинскене Е.М., Наумова Н.В. </a:t>
            </a:r>
            <a:r>
              <a:rPr lang="ru-RU" sz="2800" b="1" dirty="0" smtClean="0">
                <a:solidFill>
                  <a:srgbClr val="073E87"/>
                </a:solidFill>
                <a:latin typeface="Times New Roman" pitchFamily="18" charset="0"/>
                <a:ea typeface="+mj-ea"/>
                <a:cs typeface="Times New Roman" pitchFamily="18" charset="0"/>
              </a:rPr>
              <a:t>Произношение . </a:t>
            </a:r>
            <a:r>
              <a:rPr lang="ru-RU" sz="2800" b="1" dirty="0" smtClean="0">
                <a:solidFill>
                  <a:srgbClr val="073E87"/>
                </a:solidFill>
                <a:latin typeface="Times New Roman" pitchFamily="18" charset="0"/>
                <a:cs typeface="Times New Roman" pitchFamily="18" charset="0"/>
              </a:rPr>
              <a:t>1 класс. </a:t>
            </a:r>
            <a:r>
              <a:rPr lang="ru-RU" sz="2800" b="1" dirty="0" smtClean="0">
                <a:solidFill>
                  <a:srgbClr val="073E87"/>
                </a:solidFill>
                <a:latin typeface="Times New Roman" pitchFamily="18" charset="0"/>
                <a:ea typeface="+mj-ea"/>
                <a:cs typeface="Times New Roman" pitchFamily="18" charset="0"/>
              </a:rPr>
              <a:t>В 3-х частях. </a:t>
            </a:r>
            <a:r>
              <a:rPr lang="ru-RU" sz="2000" b="1" dirty="0" smtClean="0">
                <a:solidFill>
                  <a:srgbClr val="073E87"/>
                </a:solidFill>
                <a:latin typeface="Times New Roman" pitchFamily="18" charset="0"/>
                <a:ea typeface="+mj-ea"/>
                <a:cs typeface="Times New Roman" pitchFamily="18" charset="0"/>
              </a:rPr>
              <a:t>(для варианта 1.2)</a:t>
            </a:r>
            <a:endParaRPr lang="ru-RU" sz="2000" b="1" dirty="0">
              <a:solidFill>
                <a:srgbClr val="073E87"/>
              </a:solidFill>
              <a:latin typeface="Times New Roman" pitchFamily="18" charset="0"/>
              <a:ea typeface="+mj-ea"/>
              <a:cs typeface="Times New Roman"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6" y="1311630"/>
            <a:ext cx="1224136" cy="151216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907704" y="1318191"/>
            <a:ext cx="6696744" cy="1528624"/>
          </a:xfrm>
          <a:prstGeom prst="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81000" algn="just">
              <a:lnSpc>
                <a:spcPts val="1600"/>
              </a:lnSpc>
              <a:spcAft>
                <a:spcPts val="0"/>
              </a:spcAft>
            </a:pPr>
            <a:r>
              <a:rPr lang="ru-RU" sz="1400" spc="-15" dirty="0">
                <a:solidFill>
                  <a:srgbClr val="000000"/>
                </a:solidFill>
                <a:latin typeface="Times New Roman" pitchFamily="18" charset="0"/>
                <a:ea typeface="Calibri"/>
                <a:cs typeface="Times New Roman" pitchFamily="18" charset="0"/>
              </a:rPr>
              <a:t> </a:t>
            </a:r>
            <a:endParaRPr lang="ru-RU" sz="1400" dirty="0">
              <a:solidFill>
                <a:srgbClr val="000000"/>
              </a:solidFill>
              <a:latin typeface="Times New Roman" pitchFamily="18" charset="0"/>
              <a:ea typeface="Calibri"/>
              <a:cs typeface="Times New Roman" pitchFamily="18" charset="0"/>
            </a:endParaRPr>
          </a:p>
          <a:p>
            <a:pPr marL="381000" indent="186055" algn="just">
              <a:lnSpc>
                <a:spcPts val="1600"/>
              </a:lnSpc>
              <a:spcAft>
                <a:spcPts val="0"/>
              </a:spcAft>
            </a:pPr>
            <a:r>
              <a:rPr lang="ru-RU" sz="1200" b="1" dirty="0" smtClean="0">
                <a:solidFill>
                  <a:srgbClr val="000000"/>
                </a:solidFill>
                <a:latin typeface="Times New Roman" pitchFamily="18" charset="0"/>
                <a:ea typeface="Calibri"/>
                <a:cs typeface="Times New Roman" pitchFamily="18" charset="0"/>
              </a:rPr>
              <a:t>В 1-ой части учебника представлен </a:t>
            </a:r>
            <a:r>
              <a:rPr lang="ru-RU" sz="1200" b="1" dirty="0">
                <a:solidFill>
                  <a:srgbClr val="000000"/>
                </a:solidFill>
                <a:latin typeface="Times New Roman" pitchFamily="18" charset="0"/>
                <a:ea typeface="Calibri"/>
                <a:cs typeface="Times New Roman" pitchFamily="18" charset="0"/>
              </a:rPr>
              <a:t>комплекс упражнений для индивидуальной работы над произношением. В первой части учебника даны упражнения для работы над повторением звуков А, О, У, Э, И, П, М, Т, Н, Л, С, работа над произнесением звуков Ш, Ф, Х, В, Р, Б, З, Й и работа над сочетанием звуков ЙА, ЙО, ЙЭ, ЙУ, обозначаемых буквами Я, Ё, Е, Ю, а также </a:t>
            </a:r>
            <a:r>
              <a:rPr lang="ru-RU" sz="1200" b="1" dirty="0" smtClean="0">
                <a:solidFill>
                  <a:srgbClr val="000000"/>
                </a:solidFill>
                <a:latin typeface="Times New Roman" pitchFamily="18" charset="0"/>
                <a:ea typeface="Calibri"/>
                <a:cs typeface="Times New Roman" pitchFamily="18" charset="0"/>
              </a:rPr>
              <a:t>разговорно-­</a:t>
            </a:r>
            <a:r>
              <a:rPr lang="ru-RU" sz="1200" b="1" dirty="0">
                <a:solidFill>
                  <a:srgbClr val="000000"/>
                </a:solidFill>
                <a:latin typeface="Times New Roman" pitchFamily="18" charset="0"/>
                <a:ea typeface="Calibri"/>
                <a:cs typeface="Times New Roman" pitchFamily="18" charset="0"/>
              </a:rPr>
              <a:t>обиходный речевой материал на закрепление этих звуков звукосочетаний</a:t>
            </a:r>
            <a:r>
              <a:rPr lang="ru-RU" sz="1200" b="1" dirty="0" smtClean="0">
                <a:solidFill>
                  <a:srgbClr val="000000"/>
                </a:solidFill>
                <a:latin typeface="Times New Roman" pitchFamily="18" charset="0"/>
                <a:ea typeface="Calibri"/>
                <a:cs typeface="Times New Roman" pitchFamily="18" charset="0"/>
              </a:rPr>
              <a:t>.</a:t>
            </a:r>
            <a:endParaRPr lang="ru-RU" sz="1400" b="1" dirty="0">
              <a:solidFill>
                <a:srgbClr val="000000"/>
              </a:solidFill>
              <a:latin typeface="Times New Roman" pitchFamily="18" charset="0"/>
              <a:ea typeface="Calibri"/>
              <a:cs typeface="Times New Roman" pitchFamily="18" charset="0"/>
            </a:endParaRPr>
          </a:p>
        </p:txBody>
      </p:sp>
      <p:sp>
        <p:nvSpPr>
          <p:cNvPr id="7" name="TextBox 6"/>
          <p:cNvSpPr txBox="1"/>
          <p:nvPr/>
        </p:nvSpPr>
        <p:spPr>
          <a:xfrm>
            <a:off x="323526" y="6309320"/>
            <a:ext cx="7080295" cy="502702"/>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81000" lvl="0" indent="186055" algn="just">
              <a:lnSpc>
                <a:spcPts val="1600"/>
              </a:lnSpc>
            </a:pPr>
            <a:r>
              <a:rPr lang="ru-RU" sz="1200" b="1" dirty="0">
                <a:solidFill>
                  <a:srgbClr val="000000"/>
                </a:solidFill>
                <a:latin typeface="Times New Roman" pitchFamily="18" charset="0"/>
                <a:ea typeface="Calibri"/>
                <a:cs typeface="Times New Roman" pitchFamily="18" charset="0"/>
              </a:rPr>
              <a:t>Учебник может быть использован для совместной работы с ребенком на индивидуальных занятиях как в школе, так и в условиях надомного и дистанционного обучения.</a:t>
            </a:r>
            <a:endParaRPr lang="ru-RU" sz="1400" b="1" dirty="0">
              <a:solidFill>
                <a:srgbClr val="000000"/>
              </a:solidFill>
              <a:latin typeface="Times New Roman" pitchFamily="18" charset="0"/>
              <a:ea typeface="Calibri"/>
              <a:cs typeface="Times New Roman" pitchFamily="18" charset="0"/>
            </a:endParaRPr>
          </a:p>
        </p:txBody>
      </p:sp>
      <p:pic>
        <p:nvPicPr>
          <p:cNvPr id="9"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3012"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07704" y="3068960"/>
            <a:ext cx="6688481" cy="897810"/>
          </a:xfrm>
          <a:prstGeom prst="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81000" indent="186055" algn="just">
              <a:lnSpc>
                <a:spcPts val="1600"/>
              </a:lnSpc>
              <a:spcAft>
                <a:spcPts val="0"/>
              </a:spcAft>
            </a:pPr>
            <a:r>
              <a:rPr lang="ru-RU" sz="1200" b="1" dirty="0" smtClean="0">
                <a:solidFill>
                  <a:srgbClr val="000000"/>
                </a:solidFill>
                <a:latin typeface="Times New Roman" pitchFamily="18" charset="0"/>
                <a:ea typeface="Calibri"/>
                <a:cs typeface="Times New Roman" pitchFamily="18" charset="0"/>
              </a:rPr>
              <a:t>Во 2-ой части учебника представлен </a:t>
            </a:r>
            <a:r>
              <a:rPr lang="ru-RU" sz="1200" b="1" dirty="0">
                <a:solidFill>
                  <a:srgbClr val="000000"/>
                </a:solidFill>
                <a:latin typeface="Times New Roman" pitchFamily="18" charset="0"/>
                <a:ea typeface="Calibri"/>
                <a:cs typeface="Times New Roman" pitchFamily="18" charset="0"/>
              </a:rPr>
              <a:t>комплекс упражнений для индивидуальной работы над произношением. Во второй части учебника даны упражнения для вызывания и закрепления звуков Ы, Д, Г, Ж, Ц, Ч, Щ и упражнения для дифференциации гласных звуков А–О, А–У, А–Э, Э–И, И–Ы.</a:t>
            </a:r>
            <a:endParaRPr lang="ru-RU" sz="1400" b="1" dirty="0">
              <a:solidFill>
                <a:srgbClr val="000000"/>
              </a:solidFill>
              <a:effectLst/>
              <a:latin typeface="Times New Roman" pitchFamily="18" charset="0"/>
              <a:ea typeface="Calibri"/>
              <a:cs typeface="Times New Roman" pitchFamily="18" charset="0"/>
            </a:endParaRPr>
          </a:p>
        </p:txBody>
      </p:sp>
      <p:sp>
        <p:nvSpPr>
          <p:cNvPr id="10" name="TextBox 9"/>
          <p:cNvSpPr txBox="1"/>
          <p:nvPr/>
        </p:nvSpPr>
        <p:spPr>
          <a:xfrm>
            <a:off x="1907704" y="4149080"/>
            <a:ext cx="6696744" cy="1938992"/>
          </a:xfrm>
          <a:prstGeom prst="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81000" indent="186055" algn="just">
              <a:lnSpc>
                <a:spcPts val="1600"/>
              </a:lnSpc>
              <a:spcAft>
                <a:spcPts val="0"/>
              </a:spcAft>
            </a:pPr>
            <a:r>
              <a:rPr lang="ru-RU" sz="1200" b="1" dirty="0" smtClean="0">
                <a:solidFill>
                  <a:srgbClr val="000000"/>
                </a:solidFill>
                <a:latin typeface="Times New Roman" pitchFamily="18" charset="0"/>
                <a:ea typeface="Calibri"/>
                <a:cs typeface="Times New Roman" pitchFamily="18" charset="0"/>
              </a:rPr>
              <a:t>В 3-ей части учебника представлен </a:t>
            </a:r>
            <a:r>
              <a:rPr lang="ru-RU" sz="1200" b="1" dirty="0">
                <a:solidFill>
                  <a:srgbClr val="000000"/>
                </a:solidFill>
                <a:latin typeface="Times New Roman" pitchFamily="18" charset="0"/>
                <a:ea typeface="Calibri"/>
                <a:cs typeface="Times New Roman" pitchFamily="18" charset="0"/>
              </a:rPr>
              <a:t>комплекс упражнений для индивидуальной работы над произношением. В третьей части учебника даны упражнения для:</a:t>
            </a:r>
            <a:endParaRPr lang="ru-RU" sz="1400" b="1" dirty="0">
              <a:solidFill>
                <a:srgbClr val="000000"/>
              </a:solidFill>
              <a:latin typeface="Times New Roman" pitchFamily="18" charset="0"/>
              <a:ea typeface="Calibri"/>
              <a:cs typeface="Times New Roman" pitchFamily="18" charset="0"/>
            </a:endParaRPr>
          </a:p>
          <a:p>
            <a:pPr marL="381000" indent="-179705" algn="just">
              <a:lnSpc>
                <a:spcPts val="1600"/>
              </a:lnSpc>
              <a:spcAft>
                <a:spcPts val="0"/>
              </a:spcAft>
            </a:pPr>
            <a:r>
              <a:rPr lang="ru-RU" sz="1200" b="1" dirty="0">
                <a:solidFill>
                  <a:srgbClr val="000000"/>
                </a:solidFill>
                <a:latin typeface="Times New Roman" pitchFamily="18" charset="0"/>
                <a:ea typeface="Calibri"/>
                <a:cs typeface="Times New Roman" pitchFamily="18" charset="0"/>
              </a:rPr>
              <a:t>–	дифференциации гласных звуков и их сочетаний: А–Я, О–Ё, У–Ю, </a:t>
            </a:r>
            <a:br>
              <a:rPr lang="ru-RU" sz="1200" b="1" dirty="0">
                <a:solidFill>
                  <a:srgbClr val="000000"/>
                </a:solidFill>
                <a:latin typeface="Times New Roman" pitchFamily="18" charset="0"/>
                <a:ea typeface="Calibri"/>
                <a:cs typeface="Times New Roman" pitchFamily="18" charset="0"/>
              </a:rPr>
            </a:br>
            <a:r>
              <a:rPr lang="ru-RU" sz="1200" b="1" dirty="0">
                <a:solidFill>
                  <a:srgbClr val="000000"/>
                </a:solidFill>
                <a:latin typeface="Times New Roman" pitchFamily="18" charset="0"/>
                <a:ea typeface="Calibri"/>
                <a:cs typeface="Times New Roman" pitchFamily="18" charset="0"/>
              </a:rPr>
              <a:t>Э–Е;</a:t>
            </a:r>
            <a:endParaRPr lang="ru-RU" sz="1400" b="1" dirty="0">
              <a:solidFill>
                <a:srgbClr val="000000"/>
              </a:solidFill>
              <a:latin typeface="Times New Roman" pitchFamily="18" charset="0"/>
              <a:ea typeface="Calibri"/>
              <a:cs typeface="Times New Roman" pitchFamily="18" charset="0"/>
            </a:endParaRPr>
          </a:p>
          <a:p>
            <a:pPr marL="381000" indent="-179705" algn="just">
              <a:lnSpc>
                <a:spcPts val="1600"/>
              </a:lnSpc>
              <a:spcAft>
                <a:spcPts val="0"/>
              </a:spcAft>
            </a:pPr>
            <a:r>
              <a:rPr lang="ru-RU" sz="1200" b="1" dirty="0">
                <a:solidFill>
                  <a:srgbClr val="000000"/>
                </a:solidFill>
                <a:latin typeface="Times New Roman" pitchFamily="18" charset="0"/>
                <a:ea typeface="Calibri"/>
                <a:cs typeface="Times New Roman" pitchFamily="18" charset="0"/>
              </a:rPr>
              <a:t>–	дифференциации согласных звуков: П–М, Т–Н, С–Ш, Т–Л, Л–Н, К–Х, П–Б, С–З, Ф–В, Ш–Ж, Ш–Ч, С–Ц.</a:t>
            </a:r>
            <a:endParaRPr lang="ru-RU" sz="1400" b="1" dirty="0">
              <a:solidFill>
                <a:srgbClr val="000000"/>
              </a:solidFill>
              <a:latin typeface="Times New Roman" pitchFamily="18" charset="0"/>
              <a:ea typeface="Calibri"/>
              <a:cs typeface="Times New Roman" pitchFamily="18" charset="0"/>
            </a:endParaRPr>
          </a:p>
          <a:p>
            <a:pPr marL="381000" indent="180340" algn="just">
              <a:lnSpc>
                <a:spcPts val="1600"/>
              </a:lnSpc>
              <a:spcAft>
                <a:spcPts val="0"/>
              </a:spcAft>
            </a:pPr>
            <a:r>
              <a:rPr lang="ru-RU" sz="1200" b="1" dirty="0">
                <a:solidFill>
                  <a:srgbClr val="000000"/>
                </a:solidFill>
                <a:latin typeface="Times New Roman" pitchFamily="18" charset="0"/>
                <a:ea typeface="Calibri"/>
                <a:cs typeface="Times New Roman" pitchFamily="18" charset="0"/>
              </a:rPr>
              <a:t>В 3-ю часть учебника включены также рекомендации по ведению учета работы над произношением, карта обследования произношения и примеры технологических карт индивидуальных занятий над произношением.</a:t>
            </a:r>
            <a:endParaRPr lang="ru-RU" sz="2000" b="1" dirty="0">
              <a:solidFill>
                <a:srgbClr val="000000"/>
              </a:solidFill>
              <a:effectLst/>
              <a:latin typeface="Times New Roman" pitchFamily="18" charset="0"/>
              <a:ea typeface="Calibri"/>
              <a:cs typeface="Times New Roman" pitchFamily="18" charset="0"/>
            </a:endParaRP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487" y="2924944"/>
            <a:ext cx="1209175" cy="149302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006" y="4595049"/>
            <a:ext cx="1224136" cy="149302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61712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65" y="260648"/>
            <a:ext cx="8229600" cy="1143000"/>
          </a:xfrm>
        </p:spPr>
        <p:txBody>
          <a:bodyPr>
            <a:normAutofit/>
          </a:bodyPr>
          <a:lstStyle/>
          <a:p>
            <a:r>
              <a:rPr lang="ru-RU" sz="3200" b="1" dirty="0" err="1" smtClean="0">
                <a:latin typeface="Times New Roman" pitchFamily="18" charset="0"/>
                <a:cs typeface="Times New Roman" pitchFamily="18" charset="0"/>
              </a:rPr>
              <a:t>Корсун</a:t>
            </a:r>
            <a:r>
              <a:rPr lang="ru-RU" sz="3200" b="1" dirty="0" smtClean="0">
                <a:latin typeface="Times New Roman" pitchFamily="18" charset="0"/>
                <a:cs typeface="Times New Roman" pitchFamily="18" charset="0"/>
              </a:rPr>
              <a:t> С.В., Гинзбург И.А. Букварик для глухих дошкольников</a:t>
            </a:r>
            <a:endParaRPr lang="ru-RU" sz="4400" b="1"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3059" y="1340768"/>
            <a:ext cx="1815406" cy="245234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9512" y="1484784"/>
            <a:ext cx="6048672" cy="2308324"/>
          </a:xfrm>
          <a:prstGeom prst="rect">
            <a:avLst/>
          </a:prstGeom>
          <a:solidFill>
            <a:schemeClr val="accent6">
              <a:lumMod val="20000"/>
              <a:lumOff val="80000"/>
            </a:schemeClr>
          </a:solidFill>
          <a:scene3d>
            <a:camera prst="orthographicFront"/>
            <a:lightRig rig="threePt" dir="t"/>
          </a:scene3d>
          <a:sp3d>
            <a:bevelT/>
          </a:sp3d>
        </p:spPr>
        <p:txBody>
          <a:bodyPr wrap="square" rtlCol="0">
            <a:spAutoFit/>
          </a:bodyPr>
          <a:lstStyle/>
          <a:p>
            <a:pPr indent="179705" algn="just">
              <a:lnSpc>
                <a:spcPct val="120000"/>
              </a:lnSpc>
              <a:spcAft>
                <a:spcPts val="0"/>
              </a:spcAft>
            </a:pPr>
            <a:r>
              <a:rPr lang="ru-RU" sz="1200" b="1" dirty="0">
                <a:solidFill>
                  <a:srgbClr val="000000"/>
                </a:solidFill>
                <a:latin typeface="Times New Roman" pitchFamily="18" charset="0"/>
                <a:ea typeface="Calibri"/>
                <a:cs typeface="Times New Roman" pitchFamily="18" charset="0"/>
              </a:rPr>
              <a:t>Букварик включает в себя разнообразный наглядный материал для обучения грамоте </a:t>
            </a:r>
            <a:r>
              <a:rPr lang="ru-RU" sz="1200" b="1" dirty="0" smtClean="0">
                <a:solidFill>
                  <a:srgbClr val="000000"/>
                </a:solidFill>
                <a:latin typeface="Times New Roman" pitchFamily="18" charset="0"/>
                <a:ea typeface="Calibri"/>
                <a:cs typeface="Times New Roman" pitchFamily="18" charset="0"/>
              </a:rPr>
              <a:t>глухих детей с </a:t>
            </a:r>
            <a:r>
              <a:rPr lang="ru-RU" sz="1200" b="1" dirty="0">
                <a:solidFill>
                  <a:srgbClr val="000000"/>
                </a:solidFill>
                <a:latin typeface="Times New Roman" pitchFamily="18" charset="0"/>
                <a:ea typeface="Calibri"/>
                <a:cs typeface="Times New Roman" pitchFamily="18" charset="0"/>
              </a:rPr>
              <a:t>учетом их психологических особенностей и возможностей восприятия. Все буквы и слова в Букварике сопровождаются дактильной (пальцевой) азбукой. Дактильная азбука поможет глухим </a:t>
            </a:r>
            <a:r>
              <a:rPr lang="ru-RU" sz="1200" b="1" dirty="0" smtClean="0">
                <a:solidFill>
                  <a:srgbClr val="000000"/>
                </a:solidFill>
                <a:latin typeface="Times New Roman" pitchFamily="18" charset="0"/>
                <a:ea typeface="Calibri"/>
                <a:cs typeface="Times New Roman" pitchFamily="18" charset="0"/>
              </a:rPr>
              <a:t>детям </a:t>
            </a:r>
            <a:r>
              <a:rPr lang="ru-RU" sz="1200" b="1" dirty="0">
                <a:solidFill>
                  <a:srgbClr val="000000"/>
                </a:solidFill>
                <a:latin typeface="Times New Roman" pitchFamily="18" charset="0"/>
                <a:ea typeface="Calibri"/>
                <a:cs typeface="Times New Roman" pitchFamily="18" charset="0"/>
              </a:rPr>
              <a:t>в овладении устной и письменной формами речи. Букварик также знакомит </a:t>
            </a:r>
            <a:r>
              <a:rPr lang="ru-RU" sz="1200" b="1" dirty="0" smtClean="0">
                <a:solidFill>
                  <a:srgbClr val="000000"/>
                </a:solidFill>
                <a:latin typeface="Times New Roman" pitchFamily="18" charset="0"/>
                <a:ea typeface="Calibri"/>
                <a:cs typeface="Times New Roman" pitchFamily="18" charset="0"/>
              </a:rPr>
              <a:t>детей </a:t>
            </a:r>
            <a:r>
              <a:rPr lang="ru-RU" sz="1200" b="1" dirty="0">
                <a:solidFill>
                  <a:srgbClr val="000000"/>
                </a:solidFill>
                <a:latin typeface="Times New Roman" pitchFamily="18" charset="0"/>
                <a:ea typeface="Calibri"/>
                <a:cs typeface="Times New Roman" pitchFamily="18" charset="0"/>
              </a:rPr>
              <a:t>с буквами, словами и темами, присутствующими в жизни любого </a:t>
            </a:r>
            <a:r>
              <a:rPr lang="ru-RU" sz="1200" b="1" dirty="0" smtClean="0">
                <a:solidFill>
                  <a:srgbClr val="000000"/>
                </a:solidFill>
                <a:latin typeface="Times New Roman" pitchFamily="18" charset="0"/>
                <a:ea typeface="Calibri"/>
                <a:cs typeface="Times New Roman" pitchFamily="18" charset="0"/>
              </a:rPr>
              <a:t>ребенка, </a:t>
            </a:r>
            <a:r>
              <a:rPr lang="ru-RU" sz="1200" b="1" dirty="0">
                <a:solidFill>
                  <a:srgbClr val="000000"/>
                </a:solidFill>
                <a:latin typeface="Times New Roman" pitchFamily="18" charset="0"/>
                <a:ea typeface="Calibri"/>
                <a:cs typeface="Times New Roman" pitchFamily="18" charset="0"/>
              </a:rPr>
              <a:t>например, семья, дом, мебель, посуда, времена года, противоположности, животные, растения и др. </a:t>
            </a:r>
            <a:endParaRPr lang="ru-RU" b="1" dirty="0">
              <a:solidFill>
                <a:srgbClr val="000000"/>
              </a:solidFill>
              <a:latin typeface="Times New Roman" pitchFamily="18" charset="0"/>
              <a:ea typeface="Calibri"/>
              <a:cs typeface="Times New Roman" pitchFamily="18" charset="0"/>
            </a:endParaRPr>
          </a:p>
          <a:p>
            <a:pPr indent="179705" algn="just">
              <a:lnSpc>
                <a:spcPct val="120000"/>
              </a:lnSpc>
              <a:spcAft>
                <a:spcPts val="0"/>
              </a:spcAft>
            </a:pPr>
            <a:r>
              <a:rPr lang="ru-RU" sz="1200" b="1" dirty="0">
                <a:solidFill>
                  <a:srgbClr val="000000"/>
                </a:solidFill>
                <a:latin typeface="Times New Roman" pitchFamily="18" charset="0"/>
                <a:ea typeface="Calibri"/>
                <a:cs typeface="Times New Roman" pitchFamily="18" charset="0"/>
              </a:rPr>
              <a:t>Приведенные в пособии занятия по темам учитывают индивидуальные особенности </a:t>
            </a:r>
            <a:r>
              <a:rPr lang="ru-RU" sz="1200" b="1" dirty="0" smtClean="0">
                <a:solidFill>
                  <a:srgbClr val="000000"/>
                </a:solidFill>
                <a:latin typeface="Times New Roman" pitchFamily="18" charset="0"/>
                <a:ea typeface="Calibri"/>
                <a:cs typeface="Times New Roman" pitchFamily="18" charset="0"/>
              </a:rPr>
              <a:t>глухого ребенка, </a:t>
            </a:r>
            <a:r>
              <a:rPr lang="ru-RU" sz="1200" b="1" dirty="0">
                <a:solidFill>
                  <a:srgbClr val="000000"/>
                </a:solidFill>
                <a:latin typeface="Times New Roman" pitchFamily="18" charset="0"/>
                <a:ea typeface="Calibri"/>
                <a:cs typeface="Times New Roman" pitchFamily="18" charset="0"/>
              </a:rPr>
              <a:t>помогут стимулировать развитие его познавательных способностей и значительно ускорят процесс его общего развития</a:t>
            </a:r>
            <a:r>
              <a:rPr lang="ru-RU" sz="1200" b="1" dirty="0" smtClean="0">
                <a:solidFill>
                  <a:srgbClr val="000000"/>
                </a:solidFill>
                <a:latin typeface="Times New Roman" pitchFamily="18" charset="0"/>
                <a:ea typeface="Calibri"/>
                <a:cs typeface="Times New Roman" pitchFamily="18" charset="0"/>
              </a:rPr>
              <a:t>.</a:t>
            </a:r>
            <a:endParaRPr lang="ru-RU" b="1" dirty="0">
              <a:solidFill>
                <a:srgbClr val="000000"/>
              </a:solidFill>
              <a:latin typeface="Times New Roman" pitchFamily="18" charset="0"/>
              <a:ea typeface="Calibri"/>
              <a:cs typeface="Times New Roman" pitchFamily="18" charset="0"/>
            </a:endParaRPr>
          </a:p>
        </p:txBody>
      </p:sp>
      <p:pic>
        <p:nvPicPr>
          <p:cNvPr id="7"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086"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65" y="3933056"/>
            <a:ext cx="4488843" cy="2376265"/>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933057"/>
            <a:ext cx="4032448" cy="237626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25728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1734" y="0"/>
            <a:ext cx="8229600" cy="1763688"/>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2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 помощь педагогу:</a:t>
            </a:r>
            <a:br>
              <a:rPr lang="ru-RU" sz="32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r>
              <a:rPr lang="ru-RU" sz="2800" b="1" dirty="0" smtClean="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Конспекты </a:t>
            </a:r>
            <a:r>
              <a:rPr lang="ru-RU" sz="2800" b="1" dirty="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занятий с глухими обучающимися </a:t>
            </a:r>
            <a:r>
              <a:rPr lang="ru-RU" sz="2800" b="1" dirty="0" smtClean="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и примерный  </a:t>
            </a:r>
            <a:r>
              <a:rPr lang="ru-RU" sz="2800" b="1" dirty="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речевой материал </a:t>
            </a:r>
            <a:r>
              <a:rPr lang="ru-RU" sz="2800" b="1" dirty="0" smtClean="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по </a:t>
            </a:r>
            <a:r>
              <a:rPr lang="ru-RU" sz="2800" b="1" dirty="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развитию речевого </a:t>
            </a:r>
            <a:r>
              <a:rPr lang="ru-RU" sz="2800" b="1" dirty="0" smtClean="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слуха у неслышащих детей</a:t>
            </a:r>
            <a:endParaRPr lang="ru-RU" sz="2800" b="1" dirty="0">
              <a:ln w="11430"/>
              <a:solidFill>
                <a:schemeClr val="accent6">
                  <a:lumMod val="5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907704" y="1948374"/>
            <a:ext cx="6840760" cy="1107996"/>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200" b="1" dirty="0">
                <a:solidFill>
                  <a:srgbClr val="993300"/>
                </a:solidFill>
                <a:latin typeface="Times New Roman" panose="02020603050405020304" pitchFamily="18" charset="0"/>
                <a:cs typeface="Times New Roman" panose="02020603050405020304" pitchFamily="18" charset="0"/>
              </a:rPr>
              <a:t>Л.Н. </a:t>
            </a:r>
            <a:r>
              <a:rPr lang="ru-RU" sz="1200" b="1" dirty="0" smtClean="0">
                <a:solidFill>
                  <a:srgbClr val="993300"/>
                </a:solidFill>
                <a:latin typeface="Times New Roman" panose="02020603050405020304" pitchFamily="18" charset="0"/>
                <a:cs typeface="Times New Roman" panose="02020603050405020304" pitchFamily="18" charset="0"/>
              </a:rPr>
              <a:t>Малихова и др.</a:t>
            </a:r>
            <a:r>
              <a:rPr lang="ru-RU" sz="1200" b="1" dirty="0">
                <a:solidFill>
                  <a:srgbClr val="993300"/>
                </a:solidFill>
                <a:latin typeface="Times New Roman" panose="02020603050405020304" pitchFamily="18" charset="0"/>
                <a:cs typeface="Times New Roman" panose="02020603050405020304" pitchFamily="18" charset="0"/>
              </a:rPr>
              <a:t> </a:t>
            </a:r>
            <a:r>
              <a:rPr lang="ru-RU" sz="1200" b="1" dirty="0" smtClean="0">
                <a:solidFill>
                  <a:srgbClr val="993300"/>
                </a:solidFill>
                <a:latin typeface="Times New Roman" panose="02020603050405020304" pitchFamily="18" charset="0"/>
                <a:cs typeface="Times New Roman" panose="02020603050405020304" pitchFamily="18" charset="0"/>
              </a:rPr>
              <a:t>Примерный  </a:t>
            </a:r>
            <a:r>
              <a:rPr lang="ru-RU" sz="1200" b="1" dirty="0">
                <a:solidFill>
                  <a:srgbClr val="993300"/>
                </a:solidFill>
                <a:latin typeface="Times New Roman" panose="02020603050405020304" pitchFamily="18" charset="0"/>
                <a:cs typeface="Times New Roman" panose="02020603050405020304" pitchFamily="18" charset="0"/>
              </a:rPr>
              <a:t>речевой материал по развитию речевого слуха </a:t>
            </a:r>
            <a:r>
              <a:rPr lang="ru-RU" sz="1200" b="1" dirty="0" smtClean="0">
                <a:solidFill>
                  <a:srgbClr val="993300"/>
                </a:solidFill>
                <a:latin typeface="Times New Roman" panose="02020603050405020304" pitchFamily="18" charset="0"/>
                <a:cs typeface="Times New Roman" panose="02020603050405020304" pitchFamily="18" charset="0"/>
              </a:rPr>
              <a:t>5-11 </a:t>
            </a:r>
            <a:r>
              <a:rPr lang="ru-RU" sz="1200" b="1" dirty="0">
                <a:solidFill>
                  <a:srgbClr val="993300"/>
                </a:solidFill>
                <a:latin typeface="Times New Roman" panose="02020603050405020304" pitchFamily="18" charset="0"/>
                <a:cs typeface="Times New Roman" panose="02020603050405020304" pitchFamily="18" charset="0"/>
              </a:rPr>
              <a:t>классы, для неслышащих </a:t>
            </a:r>
            <a:r>
              <a:rPr lang="ru-RU" sz="1200" b="1" dirty="0" smtClean="0">
                <a:solidFill>
                  <a:srgbClr val="993300"/>
                </a:solidFill>
                <a:latin typeface="Times New Roman" panose="02020603050405020304" pitchFamily="18" charset="0"/>
                <a:cs typeface="Times New Roman" panose="02020603050405020304" pitchFamily="18" charset="0"/>
              </a:rPr>
              <a:t>обучающихся </a:t>
            </a:r>
            <a:r>
              <a:rPr lang="ru-RU" sz="1200" b="1" dirty="0">
                <a:solidFill>
                  <a:srgbClr val="993300"/>
                </a:solidFill>
                <a:latin typeface="Times New Roman" panose="02020603050405020304" pitchFamily="18" charset="0"/>
                <a:cs typeface="Times New Roman" panose="02020603050405020304" pitchFamily="18" charset="0"/>
              </a:rPr>
              <a:t>:  учебно-методическое </a:t>
            </a:r>
            <a:r>
              <a:rPr lang="ru-RU" sz="1200" b="1" dirty="0" smtClean="0">
                <a:solidFill>
                  <a:srgbClr val="993300"/>
                </a:solidFill>
                <a:latin typeface="Times New Roman" panose="02020603050405020304" pitchFamily="18" charset="0"/>
                <a:cs typeface="Times New Roman" panose="02020603050405020304" pitchFamily="18" charset="0"/>
              </a:rPr>
              <a:t>пособие</a:t>
            </a:r>
            <a:r>
              <a:rPr lang="en-US" sz="1200" b="1" dirty="0">
                <a:solidFill>
                  <a:srgbClr val="993300"/>
                </a:solidFill>
                <a:latin typeface="Times New Roman" panose="02020603050405020304" pitchFamily="18" charset="0"/>
                <a:cs typeface="Times New Roman" panose="02020603050405020304" pitchFamily="18" charset="0"/>
              </a:rPr>
              <a:t> </a:t>
            </a:r>
            <a:endParaRPr lang="ru-RU" sz="1200" b="1" dirty="0">
              <a:solidFill>
                <a:srgbClr val="993300"/>
              </a:solidFill>
              <a:latin typeface="Times New Roman" panose="02020603050405020304" pitchFamily="18" charset="0"/>
              <a:cs typeface="Times New Roman" panose="02020603050405020304" pitchFamily="18" charset="0"/>
            </a:endParaRPr>
          </a:p>
          <a:p>
            <a:r>
              <a:rPr lang="ru-RU" sz="1050" b="1" dirty="0" smtClean="0">
                <a:solidFill>
                  <a:srgbClr val="F5C040">
                    <a:lumMod val="50000"/>
                  </a:srgbClr>
                </a:solidFill>
                <a:latin typeface="Times New Roman" panose="02020603050405020304" pitchFamily="18" charset="0"/>
                <a:cs typeface="Times New Roman" panose="02020603050405020304" pitchFamily="18" charset="0"/>
              </a:rPr>
              <a:t>Речевой </a:t>
            </a:r>
            <a:r>
              <a:rPr lang="ru-RU" sz="1050" b="1" dirty="0">
                <a:solidFill>
                  <a:srgbClr val="F5C040">
                    <a:lumMod val="50000"/>
                  </a:srgbClr>
                </a:solidFill>
                <a:latin typeface="Times New Roman" panose="02020603050405020304" pitchFamily="18" charset="0"/>
                <a:cs typeface="Times New Roman" panose="02020603050405020304" pitchFamily="18" charset="0"/>
              </a:rPr>
              <a:t>материал </a:t>
            </a:r>
            <a:r>
              <a:rPr lang="ru-RU" sz="1050" b="1" dirty="0" smtClean="0">
                <a:solidFill>
                  <a:srgbClr val="F5C040">
                    <a:lumMod val="50000"/>
                  </a:srgbClr>
                </a:solidFill>
                <a:latin typeface="Times New Roman" panose="02020603050405020304" pitchFamily="18" charset="0"/>
                <a:cs typeface="Times New Roman" panose="02020603050405020304" pitchFamily="18" charset="0"/>
              </a:rPr>
              <a:t> для индивидуальных </a:t>
            </a:r>
            <a:r>
              <a:rPr lang="ru-RU" sz="1050" b="1" dirty="0">
                <a:solidFill>
                  <a:srgbClr val="F5C040">
                    <a:lumMod val="50000"/>
                  </a:srgbClr>
                </a:solidFill>
                <a:latin typeface="Times New Roman" panose="02020603050405020304" pitchFamily="18" charset="0"/>
                <a:cs typeface="Times New Roman" panose="02020603050405020304" pitchFamily="18" charset="0"/>
              </a:rPr>
              <a:t>коррекционных занятий по развитию речевого слуха  детей с нарушенной слуховой функцией в 5-11 </a:t>
            </a:r>
            <a:r>
              <a:rPr lang="ru-RU" sz="1050" b="1" dirty="0" smtClean="0">
                <a:solidFill>
                  <a:srgbClr val="F5C040">
                    <a:lumMod val="50000"/>
                  </a:srgbClr>
                </a:solidFill>
                <a:latin typeface="Times New Roman" panose="02020603050405020304" pitchFamily="18" charset="0"/>
                <a:cs typeface="Times New Roman" panose="02020603050405020304" pitchFamily="18" charset="0"/>
              </a:rPr>
              <a:t>классах. Основной </a:t>
            </a:r>
            <a:r>
              <a:rPr lang="ru-RU" sz="1050" b="1" dirty="0">
                <a:solidFill>
                  <a:srgbClr val="F5C040">
                    <a:lumMod val="50000"/>
                  </a:srgbClr>
                </a:solidFill>
                <a:latin typeface="Times New Roman" panose="02020603050405020304" pitchFamily="18" charset="0"/>
                <a:cs typeface="Times New Roman" panose="02020603050405020304" pitchFamily="18" charset="0"/>
              </a:rPr>
              <a:t>задачей </a:t>
            </a:r>
            <a:r>
              <a:rPr lang="ru-RU" sz="1050" b="1" dirty="0" smtClean="0">
                <a:solidFill>
                  <a:srgbClr val="F5C040">
                    <a:lumMod val="50000"/>
                  </a:srgbClr>
                </a:solidFill>
                <a:latin typeface="Times New Roman" panose="02020603050405020304" pitchFamily="18" charset="0"/>
                <a:cs typeface="Times New Roman" panose="02020603050405020304" pitchFamily="18" charset="0"/>
              </a:rPr>
              <a:t> материала является </a:t>
            </a:r>
            <a:r>
              <a:rPr lang="ru-RU" sz="1050" b="1" dirty="0">
                <a:solidFill>
                  <a:srgbClr val="F5C040">
                    <a:lumMod val="50000"/>
                  </a:srgbClr>
                </a:solidFill>
                <a:latin typeface="Times New Roman" panose="02020603050405020304" pitchFamily="18" charset="0"/>
                <a:cs typeface="Times New Roman" panose="02020603050405020304" pitchFamily="18" charset="0"/>
              </a:rPr>
              <a:t>формирование речевого слуха,  создание слухозрительной основы для восприятия детьми устной </a:t>
            </a:r>
            <a:r>
              <a:rPr lang="ru-RU" sz="1050" b="1" dirty="0" smtClean="0">
                <a:solidFill>
                  <a:srgbClr val="F5C040">
                    <a:lumMod val="50000"/>
                  </a:srgbClr>
                </a:solidFill>
                <a:latin typeface="Times New Roman" panose="02020603050405020304" pitchFamily="18" charset="0"/>
                <a:cs typeface="Times New Roman" panose="02020603050405020304" pitchFamily="18" charset="0"/>
              </a:rPr>
              <a:t>речи,  с учетом индивидуальных способностей </a:t>
            </a:r>
            <a:r>
              <a:rPr lang="ru-RU" sz="1050" b="1" dirty="0">
                <a:solidFill>
                  <a:srgbClr val="F5C040">
                    <a:lumMod val="50000"/>
                  </a:srgbClr>
                </a:solidFill>
                <a:latin typeface="Times New Roman" panose="02020603050405020304" pitchFamily="18" charset="0"/>
                <a:cs typeface="Times New Roman" panose="02020603050405020304" pitchFamily="18" charset="0"/>
              </a:rPr>
              <a:t>и </a:t>
            </a:r>
            <a:r>
              <a:rPr lang="ru-RU" sz="1050" b="1" dirty="0" smtClean="0">
                <a:solidFill>
                  <a:srgbClr val="F5C040">
                    <a:lumMod val="50000"/>
                  </a:srgbClr>
                </a:solidFill>
                <a:latin typeface="Times New Roman" panose="02020603050405020304" pitchFamily="18" charset="0"/>
                <a:cs typeface="Times New Roman" panose="02020603050405020304" pitchFamily="18" charset="0"/>
              </a:rPr>
              <a:t>психофизиологических особенностей </a:t>
            </a:r>
            <a:r>
              <a:rPr lang="ru-RU" sz="1050" b="1" dirty="0">
                <a:solidFill>
                  <a:srgbClr val="F5C040">
                    <a:lumMod val="50000"/>
                  </a:srgbClr>
                </a:solidFill>
                <a:latin typeface="Times New Roman" panose="02020603050405020304" pitchFamily="18" charset="0"/>
                <a:cs typeface="Times New Roman" panose="02020603050405020304" pitchFamily="18" charset="0"/>
              </a:rPr>
              <a:t>неслышащих детей.</a:t>
            </a:r>
          </a:p>
        </p:txBody>
      </p:sp>
      <p:sp>
        <p:nvSpPr>
          <p:cNvPr id="7" name="Прямоугольник 6"/>
          <p:cNvSpPr/>
          <p:nvPr/>
        </p:nvSpPr>
        <p:spPr>
          <a:xfrm>
            <a:off x="1907704" y="3429000"/>
            <a:ext cx="6840760" cy="1138773"/>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200" b="1" dirty="0">
                <a:solidFill>
                  <a:srgbClr val="993300"/>
                </a:solidFill>
                <a:latin typeface="Times New Roman" panose="02020603050405020304" pitchFamily="18" charset="0"/>
                <a:cs typeface="Times New Roman" panose="02020603050405020304" pitchFamily="18" charset="0"/>
              </a:rPr>
              <a:t>Л.Н. Малихова и </a:t>
            </a:r>
            <a:r>
              <a:rPr lang="ru-RU" sz="1200" b="1" dirty="0" smtClean="0">
                <a:solidFill>
                  <a:srgbClr val="993300"/>
                </a:solidFill>
                <a:latin typeface="Times New Roman" panose="02020603050405020304" pitchFamily="18" charset="0"/>
                <a:cs typeface="Times New Roman" panose="02020603050405020304" pitchFamily="18" charset="0"/>
              </a:rPr>
              <a:t>др. Примерный </a:t>
            </a:r>
            <a:r>
              <a:rPr lang="ru-RU" sz="1200" b="1" dirty="0">
                <a:solidFill>
                  <a:srgbClr val="993300"/>
                </a:solidFill>
                <a:latin typeface="Times New Roman" panose="02020603050405020304" pitchFamily="18" charset="0"/>
                <a:cs typeface="Times New Roman" panose="02020603050405020304" pitchFamily="18" charset="0"/>
              </a:rPr>
              <a:t>речевой материал по развитию слуха </a:t>
            </a:r>
            <a:r>
              <a:rPr lang="ru-RU" sz="1200" b="1" dirty="0" smtClean="0">
                <a:solidFill>
                  <a:srgbClr val="993300"/>
                </a:solidFill>
                <a:latin typeface="Times New Roman" panose="02020603050405020304" pitchFamily="18" charset="0"/>
                <a:cs typeface="Times New Roman" panose="02020603050405020304" pitchFamily="18" charset="0"/>
              </a:rPr>
              <a:t>, 6-11 </a:t>
            </a:r>
            <a:r>
              <a:rPr lang="ru-RU" sz="1200" b="1" dirty="0">
                <a:solidFill>
                  <a:srgbClr val="993300"/>
                </a:solidFill>
                <a:latin typeface="Times New Roman" panose="02020603050405020304" pitchFamily="18" charset="0"/>
                <a:cs typeface="Times New Roman" panose="02020603050405020304" pitchFamily="18" charset="0"/>
              </a:rPr>
              <a:t>классы, для слабослышащих </a:t>
            </a:r>
            <a:r>
              <a:rPr lang="ru-RU" sz="1200" b="1" dirty="0" smtClean="0">
                <a:solidFill>
                  <a:srgbClr val="993300"/>
                </a:solidFill>
                <a:latin typeface="Times New Roman" panose="02020603050405020304" pitchFamily="18" charset="0"/>
                <a:cs typeface="Times New Roman" panose="02020603050405020304" pitchFamily="18" charset="0"/>
              </a:rPr>
              <a:t>обучающихся:  </a:t>
            </a:r>
            <a:r>
              <a:rPr lang="ru-RU" sz="1200" b="1" dirty="0">
                <a:solidFill>
                  <a:srgbClr val="993300"/>
                </a:solidFill>
                <a:latin typeface="Times New Roman" panose="02020603050405020304" pitchFamily="18" charset="0"/>
                <a:cs typeface="Times New Roman" panose="02020603050405020304" pitchFamily="18" charset="0"/>
              </a:rPr>
              <a:t>учебно-методическое </a:t>
            </a:r>
            <a:r>
              <a:rPr lang="ru-RU" sz="1200" b="1" dirty="0" smtClean="0">
                <a:solidFill>
                  <a:srgbClr val="993300"/>
                </a:solidFill>
                <a:latin typeface="Times New Roman" panose="02020603050405020304" pitchFamily="18" charset="0"/>
                <a:cs typeface="Times New Roman" panose="02020603050405020304" pitchFamily="18" charset="0"/>
              </a:rPr>
              <a:t>пособие</a:t>
            </a:r>
          </a:p>
          <a:p>
            <a:r>
              <a:rPr lang="ru-RU" sz="1100" b="1" dirty="0" smtClean="0">
                <a:solidFill>
                  <a:srgbClr val="A5D028">
                    <a:lumMod val="50000"/>
                  </a:srgbClr>
                </a:solidFill>
                <a:latin typeface="Times New Roman" panose="02020603050405020304" pitchFamily="18" charset="0"/>
                <a:cs typeface="Times New Roman" panose="02020603050405020304" pitchFamily="18" charset="0"/>
              </a:rPr>
              <a:t>Речевой </a:t>
            </a:r>
            <a:r>
              <a:rPr lang="ru-RU" sz="1100" b="1" dirty="0">
                <a:solidFill>
                  <a:srgbClr val="A5D028">
                    <a:lumMod val="50000"/>
                  </a:srgbClr>
                </a:solidFill>
                <a:latin typeface="Times New Roman" panose="02020603050405020304" pitchFamily="18" charset="0"/>
                <a:cs typeface="Times New Roman" panose="02020603050405020304" pitchFamily="18" charset="0"/>
              </a:rPr>
              <a:t>материал </a:t>
            </a:r>
            <a:r>
              <a:rPr lang="ru-RU" sz="1100" b="1" dirty="0" smtClean="0">
                <a:solidFill>
                  <a:srgbClr val="A5D028">
                    <a:lumMod val="50000"/>
                  </a:srgbClr>
                </a:solidFill>
                <a:latin typeface="Times New Roman" panose="02020603050405020304" pitchFamily="18" charset="0"/>
                <a:cs typeface="Times New Roman" panose="02020603050405020304" pitchFamily="18" charset="0"/>
              </a:rPr>
              <a:t>для индивидуальных </a:t>
            </a:r>
            <a:r>
              <a:rPr lang="ru-RU" sz="1100" b="1" dirty="0">
                <a:solidFill>
                  <a:srgbClr val="A5D028">
                    <a:lumMod val="50000"/>
                  </a:srgbClr>
                </a:solidFill>
                <a:latin typeface="Times New Roman" panose="02020603050405020304" pitchFamily="18" charset="0"/>
                <a:cs typeface="Times New Roman" panose="02020603050405020304" pitchFamily="18" charset="0"/>
              </a:rPr>
              <a:t>коррекционных занятий по развитию речевого слуха  детей с нарушенной слуховой функцией в 6-11 классах, является примерным и допускает  комбинирование педагогами речевого  материала, учитывая коммуникативные и психофизические возможности обучающихся</a:t>
            </a:r>
            <a:r>
              <a:rPr lang="ru-RU" sz="1100" b="1" dirty="0" smtClean="0">
                <a:solidFill>
                  <a:srgbClr val="A5D028">
                    <a:lumMod val="50000"/>
                  </a:srgbClr>
                </a:solidFill>
                <a:latin typeface="Times New Roman" panose="02020603050405020304" pitchFamily="18" charset="0"/>
                <a:cs typeface="Times New Roman" panose="02020603050405020304" pitchFamily="18" charset="0"/>
              </a:rPr>
              <a:t>.</a:t>
            </a:r>
            <a:endParaRPr lang="ru-RU" sz="1100" b="1" dirty="0">
              <a:solidFill>
                <a:srgbClr val="A5D028">
                  <a:lumMod val="50000"/>
                </a:srgbClr>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918962" y="4797152"/>
            <a:ext cx="6840760" cy="136960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100" b="1" dirty="0">
                <a:solidFill>
                  <a:srgbClr val="C00000"/>
                </a:solidFill>
                <a:latin typeface="Times New Roman" panose="02020603050405020304" pitchFamily="18" charset="0"/>
                <a:cs typeface="Times New Roman" panose="02020603050405020304" pitchFamily="18" charset="0"/>
              </a:rPr>
              <a:t>Л.Н. Малихова и </a:t>
            </a:r>
            <a:r>
              <a:rPr lang="ru-RU" sz="1100" b="1" dirty="0" smtClean="0">
                <a:solidFill>
                  <a:srgbClr val="C00000"/>
                </a:solidFill>
                <a:latin typeface="Times New Roman" panose="02020603050405020304" pitchFamily="18" charset="0"/>
                <a:cs typeface="Times New Roman" panose="02020603050405020304" pitchFamily="18" charset="0"/>
              </a:rPr>
              <a:t>др. </a:t>
            </a:r>
            <a:r>
              <a:rPr lang="ru-RU" sz="1100" b="1" dirty="0" smtClean="0">
                <a:solidFill>
                  <a:srgbClr val="C00000"/>
                </a:solidFill>
                <a:latin typeface="Times New Roman" panose="02020603050405020304" pitchFamily="18" charset="0"/>
                <a:ea typeface="Calibri"/>
                <a:cs typeface="Times New Roman" panose="02020603050405020304" pitchFamily="18" charset="0"/>
              </a:rPr>
              <a:t>Конспекты </a:t>
            </a:r>
            <a:r>
              <a:rPr lang="ru-RU" sz="1100" b="1" dirty="0">
                <a:solidFill>
                  <a:srgbClr val="C00000"/>
                </a:solidFill>
                <a:latin typeface="Times New Roman" panose="02020603050405020304" pitchFamily="18" charset="0"/>
                <a:ea typeface="Calibri"/>
                <a:cs typeface="Times New Roman" panose="02020603050405020304" pitchFamily="18" charset="0"/>
              </a:rPr>
              <a:t>открытых уроков для неслышащих и слабослышащих детей. Подготовительный — 9 классы</a:t>
            </a:r>
            <a:r>
              <a:rPr lang="en-US" sz="1100" b="1" dirty="0">
                <a:solidFill>
                  <a:srgbClr val="C00000"/>
                </a:solidFill>
                <a:latin typeface="Times New Roman" panose="02020603050405020304" pitchFamily="18" charset="0"/>
                <a:ea typeface="Calibri"/>
                <a:cs typeface="Times New Roman" panose="02020603050405020304" pitchFamily="18" charset="0"/>
              </a:rPr>
              <a:t>.</a:t>
            </a:r>
            <a:r>
              <a:rPr lang="ru-RU" sz="1100" b="1" dirty="0">
                <a:solidFill>
                  <a:srgbClr val="C00000"/>
                </a:solidFill>
                <a:latin typeface="Times New Roman" panose="02020603050405020304" pitchFamily="18" charset="0"/>
                <a:ea typeface="Calibri"/>
                <a:cs typeface="Times New Roman" panose="02020603050405020304" pitchFamily="18" charset="0"/>
              </a:rPr>
              <a:t> Методическое </a:t>
            </a:r>
            <a:r>
              <a:rPr lang="ru-RU" sz="1100" b="1" dirty="0" smtClean="0">
                <a:solidFill>
                  <a:srgbClr val="C00000"/>
                </a:solidFill>
                <a:latin typeface="Times New Roman" panose="02020603050405020304" pitchFamily="18" charset="0"/>
                <a:ea typeface="Calibri"/>
                <a:cs typeface="Times New Roman" panose="02020603050405020304" pitchFamily="18" charset="0"/>
              </a:rPr>
              <a:t>пособие</a:t>
            </a:r>
          </a:p>
          <a:p>
            <a:r>
              <a:rPr lang="ru-RU" sz="1100" b="1" dirty="0">
                <a:solidFill>
                  <a:prstClr val="black"/>
                </a:solidFill>
                <a:latin typeface="Times New Roman" panose="02020603050405020304" pitchFamily="18" charset="0"/>
                <a:ea typeface="Calibri"/>
                <a:cs typeface="Times New Roman" panose="02020603050405020304" pitchFamily="18" charset="0"/>
              </a:rPr>
              <a:t> </a:t>
            </a:r>
            <a:r>
              <a:rPr lang="ru-RU" sz="1100" b="1" dirty="0" smtClean="0">
                <a:solidFill>
                  <a:srgbClr val="7030A0"/>
                </a:solidFill>
                <a:latin typeface="Times New Roman" panose="02020603050405020304" pitchFamily="18" charset="0"/>
                <a:ea typeface="Calibri"/>
                <a:cs typeface="Times New Roman" panose="02020603050405020304" pitchFamily="18" charset="0"/>
              </a:rPr>
              <a:t>К</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онспекты </a:t>
            </a:r>
            <a:r>
              <a:rPr lang="ru-RU" sz="1000" b="1" dirty="0">
                <a:solidFill>
                  <a:srgbClr val="7030A0"/>
                </a:solidFill>
                <a:latin typeface="Times New Roman" panose="02020603050405020304" pitchFamily="18" charset="0"/>
                <a:ea typeface="Times New Roman"/>
                <a:cs typeface="Times New Roman" panose="02020603050405020304" pitchFamily="18" charset="0"/>
              </a:rPr>
              <a:t>уроков и занятий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разработаны </a:t>
            </a:r>
            <a:r>
              <a:rPr lang="ru-RU" sz="1000" b="1" dirty="0">
                <a:solidFill>
                  <a:srgbClr val="7030A0"/>
                </a:solidFill>
                <a:latin typeface="Times New Roman" panose="02020603050405020304" pitchFamily="18" charset="0"/>
                <a:ea typeface="Times New Roman"/>
                <a:cs typeface="Times New Roman" panose="02020603050405020304" pitchFamily="18" charset="0"/>
              </a:rPr>
              <a:t>для учителей,  педагогическая деятельность которых связана с детьми, имеющими недостаток слуховой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функции.  </a:t>
            </a:r>
            <a:r>
              <a:rPr lang="ru-RU" sz="1000" b="1" dirty="0">
                <a:solidFill>
                  <a:srgbClr val="7030A0"/>
                </a:solidFill>
                <a:latin typeface="Times New Roman" panose="02020603050405020304" pitchFamily="18" charset="0"/>
                <a:ea typeface="Times New Roman"/>
                <a:cs typeface="Times New Roman" panose="02020603050405020304" pitchFamily="18" charset="0"/>
              </a:rPr>
              <a:t>В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сборнике представлены конспекты  </a:t>
            </a:r>
            <a:r>
              <a:rPr lang="ru-RU" sz="1000" b="1" dirty="0">
                <a:solidFill>
                  <a:srgbClr val="7030A0"/>
                </a:solidFill>
                <a:latin typeface="Times New Roman" panose="02020603050405020304" pitchFamily="18" charset="0"/>
                <a:ea typeface="Times New Roman"/>
                <a:cs typeface="Times New Roman" panose="02020603050405020304" pitchFamily="18" charset="0"/>
              </a:rPr>
              <a:t>открытых уроков  учителей начальной и основной школы,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индивидуальных </a:t>
            </a:r>
            <a:r>
              <a:rPr lang="ru-RU" sz="1000" b="1" dirty="0">
                <a:solidFill>
                  <a:srgbClr val="7030A0"/>
                </a:solidFill>
                <a:latin typeface="Times New Roman" panose="02020603050405020304" pitchFamily="18" charset="0"/>
                <a:ea typeface="Times New Roman"/>
                <a:cs typeface="Times New Roman" panose="02020603050405020304" pitchFamily="18" charset="0"/>
              </a:rPr>
              <a:t>коррекционных и внеклассных занятий, психолого-педагогические  тренинги, классные часы, внеклассные занятия воспитателей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школы-интерната, с применением </a:t>
            </a:r>
            <a:r>
              <a:rPr lang="ru-RU" sz="1000" b="1" dirty="0">
                <a:solidFill>
                  <a:srgbClr val="7030A0"/>
                </a:solidFill>
                <a:latin typeface="Times New Roman" panose="02020603050405020304" pitchFamily="18" charset="0"/>
                <a:ea typeface="Times New Roman"/>
                <a:cs typeface="Times New Roman" panose="02020603050405020304" pitchFamily="18" charset="0"/>
              </a:rPr>
              <a:t>традиционных методов работы и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новых  </a:t>
            </a:r>
            <a:r>
              <a:rPr lang="ru-RU" sz="1000" b="1" dirty="0">
                <a:solidFill>
                  <a:srgbClr val="7030A0"/>
                </a:solidFill>
                <a:latin typeface="Times New Roman" panose="02020603050405020304" pitchFamily="18" charset="0"/>
                <a:ea typeface="Times New Roman"/>
                <a:cs typeface="Times New Roman" panose="02020603050405020304" pitchFamily="18" charset="0"/>
              </a:rPr>
              <a:t>педагогических технологий, основанных на потенциале нетрадиционных коррекционных методик и применения медиаресурсов </a:t>
            </a:r>
            <a:r>
              <a:rPr lang="ru-RU" sz="1000" b="1" dirty="0" smtClean="0">
                <a:solidFill>
                  <a:srgbClr val="7030A0"/>
                </a:solidFill>
                <a:latin typeface="Times New Roman" panose="02020603050405020304" pitchFamily="18" charset="0"/>
                <a:ea typeface="Times New Roman"/>
                <a:cs typeface="Times New Roman" panose="02020603050405020304" pitchFamily="18" charset="0"/>
              </a:rPr>
              <a:t>ИКТ</a:t>
            </a:r>
            <a:r>
              <a:rPr lang="ru-RU" sz="1000" b="1" dirty="0" smtClean="0">
                <a:solidFill>
                  <a:prstClr val="black"/>
                </a:solidFill>
                <a:latin typeface="Times New Roman" panose="02020603050405020304" pitchFamily="18" charset="0"/>
                <a:ea typeface="Times New Roman"/>
                <a:cs typeface="Times New Roman" panose="02020603050405020304" pitchFamily="18" charset="0"/>
              </a:rPr>
              <a:t>.</a:t>
            </a:r>
            <a:r>
              <a:rPr lang="ru-RU" sz="800" b="1" dirty="0">
                <a:solidFill>
                  <a:prstClr val="black"/>
                </a:solidFill>
                <a:latin typeface="Times New Roman" panose="02020603050405020304" pitchFamily="18" charset="0"/>
                <a:ea typeface="Times New Roman"/>
                <a:cs typeface="Times New Roman" panose="02020603050405020304" pitchFamily="18" charset="0"/>
              </a:rPr>
              <a:t> </a:t>
            </a:r>
          </a:p>
        </p:txBody>
      </p:sp>
      <p:pic>
        <p:nvPicPr>
          <p:cNvPr id="10"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3012"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3074" name="Picture 2" descr="C:\Users\Бородина_ОИ\Desktop\ПРЕЗЕНТАЦИИ- 2017\сентябрь 2017\Malihova_Konsp otkr ur 1dop-9k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6" y="4869160"/>
            <a:ext cx="1152125" cy="154751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5" name="Picture 3" descr="C:\Users\Бородина_ОИ\Desktop\ПРЕЗЕНТАЦИИ- 2017\сентябрь 2017\Malihova_Rech Material 5-11 k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7" y="1924997"/>
            <a:ext cx="1152124" cy="136960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6" name="Picture 4" descr="C:\Users\Бородина_ОИ\Desktop\ПРЕЗЕНТАЦИИ- 2017\сентябрь 2017\Malihova_Rech Material 6-11 k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6" y="3396080"/>
            <a:ext cx="1152125" cy="138804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9927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235059"/>
            <a:ext cx="8229600" cy="907941"/>
          </a:xfrm>
          <a:prstGeom prst="rect">
            <a:avLst/>
          </a:prstGeom>
        </p:spPr>
        <p:txBody>
          <a:bodyPr wrap="square">
            <a:spAutoFit/>
          </a:bodyPr>
          <a:lstStyle/>
          <a:p>
            <a:r>
              <a:rPr lang="ru-RU" sz="20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В помощь педагогу:</a:t>
            </a:r>
            <a:br>
              <a:rPr lang="ru-RU" sz="20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br>
            <a:r>
              <a:rPr lang="ru-RU" sz="1800"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Методические и практические пособия для работы с </a:t>
            </a:r>
            <a:r>
              <a:rPr lang="ru-RU" sz="1800" b="1" dirty="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глухими </a:t>
            </a:r>
            <a:r>
              <a:rPr lang="ru-RU" sz="1800"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 и слабослышащими обучающимися</a:t>
            </a:r>
            <a:endParaRPr lang="ru-RU" sz="12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20" y="3099401"/>
            <a:ext cx="1458568" cy="173728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62807" y="3284984"/>
            <a:ext cx="6541642" cy="1169551"/>
          </a:xfrm>
          <a:prstGeom prst="rect">
            <a:avLst/>
          </a:prstGeom>
          <a:solidFill>
            <a:schemeClr val="accent3">
              <a:lumMod val="20000"/>
              <a:lumOff val="80000"/>
            </a:schemeClr>
          </a:solidFill>
          <a:scene3d>
            <a:camera prst="orthographicFront"/>
            <a:lightRig rig="threePt" dir="t"/>
          </a:scene3d>
          <a:sp3d>
            <a:bevelT/>
          </a:sp3d>
        </p:spPr>
        <p:txBody>
          <a:bodyPr wrap="square" rtlCol="0">
            <a:spAutoFit/>
          </a:bodyPr>
          <a:lstStyle/>
          <a:p>
            <a:r>
              <a:rPr lang="ru-RU" sz="1400" b="1" dirty="0" smtClean="0">
                <a:solidFill>
                  <a:srgbClr val="FF0000"/>
                </a:solidFill>
                <a:latin typeface="Times New Roman" pitchFamily="18" charset="0"/>
                <a:cs typeface="Times New Roman" pitchFamily="18" charset="0"/>
              </a:rPr>
              <a:t>Речицкая Е.Г., Гущина Т.К. Коррекционная работа по развитию познавательной сферы глухих обучающихся с задержкой психического развития (ЗПР).</a:t>
            </a:r>
            <a:r>
              <a:rPr lang="ru-RU" sz="1400" b="1" dirty="0" smtClean="0">
                <a:latin typeface="Times New Roman" pitchFamily="18" charset="0"/>
                <a:cs typeface="Times New Roman" pitchFamily="18" charset="0"/>
              </a:rPr>
              <a:t> В пособии описаны диагностические методики, процедура динамического обследования и представлены основные направления коррекционной работы с глухими детьми с ЗПР</a:t>
            </a:r>
            <a:endParaRPr lang="ru-RU" sz="1400" b="1" dirty="0">
              <a:latin typeface="Times New Roman" pitchFamily="18" charset="0"/>
              <a:cs typeface="Times New Roman" pitchFamily="18"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958" y="4893405"/>
            <a:ext cx="1487897" cy="173728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093897" y="4749600"/>
            <a:ext cx="6480721" cy="1323439"/>
          </a:xfrm>
          <a:prstGeom prst="rect">
            <a:avLst/>
          </a:prstGeom>
          <a:solidFill>
            <a:schemeClr val="accent3">
              <a:lumMod val="20000"/>
              <a:lumOff val="80000"/>
            </a:schemeClr>
          </a:solidFill>
          <a:scene3d>
            <a:camera prst="orthographicFront"/>
            <a:lightRig rig="threePt" dir="t"/>
          </a:scene3d>
          <a:sp3d>
            <a:bevelT/>
          </a:sp3d>
        </p:spPr>
        <p:txBody>
          <a:bodyPr wrap="square" rtlCol="0">
            <a:spAutoFit/>
          </a:bodyPr>
          <a:lstStyle/>
          <a:p>
            <a:r>
              <a:rPr lang="ru-RU" sz="1600" b="1" dirty="0" smtClean="0">
                <a:solidFill>
                  <a:srgbClr val="FF0000"/>
                </a:solidFill>
                <a:latin typeface="Times New Roman" pitchFamily="18" charset="0"/>
                <a:cs typeface="Times New Roman" pitchFamily="18" charset="0"/>
              </a:rPr>
              <a:t>Речицкая Е.Г., Сошина Е.А. Развитие творческого воображения младших школьников в условиях сохранного и нарушенного слуха.</a:t>
            </a:r>
            <a:r>
              <a:rPr lang="ru-RU" sz="1600" b="1" dirty="0" smtClean="0">
                <a:latin typeface="Times New Roman" pitchFamily="18" charset="0"/>
                <a:cs typeface="Times New Roman" pitchFamily="18" charset="0"/>
              </a:rPr>
              <a:t> В пособии описаны направления коррекционно-педагогической работы по развитию творческого воображения у глухих детей в процессе учебной и внеурочной деятельности</a:t>
            </a:r>
            <a:endParaRPr lang="ru-RU" sz="1600" b="1" dirty="0">
              <a:latin typeface="Times New Roman" pitchFamily="18" charset="0"/>
              <a:cs typeface="Times New Roman" pitchFamily="18" charset="0"/>
            </a:endParaRPr>
          </a:p>
        </p:txBody>
      </p:sp>
      <p:pic>
        <p:nvPicPr>
          <p:cNvPr id="9" name="Picture 2" descr="C:\Users\Бородина_ОИ\Desktop\Logotype\Logo VLADOS_2017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3013" y="640021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0993" y="1254676"/>
            <a:ext cx="1433264" cy="174355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2807" y="1268760"/>
            <a:ext cx="1464354" cy="174355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120" y="1268760"/>
            <a:ext cx="1458568" cy="174355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511718" y="1526288"/>
            <a:ext cx="3066514" cy="1077218"/>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600" b="1" dirty="0" smtClean="0">
                <a:solidFill>
                  <a:srgbClr val="FF0000"/>
                </a:solidFill>
                <a:latin typeface="Times New Roman" pitchFamily="18" charset="0"/>
                <a:cs typeface="Times New Roman" pitchFamily="18" charset="0"/>
              </a:rPr>
              <a:t>Речицкая Е.Г. и др. </a:t>
            </a:r>
            <a:r>
              <a:rPr lang="ru-RU" sz="1600" b="1" dirty="0" smtClean="0">
                <a:latin typeface="Times New Roman" pitchFamily="18" charset="0"/>
                <a:cs typeface="Times New Roman" pitchFamily="18" charset="0"/>
              </a:rPr>
              <a:t>Методические пособия по работе с детьми с нарушениями слуха</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1180790993"/>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395536" y="188640"/>
            <a:ext cx="8496944" cy="1077218"/>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ru-RU" sz="24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АООП НОО</a:t>
            </a:r>
            <a:r>
              <a:rPr lang="ru-RU" sz="40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sz="24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для</a:t>
            </a:r>
            <a:r>
              <a:rPr lang="ru-RU" sz="36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sz="20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слабослышащих и позднооглохших обучающихся </a:t>
            </a:r>
            <a:r>
              <a:rPr lang="ru-RU"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(Варианты 2.1., 2.2 - </a:t>
            </a:r>
            <a:r>
              <a:rPr lang="en-US"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I </a:t>
            </a:r>
            <a:r>
              <a:rPr lang="ru-RU"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и</a:t>
            </a:r>
            <a:r>
              <a:rPr lang="en-US"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II</a:t>
            </a:r>
            <a:r>
              <a:rPr lang="ru-RU"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отделения </a:t>
            </a:r>
            <a:r>
              <a:rPr lang="ru-RU" sz="1800" b="1"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sz="18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2.3.</a:t>
            </a:r>
            <a:r>
              <a:rPr lang="ru-RU" sz="2400" b="1" cap="none" spc="0" dirty="0" smtClean="0">
                <a:ln w="11430"/>
                <a:solidFill>
                  <a:srgbClr val="9933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endParaRPr lang="ru-RU" sz="3600" b="1" cap="none" spc="0" dirty="0">
              <a:ln w="11430"/>
              <a:solidFill>
                <a:srgbClr val="993300"/>
              </a:solidFill>
              <a:effectLst>
                <a:outerShdw blurRad="50800" dist="39000" dir="5460000" algn="tl">
                  <a:srgbClr val="000000">
                    <a:alpha val="38000"/>
                  </a:srgbClr>
                </a:outerShdw>
              </a:effectLst>
            </a:endParaRPr>
          </a:p>
        </p:txBody>
      </p:sp>
      <p:sp>
        <p:nvSpPr>
          <p:cNvPr id="2" name="Прямоугольник 1"/>
          <p:cNvSpPr/>
          <p:nvPr/>
        </p:nvSpPr>
        <p:spPr>
          <a:xfrm>
            <a:off x="539552" y="6019549"/>
            <a:ext cx="6600536" cy="600164"/>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100" b="1" dirty="0" smtClean="0">
                <a:solidFill>
                  <a:srgbClr val="C00000"/>
                </a:solidFill>
                <a:latin typeface="Times New Roman" panose="02020603050405020304" pitchFamily="18" charset="0"/>
                <a:cs typeface="Times New Roman" panose="02020603050405020304" pitchFamily="18" charset="0"/>
              </a:rPr>
              <a:t>Для слабослышащих и позднооглохших обучающихся, </a:t>
            </a:r>
            <a:r>
              <a:rPr lang="ru-RU" sz="1100" b="1" dirty="0">
                <a:solidFill>
                  <a:srgbClr val="C00000"/>
                </a:solidFill>
                <a:latin typeface="Times New Roman" panose="02020603050405020304" pitchFamily="18" charset="0"/>
                <a:cs typeface="Times New Roman" panose="02020603050405020304" pitchFamily="18" charset="0"/>
              </a:rPr>
              <a:t>имеющих </a:t>
            </a:r>
            <a:r>
              <a:rPr lang="ru-RU" sz="1100" b="1" dirty="0" smtClean="0">
                <a:solidFill>
                  <a:srgbClr val="C00000"/>
                </a:solidFill>
                <a:latin typeface="Times New Roman" panose="02020603050405020304" pitchFamily="18" charset="0"/>
                <a:cs typeface="Times New Roman" panose="02020603050405020304" pitchFamily="18" charset="0"/>
              </a:rPr>
              <a:t>инвалидность, обучение дополняется </a:t>
            </a:r>
            <a:r>
              <a:rPr lang="ru-RU" sz="1100" b="1" dirty="0">
                <a:solidFill>
                  <a:srgbClr val="C00000"/>
                </a:solidFill>
                <a:latin typeface="Times New Roman" panose="02020603050405020304" pitchFamily="18" charset="0"/>
                <a:cs typeface="Times New Roman" panose="02020603050405020304" pitchFamily="18" charset="0"/>
              </a:rPr>
              <a:t>индивидуальной программой реабилитации </a:t>
            </a:r>
            <a:r>
              <a:rPr lang="ru-RU" sz="1100" b="1" dirty="0" smtClean="0">
                <a:solidFill>
                  <a:srgbClr val="C00000"/>
                </a:solidFill>
                <a:latin typeface="Times New Roman" panose="02020603050405020304" pitchFamily="18" charset="0"/>
                <a:cs typeface="Times New Roman" panose="02020603050405020304" pitchFamily="18" charset="0"/>
              </a:rPr>
              <a:t>(ИПР</a:t>
            </a:r>
            <a:r>
              <a:rPr lang="ru-RU" sz="1100" b="1" dirty="0">
                <a:solidFill>
                  <a:srgbClr val="C00000"/>
                </a:solidFill>
                <a:latin typeface="Times New Roman" panose="02020603050405020304" pitchFamily="18" charset="0"/>
                <a:cs typeface="Times New Roman" panose="02020603050405020304" pitchFamily="18" charset="0"/>
              </a:rPr>
              <a:t>) инвалида в части создания специальных условий </a:t>
            </a:r>
            <a:r>
              <a:rPr lang="ru-RU" sz="1100" b="1" dirty="0" smtClean="0">
                <a:solidFill>
                  <a:srgbClr val="C00000"/>
                </a:solidFill>
                <a:latin typeface="Times New Roman" panose="02020603050405020304" pitchFamily="18" charset="0"/>
                <a:cs typeface="Times New Roman" panose="02020603050405020304" pitchFamily="18" charset="0"/>
              </a:rPr>
              <a:t>получения образования.</a:t>
            </a:r>
            <a:endParaRPr lang="ru-RU" sz="11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3" name="Схема 2"/>
          <p:cNvGraphicFramePr/>
          <p:nvPr>
            <p:extLst>
              <p:ext uri="{D42A27DB-BD31-4B8C-83A1-F6EECF244321}">
                <p14:modId xmlns:p14="http://schemas.microsoft.com/office/powerpoint/2010/main" val="2347413025"/>
              </p:ext>
            </p:extLst>
          </p:nvPr>
        </p:nvGraphicFramePr>
        <p:xfrm>
          <a:off x="2339752" y="1988840"/>
          <a:ext cx="4680520" cy="383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Схема 6"/>
          <p:cNvGraphicFramePr/>
          <p:nvPr>
            <p:extLst>
              <p:ext uri="{D42A27DB-BD31-4B8C-83A1-F6EECF244321}">
                <p14:modId xmlns:p14="http://schemas.microsoft.com/office/powerpoint/2010/main" val="1968828004"/>
              </p:ext>
            </p:extLst>
          </p:nvPr>
        </p:nvGraphicFramePr>
        <p:xfrm>
          <a:off x="6633449" y="1844824"/>
          <a:ext cx="2491787"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Схема 9"/>
          <p:cNvGraphicFramePr/>
          <p:nvPr>
            <p:extLst>
              <p:ext uri="{D42A27DB-BD31-4B8C-83A1-F6EECF244321}">
                <p14:modId xmlns:p14="http://schemas.microsoft.com/office/powerpoint/2010/main" val="89645053"/>
              </p:ext>
            </p:extLst>
          </p:nvPr>
        </p:nvGraphicFramePr>
        <p:xfrm>
          <a:off x="409782" y="1844824"/>
          <a:ext cx="2491787"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Стрелка вправо 7"/>
          <p:cNvSpPr/>
          <p:nvPr/>
        </p:nvSpPr>
        <p:spPr>
          <a:xfrm rot="19794517">
            <a:off x="6352341" y="2702268"/>
            <a:ext cx="390975" cy="48463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 name="Стрелка вправо 13"/>
          <p:cNvSpPr/>
          <p:nvPr/>
        </p:nvSpPr>
        <p:spPr>
          <a:xfrm rot="954740">
            <a:off x="6474144" y="4144920"/>
            <a:ext cx="390975" cy="48463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 name="Стрелка вправо 14"/>
          <p:cNvSpPr/>
          <p:nvPr/>
        </p:nvSpPr>
        <p:spPr>
          <a:xfrm rot="12100965">
            <a:off x="2638094" y="2721461"/>
            <a:ext cx="390975" cy="48463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Стрелка вправо 15"/>
          <p:cNvSpPr/>
          <p:nvPr/>
        </p:nvSpPr>
        <p:spPr>
          <a:xfrm rot="10800000">
            <a:off x="2699791" y="4713691"/>
            <a:ext cx="390975" cy="48463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2" name="Picture 2" descr="C:\Users\Бородина_ОИ\Desktop\Logotype\Logo VLADOS_2017Colo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93013" y="640021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630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1193850"/>
            <a:ext cx="6552728" cy="1743554"/>
          </a:xfrm>
          <a:prstGeom prst="rect">
            <a:avLst/>
          </a:prstGeom>
          <a:solidFill>
            <a:schemeClr val="accent4">
              <a:lumMod val="20000"/>
              <a:lumOff val="80000"/>
            </a:schemeClr>
          </a:solidFill>
          <a:scene3d>
            <a:camera prst="orthographicFront"/>
            <a:lightRig rig="threePt" dir="t"/>
          </a:scene3d>
          <a:sp3d>
            <a:bevelT/>
          </a:sp3d>
        </p:spPr>
        <p:txBody>
          <a:bodyPr wrap="square" rtlCol="0">
            <a:spAutoFit/>
          </a:bodyPr>
          <a:lstStyle/>
          <a:p>
            <a:pPr algn="just">
              <a:lnSpc>
                <a:spcPct val="115000"/>
              </a:lnSpc>
              <a:spcAft>
                <a:spcPts val="0"/>
              </a:spcAft>
            </a:pPr>
            <a:r>
              <a:rPr lang="ru-RU" sz="1400" b="1" dirty="0">
                <a:solidFill>
                  <a:srgbClr val="FF0000"/>
                </a:solidFill>
                <a:latin typeface="Times New Roman" pitchFamily="18" charset="0"/>
                <a:ea typeface="Calibri"/>
                <a:cs typeface="Times New Roman" pitchFamily="18" charset="0"/>
              </a:rPr>
              <a:t>Николаева </a:t>
            </a:r>
            <a:r>
              <a:rPr lang="ru-RU" sz="1400" b="1" dirty="0" err="1" smtClean="0">
                <a:solidFill>
                  <a:srgbClr val="FF0000"/>
                </a:solidFill>
                <a:latin typeface="Times New Roman" pitchFamily="18" charset="0"/>
                <a:ea typeface="Calibri"/>
                <a:cs typeface="Times New Roman" pitchFamily="18" charset="0"/>
              </a:rPr>
              <a:t>И.А.Речевое</a:t>
            </a:r>
            <a:r>
              <a:rPr lang="ru-RU" sz="1400" b="1" dirty="0" smtClean="0">
                <a:solidFill>
                  <a:srgbClr val="FF0000"/>
                </a:solidFill>
                <a:latin typeface="Times New Roman" pitchFamily="18" charset="0"/>
                <a:ea typeface="Calibri"/>
                <a:cs typeface="Times New Roman" pitchFamily="18" charset="0"/>
              </a:rPr>
              <a:t> </a:t>
            </a:r>
            <a:r>
              <a:rPr lang="ru-RU" sz="1400" b="1" dirty="0">
                <a:solidFill>
                  <a:srgbClr val="FF0000"/>
                </a:solidFill>
                <a:latin typeface="Times New Roman" pitchFamily="18" charset="0"/>
                <a:ea typeface="Calibri"/>
                <a:cs typeface="Times New Roman" pitchFamily="18" charset="0"/>
              </a:rPr>
              <a:t>развитие детей после кохлеарной </a:t>
            </a:r>
            <a:r>
              <a:rPr lang="ru-RU" sz="1400" b="1" dirty="0" smtClean="0">
                <a:solidFill>
                  <a:srgbClr val="FF0000"/>
                </a:solidFill>
                <a:latin typeface="Times New Roman" pitchFamily="18" charset="0"/>
                <a:ea typeface="Calibri"/>
                <a:cs typeface="Times New Roman" pitchFamily="18" charset="0"/>
              </a:rPr>
              <a:t>имплантации</a:t>
            </a:r>
            <a:endParaRPr lang="ru-RU" sz="1400" b="1" dirty="0">
              <a:solidFill>
                <a:srgbClr val="FF0000"/>
              </a:solidFill>
              <a:latin typeface="Times New Roman" pitchFamily="18" charset="0"/>
              <a:ea typeface="Calibri"/>
              <a:cs typeface="Times New Roman" pitchFamily="18" charset="0"/>
            </a:endParaRPr>
          </a:p>
          <a:p>
            <a:pPr algn="just">
              <a:lnSpc>
                <a:spcPct val="115000"/>
              </a:lnSpc>
              <a:spcAft>
                <a:spcPts val="0"/>
              </a:spcAft>
            </a:pPr>
            <a:r>
              <a:rPr lang="ru-RU" sz="1200" b="1" dirty="0">
                <a:latin typeface="Times New Roman" pitchFamily="18" charset="0"/>
                <a:ea typeface="Calibri"/>
                <a:cs typeface="Times New Roman" pitchFamily="18" charset="0"/>
              </a:rPr>
              <a:t>В пособии представлены задания, предназначенные для детей после кохлеарной имплантации, уже умеющих читать.</a:t>
            </a:r>
          </a:p>
          <a:p>
            <a:pPr algn="just">
              <a:lnSpc>
                <a:spcPct val="115000"/>
              </a:lnSpc>
              <a:spcAft>
                <a:spcPts val="0"/>
              </a:spcAft>
            </a:pPr>
            <a:r>
              <a:rPr lang="ru-RU" sz="1200" b="1" dirty="0">
                <a:latin typeface="Times New Roman" pitchFamily="18" charset="0"/>
                <a:ea typeface="Calibri"/>
                <a:cs typeface="Times New Roman" pitchFamily="18" charset="0"/>
              </a:rPr>
              <a:t>Основная цель занятий - стимулирование слухоречевого развития: произносительных навыков; слухового восприятия и фонематического слуха; понимания обращенной речи.</a:t>
            </a:r>
          </a:p>
          <a:p>
            <a:r>
              <a:rPr lang="ru-RU" sz="1200" b="1" dirty="0">
                <a:latin typeface="Times New Roman" pitchFamily="18" charset="0"/>
                <a:ea typeface="Calibri"/>
                <a:cs typeface="Times New Roman" pitchFamily="18" charset="0"/>
              </a:rPr>
              <a:t>Пособие адресовано педагогам-дефектологам, логопедам и родителям для индивидуальных занятий с детьми младшего школьного возраста, перенесших операцию по кохлеарной имплантации</a:t>
            </a:r>
            <a:endParaRPr lang="ru-RU" sz="1200" b="1" dirty="0">
              <a:latin typeface="Times New Roman" pitchFamily="18" charset="0"/>
              <a:cs typeface="Times New Roman" pitchFamily="18" charset="0"/>
            </a:endParaRPr>
          </a:p>
        </p:txBody>
      </p:sp>
      <p:sp>
        <p:nvSpPr>
          <p:cNvPr id="5" name="Прямоугольник 4"/>
          <p:cNvSpPr/>
          <p:nvPr/>
        </p:nvSpPr>
        <p:spPr>
          <a:xfrm>
            <a:off x="323528" y="116632"/>
            <a:ext cx="8424936" cy="954107"/>
          </a:xfrm>
          <a:prstGeom prst="rect">
            <a:avLst/>
          </a:prstGeom>
        </p:spPr>
        <p:txBody>
          <a:bodyPr wrap="square">
            <a:spAutoFit/>
          </a:bodyPr>
          <a:lstStyle/>
          <a:p>
            <a:r>
              <a:rPr lang="ru-RU" sz="20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В помощь педагогу:</a:t>
            </a:r>
            <a:br>
              <a:rPr lang="ru-RU" sz="2000" b="1" dirty="0">
                <a:ln w="11430"/>
                <a:solidFill>
                  <a:srgbClr val="C00000"/>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br>
            <a:r>
              <a:rPr lang="ru-RU"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Методическая и практическая литература  </a:t>
            </a:r>
            <a:r>
              <a:rPr lang="ru-RU" b="1" dirty="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по развитию речевого слуха у </a:t>
            </a:r>
            <a:r>
              <a:rPr lang="ru-RU" b="1" dirty="0" smtClean="0">
                <a:ln w="11430"/>
                <a:solidFill>
                  <a:srgbClr val="05E0DB">
                    <a:lumMod val="50000"/>
                  </a:srgbClr>
                </a:solidFill>
                <a:effectLst>
                  <a:outerShdw blurRad="50800" dist="39000" dir="5460000" algn="tl">
                    <a:srgbClr val="000000">
                      <a:alpha val="38000"/>
                    </a:srgbClr>
                  </a:outerShdw>
                </a:effectLst>
                <a:latin typeface="Times New Roman" panose="02020603050405020304" pitchFamily="18" charset="0"/>
                <a:ea typeface="+mj-ea"/>
                <a:cs typeface="Times New Roman" panose="02020603050405020304" pitchFamily="18" charset="0"/>
              </a:rPr>
              <a:t>детей после кохлеарной имплантации</a:t>
            </a:r>
            <a:endParaRPr lang="ru-RU" sz="12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72" y="1193850"/>
            <a:ext cx="1398436" cy="174355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3013" y="640021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284984"/>
            <a:ext cx="1416571" cy="174355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1" y="3284984"/>
            <a:ext cx="1416571" cy="174355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0032" y="3284984"/>
            <a:ext cx="1416571" cy="174355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5991" y="3258647"/>
            <a:ext cx="1388457" cy="176989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8872" y="5157192"/>
            <a:ext cx="8245577" cy="830997"/>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600" b="1" dirty="0" smtClean="0">
                <a:latin typeface="Times New Roman" pitchFamily="18" charset="0"/>
                <a:cs typeface="Times New Roman" pitchFamily="18" charset="0"/>
              </a:rPr>
              <a:t>Николаева И.А., Хименкова Е.С. Комплект пособий по развитию письменной речи у кохлеарно имплантированных обучающихся в 3-5 классах. Комплект состоит из методического пособий и 3-х рабочих тетрадей</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375875237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1520" y="332656"/>
            <a:ext cx="8352928" cy="1461763"/>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228600" lvl="0" indent="-182563" fontAlgn="base">
              <a:lnSpc>
                <a:spcPct val="80000"/>
              </a:lnSpc>
              <a:spcBef>
                <a:spcPct val="20000"/>
              </a:spcBef>
              <a:spcAft>
                <a:spcPts val="300"/>
              </a:spcAft>
              <a:tabLst/>
            </a:pPr>
            <a:r>
              <a:rPr lang="ru-RU" alt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ea typeface="+mn-ea"/>
                <a:cs typeface="+mn-cs"/>
              </a:rPr>
              <a:t>  </a:t>
            </a:r>
            <a:r>
              <a:rPr lang="ru-RU" altLang="ru-RU" sz="40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Корсунская </a:t>
            </a:r>
            <a:r>
              <a:rPr lang="ru-RU" altLang="ru-RU" sz="4000" b="1" dirty="0">
                <a:ln w="11430"/>
                <a:solidFill>
                  <a:srgbClr val="C00000"/>
                </a:solidFill>
                <a:effectLst>
                  <a:outerShdw blurRad="50800" dist="39000" dir="5460000" algn="tl">
                    <a:srgbClr val="000000">
                      <a:alpha val="38000"/>
                    </a:srgbClr>
                  </a:outerShdw>
                </a:effectLst>
                <a:latin typeface="Times New Roman" pitchFamily="18" charset="0"/>
                <a:ea typeface="+mn-ea"/>
                <a:cs typeface="+mn-cs"/>
              </a:rPr>
              <a:t>Б.Д.  Читаю сам. </a:t>
            </a:r>
            <a:r>
              <a:rPr lang="ru-RU" altLang="ru-RU" sz="40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
            </a:r>
            <a:br>
              <a:rPr lang="ru-RU" altLang="ru-RU" sz="40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br>
            <a:r>
              <a:rPr lang="ru-RU" altLang="ru-RU" sz="40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 </a:t>
            </a:r>
            <a:r>
              <a:rPr lang="ru-RU" altLang="ru-RU" sz="27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Книга </a:t>
            </a:r>
            <a:r>
              <a:rPr lang="ru-RU" altLang="ru-RU" sz="2700" b="1" dirty="0">
                <a:ln w="11430"/>
                <a:solidFill>
                  <a:srgbClr val="C00000"/>
                </a:solidFill>
                <a:effectLst>
                  <a:outerShdw blurRad="50800" dist="39000" dir="5460000" algn="tl">
                    <a:srgbClr val="000000">
                      <a:alpha val="38000"/>
                    </a:srgbClr>
                  </a:outerShdw>
                </a:effectLst>
                <a:latin typeface="Times New Roman" pitchFamily="18" charset="0"/>
                <a:ea typeface="+mn-ea"/>
                <a:cs typeface="+mn-cs"/>
              </a:rPr>
              <a:t>для чтения: </a:t>
            </a:r>
            <a:r>
              <a:rPr lang="ru-RU" altLang="ru-RU" sz="27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в </a:t>
            </a:r>
            <a:r>
              <a:rPr lang="ru-RU" altLang="ru-RU" sz="2700" b="1" dirty="0">
                <a:ln w="11430"/>
                <a:solidFill>
                  <a:srgbClr val="C00000"/>
                </a:solidFill>
                <a:effectLst>
                  <a:outerShdw blurRad="50800" dist="39000" dir="5460000" algn="tl">
                    <a:srgbClr val="000000">
                      <a:alpha val="38000"/>
                    </a:srgbClr>
                  </a:outerShdw>
                </a:effectLst>
                <a:latin typeface="Times New Roman" pitchFamily="18" charset="0"/>
                <a:ea typeface="+mn-ea"/>
                <a:cs typeface="+mn-cs"/>
              </a:rPr>
              <a:t>3 </a:t>
            </a:r>
            <a:r>
              <a:rPr lang="ru-RU" altLang="ru-RU" sz="2700" b="1" dirty="0" smtClean="0">
                <a:ln w="11430"/>
                <a:solidFill>
                  <a:srgbClr val="C00000"/>
                </a:solidFill>
                <a:effectLst>
                  <a:outerShdw blurRad="50800" dist="39000" dir="5460000" algn="tl">
                    <a:srgbClr val="000000">
                      <a:alpha val="38000"/>
                    </a:srgbClr>
                  </a:outerShdw>
                </a:effectLst>
                <a:latin typeface="Times New Roman" pitchFamily="18" charset="0"/>
                <a:ea typeface="+mn-ea"/>
                <a:cs typeface="+mn-cs"/>
              </a:rPr>
              <a:t>книгах.</a:t>
            </a:r>
            <a:r>
              <a:rPr lang="ru-RU" altLang="ru-RU" sz="2700" b="1" dirty="0">
                <a:ln w="11430"/>
                <a:solidFill>
                  <a:srgbClr val="C00000"/>
                </a:solidFill>
                <a:effectLst>
                  <a:outerShdw blurRad="50800" dist="39000" dir="5460000" algn="tl">
                    <a:srgbClr val="000000">
                      <a:alpha val="38000"/>
                    </a:srgbClr>
                  </a:outerShdw>
                </a:effectLst>
                <a:latin typeface="Times New Roman" pitchFamily="18" charset="0"/>
                <a:ea typeface="+mn-ea"/>
                <a:cs typeface="+mn-cs"/>
              </a:rPr>
              <a:t/>
            </a:r>
            <a:br>
              <a:rPr lang="ru-RU" altLang="ru-RU" sz="2700" b="1" dirty="0">
                <a:ln w="11430"/>
                <a:solidFill>
                  <a:srgbClr val="C00000"/>
                </a:solidFill>
                <a:effectLst>
                  <a:outerShdw blurRad="50800" dist="39000" dir="5460000" algn="tl">
                    <a:srgbClr val="000000">
                      <a:alpha val="38000"/>
                    </a:srgbClr>
                  </a:outerShdw>
                </a:effectLst>
                <a:latin typeface="Times New Roman" pitchFamily="18" charset="0"/>
                <a:ea typeface="+mn-ea"/>
                <a:cs typeface="+mn-cs"/>
              </a:rPr>
            </a:br>
            <a:endParaRPr lang="ru-RU" sz="2700" b="1" dirty="0">
              <a:ln w="11430"/>
              <a:solidFill>
                <a:srgbClr val="C00000"/>
              </a:solidFill>
              <a:effectLst>
                <a:outerShdw blurRad="50800" dist="39000" dir="5460000" algn="tl">
                  <a:srgbClr val="000000">
                    <a:alpha val="38000"/>
                  </a:srgbClr>
                </a:outerShdw>
              </a:effectLst>
            </a:endParaRPr>
          </a:p>
        </p:txBody>
      </p:sp>
      <p:sp>
        <p:nvSpPr>
          <p:cNvPr id="5" name="Объект 4"/>
          <p:cNvSpPr>
            <a:spLocks noGrp="1"/>
          </p:cNvSpPr>
          <p:nvPr>
            <p:ph sz="half" idx="1"/>
          </p:nvPr>
        </p:nvSpPr>
        <p:spPr>
          <a:xfrm>
            <a:off x="4211960" y="1556792"/>
            <a:ext cx="4464496" cy="4264018"/>
          </a:xfrm>
          <a:solidFill>
            <a:schemeClr val="accent5">
              <a:lumMod val="60000"/>
              <a:lumOff val="40000"/>
            </a:schemeClr>
          </a:solidFill>
          <a:ln>
            <a:noFill/>
          </a:ln>
          <a:effectLst>
            <a:glow rad="1016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85000" lnSpcReduction="10000"/>
          </a:bodyPr>
          <a:lstStyle/>
          <a:p>
            <a:pPr marL="228600" lvl="0" indent="-182563" fontAlgn="base">
              <a:lnSpc>
                <a:spcPct val="80000"/>
              </a:lnSpc>
              <a:spcAft>
                <a:spcPts val="300"/>
              </a:spcAft>
              <a:buClr>
                <a:srgbClr val="C3260C"/>
              </a:buClr>
              <a:buSzPct val="130000"/>
              <a:buNone/>
            </a:pPr>
            <a:endParaRPr lang="ru-RU" altLang="ru-RU" sz="2000" b="1" i="1" dirty="0" smtClean="0">
              <a:solidFill>
                <a:srgbClr val="404040"/>
              </a:solidFill>
              <a:latin typeface="Times New Roman" pitchFamily="18" charset="0"/>
            </a:endParaRPr>
          </a:p>
          <a:p>
            <a:pPr marL="388937" lvl="0" indent="-342900" fontAlgn="base">
              <a:lnSpc>
                <a:spcPct val="110000"/>
              </a:lnSpc>
              <a:spcAft>
                <a:spcPts val="300"/>
              </a:spcAft>
              <a:buClr>
                <a:srgbClr val="C3260C"/>
              </a:buClr>
              <a:buSzPct val="130000"/>
              <a:buFont typeface="Wingdings" panose="05000000000000000000" pitchFamily="2" charset="2"/>
              <a:buChar char="q"/>
            </a:pPr>
            <a:r>
              <a:rPr lang="ru-RU" altLang="ru-RU" sz="2000" b="1" i="1" dirty="0">
                <a:solidFill>
                  <a:srgbClr val="404040"/>
                </a:solidFill>
                <a:latin typeface="Times New Roman" pitchFamily="18" charset="0"/>
              </a:rPr>
              <a:t> </a:t>
            </a:r>
            <a:r>
              <a:rPr lang="ru-RU" altLang="ru-RU" sz="2000" b="1" i="1" dirty="0" smtClean="0">
                <a:solidFill>
                  <a:srgbClr val="404040"/>
                </a:solidFill>
                <a:latin typeface="Times New Roman" pitchFamily="18" charset="0"/>
              </a:rPr>
              <a:t>    </a:t>
            </a:r>
            <a:r>
              <a:rPr lang="ru-RU" altLang="ru-RU" sz="1600" b="1" dirty="0" smtClean="0">
                <a:solidFill>
                  <a:srgbClr val="404040"/>
                </a:solidFill>
                <a:latin typeface="Times New Roman" pitchFamily="18" charset="0"/>
              </a:rPr>
              <a:t>Читаю </a:t>
            </a:r>
            <a:r>
              <a:rPr lang="ru-RU" altLang="ru-RU" sz="1600" b="1" dirty="0">
                <a:solidFill>
                  <a:srgbClr val="404040"/>
                </a:solidFill>
                <a:latin typeface="Times New Roman" pitchFamily="18" charset="0"/>
              </a:rPr>
              <a:t>сам» — три сборника коротких иллюстрированных рассказов, предназначенных  </a:t>
            </a:r>
            <a:r>
              <a:rPr lang="ru-RU" altLang="ru-RU" sz="1600" b="1" dirty="0" smtClean="0">
                <a:solidFill>
                  <a:srgbClr val="404040"/>
                </a:solidFill>
                <a:latin typeface="Times New Roman" pitchFamily="18" charset="0"/>
              </a:rPr>
              <a:t>младшим </a:t>
            </a:r>
            <a:r>
              <a:rPr lang="ru-RU" altLang="ru-RU" sz="1600" b="1" dirty="0">
                <a:solidFill>
                  <a:srgbClr val="404040"/>
                </a:solidFill>
                <a:latin typeface="Times New Roman" pitchFamily="18" charset="0"/>
              </a:rPr>
              <a:t>школьникам с нарушенным слухом. </a:t>
            </a:r>
          </a:p>
          <a:p>
            <a:pPr marL="388937" lvl="0" indent="-342900" fontAlgn="base">
              <a:lnSpc>
                <a:spcPct val="110000"/>
              </a:lnSpc>
              <a:spcAft>
                <a:spcPts val="300"/>
              </a:spcAft>
              <a:buClr>
                <a:srgbClr val="C3260C"/>
              </a:buClr>
              <a:buSzPct val="130000"/>
              <a:buFont typeface="Wingdings" panose="05000000000000000000" pitchFamily="2" charset="2"/>
              <a:buChar char="q"/>
            </a:pPr>
            <a:r>
              <a:rPr lang="ru-RU" altLang="ru-RU" sz="1600" b="1" dirty="0" smtClean="0">
                <a:solidFill>
                  <a:srgbClr val="404040"/>
                </a:solidFill>
                <a:latin typeface="Times New Roman" pitchFamily="18" charset="0"/>
              </a:rPr>
              <a:t>     Все </a:t>
            </a:r>
            <a:r>
              <a:rPr lang="ru-RU" altLang="ru-RU" sz="1600" b="1" dirty="0">
                <a:solidFill>
                  <a:srgbClr val="404040"/>
                </a:solidFill>
                <a:latin typeface="Times New Roman" pitchFamily="18" charset="0"/>
              </a:rPr>
              <a:t>тексты представляют собой маленькие завершенные сюжеты, с одной стороны, близкие жизненному опыту ребенка, а с другой — открывающие ему многообразие мира, законы взаимоотношений  между людьми, формирующие в  неслышащем ребенке полноценную нравственную личность.</a:t>
            </a:r>
          </a:p>
          <a:p>
            <a:pPr marL="388937" lvl="0" indent="-342900" fontAlgn="base">
              <a:lnSpc>
                <a:spcPct val="110000"/>
              </a:lnSpc>
              <a:spcAft>
                <a:spcPts val="300"/>
              </a:spcAft>
              <a:buClr>
                <a:srgbClr val="C3260C"/>
              </a:buClr>
              <a:buSzPct val="130000"/>
              <a:buFont typeface="Wingdings" panose="05000000000000000000" pitchFamily="2" charset="2"/>
              <a:buChar char="q"/>
            </a:pPr>
            <a:r>
              <a:rPr lang="ru-RU" altLang="ru-RU" sz="1600" b="1" dirty="0" smtClean="0">
                <a:solidFill>
                  <a:srgbClr val="404040"/>
                </a:solidFill>
                <a:latin typeface="Times New Roman" pitchFamily="18" charset="0"/>
              </a:rPr>
              <a:t>     Опыт </a:t>
            </a:r>
            <a:r>
              <a:rPr lang="ru-RU" altLang="ru-RU" sz="1600" b="1" dirty="0">
                <a:solidFill>
                  <a:srgbClr val="404040"/>
                </a:solidFill>
                <a:latin typeface="Times New Roman" pitchFamily="18" charset="0"/>
              </a:rPr>
              <a:t>работы с книгами показал, что они являются бесценным пособием для педагогов и родителей, могут быть успешно использованы при  разных подходах к обучению и заслужили признание и любовь детей с недостатками слуха.</a:t>
            </a:r>
          </a:p>
          <a:p>
            <a:endParaRPr lang="ru-RU" dirty="0"/>
          </a:p>
        </p:txBody>
      </p:sp>
      <p:pic>
        <p:nvPicPr>
          <p:cNvPr id="7" name="Picture 3" descr="Korsunska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0467" y="1556792"/>
            <a:ext cx="1673639" cy="206706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Korsunska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556792"/>
            <a:ext cx="1673639" cy="206706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Korsunska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897" y="3717032"/>
            <a:ext cx="1592262" cy="2138363"/>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descr="http://lenagold.narod.ru/fon/clipart/b/bum/bumag99.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6" y="6237312"/>
            <a:ext cx="1993049" cy="571480"/>
          </a:xfrm>
          <a:prstGeom prst="rect">
            <a:avLst/>
          </a:prstGeom>
          <a:noFill/>
          <a:ln>
            <a:noFill/>
          </a:ln>
        </p:spPr>
      </p:pic>
      <p:pic>
        <p:nvPicPr>
          <p:cNvPr id="12" name="Picture 2" descr="C:\Users\Бородина_ОИ\Desktop\Logotype\Logo VLADOS_2017Col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278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Zykov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7960" y="920560"/>
            <a:ext cx="1260140" cy="157233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111" y="958531"/>
            <a:ext cx="1224136" cy="155096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67544" y="1292567"/>
            <a:ext cx="4392488" cy="1200329"/>
          </a:xfrm>
          <a:prstGeom prst="rect">
            <a:avLst/>
          </a:prstGeom>
        </p:spPr>
        <p:txBody>
          <a:bodyPr wrap="square">
            <a:spAutoFit/>
          </a:bodyPr>
          <a:lstStyle/>
          <a:p>
            <a:pPr>
              <a:spcBef>
                <a:spcPct val="0"/>
              </a:spcBef>
            </a:pPr>
            <a:r>
              <a:rPr lang="ru-RU" altLang="ru-RU" b="1" dirty="0">
                <a:ln w="11430"/>
                <a:solidFill>
                  <a:srgbClr val="EA157A">
                    <a:lumMod val="50000"/>
                  </a:srgbClr>
                </a:solidFill>
                <a:effectLst>
                  <a:outerShdw blurRad="50800" dist="39000" dir="5460000" algn="tl">
                    <a:srgbClr val="000000">
                      <a:alpha val="38000"/>
                    </a:srgbClr>
                  </a:outerShdw>
                </a:effectLst>
                <a:latin typeface="Times New Roman" pitchFamily="18" charset="0"/>
              </a:rPr>
              <a:t>Учебно-методические  пособия и программный материал  по </a:t>
            </a:r>
            <a:r>
              <a:rPr lang="ru-RU" altLang="ru-RU" b="1" dirty="0" smtClean="0">
                <a:ln w="11430"/>
                <a:solidFill>
                  <a:srgbClr val="EA157A">
                    <a:lumMod val="50000"/>
                  </a:srgbClr>
                </a:solidFill>
                <a:effectLst>
                  <a:outerShdw blurRad="50800" dist="39000" dir="5460000" algn="tl">
                    <a:srgbClr val="000000">
                      <a:alpha val="38000"/>
                    </a:srgbClr>
                  </a:outerShdw>
                </a:effectLst>
                <a:latin typeface="Times New Roman" pitchFamily="18" charset="0"/>
              </a:rPr>
              <a:t>социально-бытовой ориентировке </a:t>
            </a:r>
            <a:r>
              <a:rPr lang="ru-RU" altLang="ru-RU" b="1" dirty="0">
                <a:ln w="11430"/>
                <a:solidFill>
                  <a:srgbClr val="EA157A">
                    <a:lumMod val="50000"/>
                  </a:srgbClr>
                </a:solidFill>
                <a:effectLst>
                  <a:outerShdw blurRad="50800" dist="39000" dir="5460000" algn="tl">
                    <a:srgbClr val="000000">
                      <a:alpha val="38000"/>
                    </a:srgbClr>
                  </a:outerShdw>
                </a:effectLst>
                <a:latin typeface="Times New Roman" pitchFamily="18" charset="0"/>
              </a:rPr>
              <a:t>для </a:t>
            </a:r>
            <a:r>
              <a:rPr lang="ru-RU" altLang="ru-RU" b="1" dirty="0" smtClean="0">
                <a:ln w="11430"/>
                <a:solidFill>
                  <a:srgbClr val="EA157A">
                    <a:lumMod val="50000"/>
                  </a:srgbClr>
                </a:solidFill>
                <a:effectLst>
                  <a:outerShdw blurRad="50800" dist="39000" dir="5460000" algn="tl">
                    <a:srgbClr val="000000">
                      <a:alpha val="38000"/>
                    </a:srgbClr>
                  </a:outerShdw>
                </a:effectLst>
                <a:latin typeface="Times New Roman" pitchFamily="18" charset="0"/>
              </a:rPr>
              <a:t>глухих и слабослышащих обучающихся</a:t>
            </a:r>
            <a:endParaRPr lang="ru-RU" b="1" dirty="0">
              <a:ln w="11430"/>
              <a:solidFill>
                <a:srgbClr val="EA157A">
                  <a:lumMod val="50000"/>
                </a:srgbClr>
              </a:solidFill>
              <a:effectLst>
                <a:outerShdw blurRad="50800" dist="39000" dir="5460000" algn="tl">
                  <a:srgbClr val="000000">
                    <a:alpha val="38000"/>
                  </a:srgbClr>
                </a:outerShdw>
              </a:effectLst>
              <a:latin typeface="Calibri"/>
            </a:endParaRPr>
          </a:p>
        </p:txBody>
      </p:sp>
      <p:pic>
        <p:nvPicPr>
          <p:cNvPr id="6146" name="Picture 2" descr="C:\Users\Бородина_ОИ\Desktop\ПРЕЗЕНТАЦИИ- 2017\сентябрь 2017\Ivanova_Kiseleva_1-5 k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6108" y="4365104"/>
            <a:ext cx="1296143" cy="165618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6147" name="Picture 3" descr="C:\Users\Бородина_ОИ\Desktop\ПРЕЗЕНТАЦИИ- 2017\сентябрь 2017\Ivanova_Kiseleva_6-10 k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2362" y="4365104"/>
            <a:ext cx="1296144" cy="165618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2" descr="C:\Users\Бородина_ОИ\Desktop\Logotype\Logo VLADOS_2017Col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02627" y="3710352"/>
            <a:ext cx="4122322" cy="267765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200" b="1" dirty="0" smtClean="0">
                <a:solidFill>
                  <a:prstClr val="black"/>
                </a:solidFill>
                <a:latin typeface="Times New Roman" panose="02020603050405020304" pitchFamily="18" charset="0"/>
                <a:cs typeface="Times New Roman" panose="02020603050405020304" pitchFamily="18" charset="0"/>
              </a:rPr>
              <a:t>Пособие </a:t>
            </a:r>
            <a:r>
              <a:rPr lang="ru-RU" sz="1200" b="1" dirty="0">
                <a:solidFill>
                  <a:prstClr val="black"/>
                </a:solidFill>
                <a:latin typeface="Times New Roman" panose="02020603050405020304" pitchFamily="18" charset="0"/>
                <a:cs typeface="Times New Roman" panose="02020603050405020304" pitchFamily="18" charset="0"/>
              </a:rPr>
              <a:t>содержит специально подобранный речевой материал по формированию правильной речи и совершенствованию навыков  использования орфоэпических норм русского языка у  учащихся 1-5 классов с  нарушениями  слухового восприятия в соответствии с ФГОС и АООП НОО глухих, слабослышащих и позднооглохших обучающихся. </a:t>
            </a:r>
          </a:p>
          <a:p>
            <a:r>
              <a:rPr lang="ru-RU" sz="1200" b="1" dirty="0">
                <a:solidFill>
                  <a:prstClr val="black"/>
                </a:solidFill>
                <a:latin typeface="Times New Roman" panose="02020603050405020304" pitchFamily="18" charset="0"/>
                <a:cs typeface="Times New Roman" panose="02020603050405020304" pitchFamily="18" charset="0"/>
              </a:rPr>
              <a:t>Пособие состоит из двух разделов. В первом разделе даются задания на первоначальное овладение орфоэпическими правилами для освоения чтения с надстрочными буквами, обозначающими звук, который надо произносить. Второй раздел посвящен развитию приобретенных навыков чтения, в нем также расширяется и количество изучаемых тем</a:t>
            </a:r>
            <a:r>
              <a:rPr lang="ru-RU" sz="1200" b="1" dirty="0" smtClean="0">
                <a:solidFill>
                  <a:prstClr val="black"/>
                </a:solidFill>
                <a:latin typeface="Times New Roman" panose="02020603050405020304" pitchFamily="18" charset="0"/>
                <a:cs typeface="Times New Roman" panose="02020603050405020304" pitchFamily="18" charset="0"/>
              </a:rPr>
              <a:t>.</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67544" y="2636912"/>
            <a:ext cx="7839802" cy="923330"/>
          </a:xfrm>
          <a:prstGeom prst="rect">
            <a:avLst/>
          </a:prstGeom>
          <a:noFill/>
        </p:spPr>
        <p:txBody>
          <a:bodyPr wrap="square" rtlCol="0">
            <a:spAutoFit/>
          </a:bodyPr>
          <a:lstStyle/>
          <a:p>
            <a:r>
              <a:rPr lang="ru-RU" b="1" dirty="0">
                <a:solidFill>
                  <a:srgbClr val="993300"/>
                </a:solidFill>
                <a:latin typeface="Times New Roman" panose="02020603050405020304" pitchFamily="18" charset="0"/>
                <a:cs typeface="Times New Roman" panose="02020603050405020304" pitchFamily="18" charset="0"/>
              </a:rPr>
              <a:t>Иванова И.В., Киселева Л.А., Тарасенко Л.А. Коррекционная работа по формированию правильной речи у глухих, слабослышащих и позднооглохших учащихся 1-5 классов.</a:t>
            </a:r>
          </a:p>
        </p:txBody>
      </p:sp>
      <p:sp>
        <p:nvSpPr>
          <p:cNvPr id="5" name="Прямоугольник 4"/>
          <p:cNvSpPr/>
          <p:nvPr/>
        </p:nvSpPr>
        <p:spPr>
          <a:xfrm>
            <a:off x="467544" y="430793"/>
            <a:ext cx="4572000" cy="861774"/>
          </a:xfrm>
          <a:prstGeom prst="rect">
            <a:avLst/>
          </a:prstGeom>
        </p:spPr>
        <p:txBody>
          <a:bodyPr>
            <a:spAutoFit/>
          </a:bodyPr>
          <a:lstStyle/>
          <a:p>
            <a: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 помощь педагогу:</a:t>
            </a:r>
            <a:b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val="1951640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160813" y="332656"/>
            <a:ext cx="8680347" cy="892552"/>
          </a:xfrm>
          <a:prstGeom prst="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pPr>
            <a:r>
              <a:rPr lang="ru-RU"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ФГОС </a:t>
            </a:r>
            <a:r>
              <a:rPr lang="ru-RU"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образования обучающихся с умственной отсталостью (интеллектуальными нарушениями) . Вариант 1 и 2</a:t>
            </a:r>
            <a:endPar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3" name="Схема 2"/>
          <p:cNvGraphicFramePr/>
          <p:nvPr>
            <p:extLst>
              <p:ext uri="{D42A27DB-BD31-4B8C-83A1-F6EECF244321}">
                <p14:modId xmlns:p14="http://schemas.microsoft.com/office/powerpoint/2010/main" val="2124665226"/>
              </p:ext>
            </p:extLst>
          </p:nvPr>
        </p:nvGraphicFramePr>
        <p:xfrm>
          <a:off x="-180528" y="1412776"/>
          <a:ext cx="821722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Прямоугольник 8"/>
          <p:cNvSpPr/>
          <p:nvPr/>
        </p:nvSpPr>
        <p:spPr>
          <a:xfrm>
            <a:off x="107504" y="1425550"/>
            <a:ext cx="1728192" cy="2154436"/>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000" b="1" dirty="0" smtClean="0">
                <a:solidFill>
                  <a:prstClr val="black"/>
                </a:solidFill>
                <a:latin typeface="Times New Roman" panose="02020603050405020304" pitchFamily="18" charset="0"/>
                <a:cs typeface="Times New Roman" panose="02020603050405020304" pitchFamily="18" charset="0"/>
              </a:rPr>
              <a:t>1 этап -Максимальная </a:t>
            </a:r>
            <a:r>
              <a:rPr lang="ru-RU" sz="1000" b="1" dirty="0">
                <a:solidFill>
                  <a:prstClr val="black"/>
                </a:solidFill>
                <a:latin typeface="Times New Roman" panose="02020603050405020304" pitchFamily="18" charset="0"/>
                <a:cs typeface="Times New Roman" panose="02020603050405020304" pitchFamily="18" charset="0"/>
              </a:rPr>
              <a:t>недельная нагрузка при 5-ти дневной учебной неделе:</a:t>
            </a:r>
          </a:p>
          <a:p>
            <a:r>
              <a:rPr lang="ru-RU" sz="1000" b="1" dirty="0">
                <a:solidFill>
                  <a:prstClr val="black"/>
                </a:solidFill>
                <a:latin typeface="Times New Roman" panose="02020603050405020304" pitchFamily="18" charset="0"/>
                <a:cs typeface="Times New Roman" panose="02020603050405020304" pitchFamily="18" charset="0"/>
              </a:rPr>
              <a:t>Обязательная часть: 1доп., 1 классы – 21 час., 2-4 классы – 23 часа</a:t>
            </a:r>
          </a:p>
          <a:p>
            <a:r>
              <a:rPr lang="ru-RU" sz="1000" b="1" dirty="0">
                <a:solidFill>
                  <a:prstClr val="black"/>
                </a:solidFill>
                <a:latin typeface="Times New Roman" panose="02020603050405020304" pitchFamily="18" charset="0"/>
                <a:cs typeface="Times New Roman" panose="02020603050405020304" pitchFamily="18" charset="0"/>
              </a:rPr>
              <a:t>Внеурочная деятельность: 4 часа.</a:t>
            </a:r>
          </a:p>
          <a:p>
            <a:r>
              <a:rPr lang="ru-RU" sz="1000" b="1" dirty="0">
                <a:solidFill>
                  <a:prstClr val="black"/>
                </a:solidFill>
                <a:latin typeface="Times New Roman" panose="02020603050405020304" pitchFamily="18" charset="0"/>
                <a:cs typeface="Times New Roman" panose="02020603050405020304" pitchFamily="18" charset="0"/>
              </a:rPr>
              <a:t>Коррекционно-развивающие занятия: 6 часов</a:t>
            </a:r>
          </a:p>
          <a:p>
            <a:r>
              <a:rPr lang="ru-RU" sz="1400" dirty="0">
                <a:solidFill>
                  <a:prstClr val="black"/>
                </a:solidFill>
              </a:rPr>
              <a:t> </a:t>
            </a:r>
          </a:p>
        </p:txBody>
      </p:sp>
      <p:sp>
        <p:nvSpPr>
          <p:cNvPr id="10" name="Прямоугольник 9"/>
          <p:cNvSpPr/>
          <p:nvPr/>
        </p:nvSpPr>
        <p:spPr>
          <a:xfrm>
            <a:off x="160813" y="3810963"/>
            <a:ext cx="1674884" cy="2354491"/>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050" b="1" dirty="0" smtClean="0">
                <a:solidFill>
                  <a:prstClr val="black"/>
                </a:solidFill>
                <a:latin typeface="Times New Roman" panose="02020603050405020304" pitchFamily="18" charset="0"/>
                <a:cs typeface="Times New Roman" panose="02020603050405020304" pitchFamily="18" charset="0"/>
              </a:rPr>
              <a:t>2 этап - Максимальная </a:t>
            </a:r>
            <a:r>
              <a:rPr lang="ru-RU" sz="1050" b="1" dirty="0">
                <a:solidFill>
                  <a:prstClr val="black"/>
                </a:solidFill>
                <a:latin typeface="Times New Roman" panose="02020603050405020304" pitchFamily="18" charset="0"/>
                <a:cs typeface="Times New Roman" panose="02020603050405020304" pitchFamily="18" charset="0"/>
              </a:rPr>
              <a:t>недельная нагрузка при 5-ти дневной учебной неделе:</a:t>
            </a:r>
          </a:p>
          <a:p>
            <a:r>
              <a:rPr lang="ru-RU" sz="1050" b="1" dirty="0">
                <a:solidFill>
                  <a:prstClr val="black"/>
                </a:solidFill>
                <a:latin typeface="Times New Roman" panose="02020603050405020304" pitchFamily="18" charset="0"/>
                <a:cs typeface="Times New Roman" panose="02020603050405020304" pitchFamily="18" charset="0"/>
              </a:rPr>
              <a:t>Обязательная часть: 5 класс - 29 час., 6 класс – 30 часов; 7 класс -32 часа, 8-9 классы – 33 часа</a:t>
            </a:r>
          </a:p>
          <a:p>
            <a:r>
              <a:rPr lang="ru-RU" sz="1050" b="1" dirty="0">
                <a:solidFill>
                  <a:prstClr val="black"/>
                </a:solidFill>
                <a:latin typeface="Times New Roman" panose="02020603050405020304" pitchFamily="18" charset="0"/>
                <a:cs typeface="Times New Roman" panose="02020603050405020304" pitchFamily="18" charset="0"/>
              </a:rPr>
              <a:t>Внеурочная деятельность: 4 часа.</a:t>
            </a:r>
          </a:p>
          <a:p>
            <a:r>
              <a:rPr lang="ru-RU" sz="1050" b="1" dirty="0">
                <a:solidFill>
                  <a:prstClr val="black"/>
                </a:solidFill>
                <a:latin typeface="Times New Roman" panose="02020603050405020304" pitchFamily="18" charset="0"/>
                <a:cs typeface="Times New Roman" panose="02020603050405020304" pitchFamily="18" charset="0"/>
              </a:rPr>
              <a:t>Коррекционно-развивающие занятия: 6 часов</a:t>
            </a:r>
          </a:p>
        </p:txBody>
      </p:sp>
      <p:sp>
        <p:nvSpPr>
          <p:cNvPr id="11" name="Прямоугольник 10"/>
          <p:cNvSpPr/>
          <p:nvPr/>
        </p:nvSpPr>
        <p:spPr>
          <a:xfrm>
            <a:off x="2123729" y="5805264"/>
            <a:ext cx="3456384" cy="900246"/>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050" b="1" dirty="0" smtClean="0">
                <a:solidFill>
                  <a:prstClr val="black"/>
                </a:solidFill>
                <a:latin typeface="Times New Roman" panose="02020603050405020304" pitchFamily="18" charset="0"/>
                <a:cs typeface="Times New Roman" panose="02020603050405020304" pitchFamily="18" charset="0"/>
              </a:rPr>
              <a:t>3 этап - Максимальная </a:t>
            </a:r>
            <a:r>
              <a:rPr lang="ru-RU" sz="1050" b="1" dirty="0">
                <a:solidFill>
                  <a:prstClr val="black"/>
                </a:solidFill>
                <a:latin typeface="Times New Roman" panose="02020603050405020304" pitchFamily="18" charset="0"/>
                <a:cs typeface="Times New Roman" panose="02020603050405020304" pitchFamily="18" charset="0"/>
              </a:rPr>
              <a:t>недельная нагрузка при 5-ти дневной учебной неделе:</a:t>
            </a:r>
          </a:p>
          <a:p>
            <a:r>
              <a:rPr lang="ru-RU" sz="1050" b="1" dirty="0">
                <a:solidFill>
                  <a:prstClr val="black"/>
                </a:solidFill>
                <a:latin typeface="Times New Roman" panose="02020603050405020304" pitchFamily="18" charset="0"/>
                <a:cs typeface="Times New Roman" panose="02020603050405020304" pitchFamily="18" charset="0"/>
              </a:rPr>
              <a:t>Обязательная часть: 9 - 12 классы - 34 часа</a:t>
            </a:r>
          </a:p>
          <a:p>
            <a:r>
              <a:rPr lang="ru-RU" sz="1050" b="1" dirty="0">
                <a:solidFill>
                  <a:prstClr val="black"/>
                </a:solidFill>
                <a:latin typeface="Times New Roman" panose="02020603050405020304" pitchFamily="18" charset="0"/>
                <a:cs typeface="Times New Roman" panose="02020603050405020304" pitchFamily="18" charset="0"/>
              </a:rPr>
              <a:t>Внеурочная деятельность: 4 часа.</a:t>
            </a:r>
          </a:p>
          <a:p>
            <a:r>
              <a:rPr lang="ru-RU" sz="1050" b="1" dirty="0">
                <a:solidFill>
                  <a:prstClr val="black"/>
                </a:solidFill>
                <a:latin typeface="Times New Roman" panose="02020603050405020304" pitchFamily="18" charset="0"/>
                <a:cs typeface="Times New Roman" panose="02020603050405020304" pitchFamily="18" charset="0"/>
              </a:rPr>
              <a:t>Коррекционно-развивающие занятия: 6 часов</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6300192" y="2502768"/>
            <a:ext cx="2592288" cy="1384995"/>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050" b="1" dirty="0">
                <a:solidFill>
                  <a:prstClr val="black"/>
                </a:solidFill>
                <a:latin typeface="Times New Roman" panose="02020603050405020304" pitchFamily="18" charset="0"/>
                <a:cs typeface="Times New Roman" panose="02020603050405020304" pitchFamily="18" charset="0"/>
              </a:rPr>
              <a:t>Для 1 доп. – 4 классов:</a:t>
            </a:r>
          </a:p>
          <a:p>
            <a:r>
              <a:rPr lang="ru-RU" sz="1050" b="1" dirty="0">
                <a:solidFill>
                  <a:prstClr val="black"/>
                </a:solidFill>
                <a:latin typeface="Times New Roman" panose="02020603050405020304" pitchFamily="18" charset="0"/>
                <a:cs typeface="Times New Roman" panose="02020603050405020304" pitchFamily="18" charset="0"/>
              </a:rPr>
              <a:t>Максимальная недельная нагрузка при 5-ти дневной учебной неделе:</a:t>
            </a:r>
          </a:p>
          <a:p>
            <a:r>
              <a:rPr lang="ru-RU" sz="1050" b="1" dirty="0">
                <a:solidFill>
                  <a:prstClr val="black"/>
                </a:solidFill>
                <a:latin typeface="Times New Roman" panose="02020603050405020304" pitchFamily="18" charset="0"/>
                <a:cs typeface="Times New Roman" panose="02020603050405020304" pitchFamily="18" charset="0"/>
              </a:rPr>
              <a:t>Обязательная часть: 1 доп. - 2 классы - 20 часов; 3-4 классы – 22 часа</a:t>
            </a:r>
          </a:p>
          <a:p>
            <a:r>
              <a:rPr lang="ru-RU" sz="1050" b="1" dirty="0">
                <a:solidFill>
                  <a:prstClr val="black"/>
                </a:solidFill>
                <a:latin typeface="Times New Roman" panose="02020603050405020304" pitchFamily="18" charset="0"/>
                <a:cs typeface="Times New Roman" panose="02020603050405020304" pitchFamily="18" charset="0"/>
              </a:rPr>
              <a:t>Внеурочная деятельность: 6 часов.</a:t>
            </a:r>
          </a:p>
          <a:p>
            <a:r>
              <a:rPr lang="ru-RU" sz="1050" b="1" dirty="0">
                <a:solidFill>
                  <a:prstClr val="black"/>
                </a:solidFill>
                <a:latin typeface="Times New Roman" panose="02020603050405020304" pitchFamily="18" charset="0"/>
                <a:cs typeface="Times New Roman" panose="02020603050405020304" pitchFamily="18" charset="0"/>
              </a:rPr>
              <a:t>Коррекционно-развивающие курсы: 10 часов</a:t>
            </a:r>
          </a:p>
        </p:txBody>
      </p:sp>
      <p:sp>
        <p:nvSpPr>
          <p:cNvPr id="13" name="Прямоугольник 12"/>
          <p:cNvSpPr/>
          <p:nvPr/>
        </p:nvSpPr>
        <p:spPr>
          <a:xfrm>
            <a:off x="6336196" y="4461429"/>
            <a:ext cx="2556284" cy="1546577"/>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050" b="1" dirty="0">
                <a:solidFill>
                  <a:prstClr val="black"/>
                </a:solidFill>
                <a:latin typeface="Times New Roman" panose="02020603050405020304" pitchFamily="18" charset="0"/>
                <a:cs typeface="Times New Roman" panose="02020603050405020304" pitchFamily="18" charset="0"/>
              </a:rPr>
              <a:t>Для 5-12 классов:</a:t>
            </a:r>
          </a:p>
          <a:p>
            <a:r>
              <a:rPr lang="ru-RU" sz="1050" b="1" dirty="0">
                <a:solidFill>
                  <a:prstClr val="black"/>
                </a:solidFill>
                <a:latin typeface="Times New Roman" panose="02020603050405020304" pitchFamily="18" charset="0"/>
                <a:cs typeface="Times New Roman" panose="02020603050405020304" pitchFamily="18" charset="0"/>
              </a:rPr>
              <a:t>Максимальная недельная нагрузка при 5-ти дневной учебной неделе:</a:t>
            </a:r>
          </a:p>
          <a:p>
            <a:r>
              <a:rPr lang="ru-RU" sz="1050" b="1" dirty="0">
                <a:solidFill>
                  <a:prstClr val="black"/>
                </a:solidFill>
                <a:latin typeface="Times New Roman" panose="02020603050405020304" pitchFamily="18" charset="0"/>
                <a:cs typeface="Times New Roman" panose="02020603050405020304" pitchFamily="18" charset="0"/>
              </a:rPr>
              <a:t>Обязательная часть: 5 класс – 22 часа, 6 - 12 классы - 25 часов</a:t>
            </a:r>
          </a:p>
          <a:p>
            <a:r>
              <a:rPr lang="ru-RU" sz="1050" b="1" dirty="0">
                <a:solidFill>
                  <a:prstClr val="black"/>
                </a:solidFill>
                <a:latin typeface="Times New Roman" panose="02020603050405020304" pitchFamily="18" charset="0"/>
                <a:cs typeface="Times New Roman" panose="02020603050405020304" pitchFamily="18" charset="0"/>
              </a:rPr>
              <a:t>Внеурочная деятельность: 5 класс -6 часов, 7-12 классы – 8 часов</a:t>
            </a:r>
          </a:p>
          <a:p>
            <a:r>
              <a:rPr lang="ru-RU" sz="1050" b="1" dirty="0">
                <a:solidFill>
                  <a:prstClr val="black"/>
                </a:solidFill>
                <a:latin typeface="Times New Roman" panose="02020603050405020304" pitchFamily="18" charset="0"/>
                <a:cs typeface="Times New Roman" panose="02020603050405020304" pitchFamily="18" charset="0"/>
              </a:rPr>
              <a:t>Коррекционно-развивающие курсы: 6 класс – 10 часов, 7-12 классы – 8 часов</a:t>
            </a:r>
          </a:p>
        </p:txBody>
      </p:sp>
      <p:sp>
        <p:nvSpPr>
          <p:cNvPr id="14" name="Стрелка вправо 13"/>
          <p:cNvSpPr/>
          <p:nvPr/>
        </p:nvSpPr>
        <p:spPr>
          <a:xfrm rot="20156502">
            <a:off x="5904055" y="3652943"/>
            <a:ext cx="389804" cy="149613"/>
          </a:xfrm>
          <a:prstGeom prst="rightArrow">
            <a:avLst/>
          </a:prstGeom>
          <a:solidFill>
            <a:schemeClr val="accent4">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Стрелка вправо 15"/>
          <p:cNvSpPr/>
          <p:nvPr/>
        </p:nvSpPr>
        <p:spPr>
          <a:xfrm rot="20156502">
            <a:off x="5932827" y="4913401"/>
            <a:ext cx="389804" cy="149613"/>
          </a:xfrm>
          <a:prstGeom prst="rightArrow">
            <a:avLst/>
          </a:prstGeom>
          <a:solidFill>
            <a:schemeClr val="accent4">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Стрелка вправо 16"/>
          <p:cNvSpPr/>
          <p:nvPr/>
        </p:nvSpPr>
        <p:spPr>
          <a:xfrm rot="5400000">
            <a:off x="2975230" y="5522975"/>
            <a:ext cx="389804" cy="174774"/>
          </a:xfrm>
          <a:prstGeom prst="rightArrow">
            <a:avLst/>
          </a:prstGeom>
          <a:solidFill>
            <a:schemeClr val="accent4">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Стрелка вправо 17"/>
          <p:cNvSpPr/>
          <p:nvPr/>
        </p:nvSpPr>
        <p:spPr>
          <a:xfrm rot="8946512">
            <a:off x="1891875" y="4203309"/>
            <a:ext cx="389804" cy="149613"/>
          </a:xfrm>
          <a:prstGeom prst="rightArrow">
            <a:avLst/>
          </a:prstGeom>
          <a:solidFill>
            <a:schemeClr val="accent4">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 name="Стрелка вправо 18"/>
          <p:cNvSpPr/>
          <p:nvPr/>
        </p:nvSpPr>
        <p:spPr>
          <a:xfrm rot="11705072">
            <a:off x="1849262" y="2981496"/>
            <a:ext cx="389804" cy="149613"/>
          </a:xfrm>
          <a:prstGeom prst="rightArrow">
            <a:avLst/>
          </a:prstGeom>
          <a:solidFill>
            <a:schemeClr val="accent4">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5"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3013" y="6370963"/>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24288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251520" y="332656"/>
            <a:ext cx="8784976" cy="954107"/>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ru-RU"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АООП НОО</a:t>
            </a:r>
            <a:r>
              <a:rPr lang="ru-RU"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для обучающихся с тяжелыми нарушениями речи (ТНР). Варианты 5.1 и  5.2 (1 и П отделения) </a:t>
            </a:r>
            <a:endPar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5" name="Схема 4"/>
          <p:cNvGraphicFramePr/>
          <p:nvPr>
            <p:extLst>
              <p:ext uri="{D42A27DB-BD31-4B8C-83A1-F6EECF244321}">
                <p14:modId xmlns:p14="http://schemas.microsoft.com/office/powerpoint/2010/main" val="1326291407"/>
              </p:ext>
            </p:extLst>
          </p:nvPr>
        </p:nvGraphicFramePr>
        <p:xfrm>
          <a:off x="0" y="1700808"/>
          <a:ext cx="6244703" cy="4108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526819" y="1728098"/>
            <a:ext cx="2160240" cy="1077218"/>
          </a:xfrm>
          <a:prstGeom prst="rect">
            <a:avLst/>
          </a:prstGeom>
          <a:noFill/>
        </p:spPr>
        <p:txBody>
          <a:bodyPr wrap="square" rtlCol="0">
            <a:spAutoFit/>
          </a:bodyPr>
          <a:lstStyle/>
          <a:p>
            <a:r>
              <a:rPr lang="ru-RU" sz="1600" b="1" dirty="0" smtClean="0">
                <a:solidFill>
                  <a:srgbClr val="C00000"/>
                </a:solidFill>
                <a:latin typeface="Times New Roman" panose="02020603050405020304" pitchFamily="18" charset="0"/>
                <a:cs typeface="Times New Roman" panose="02020603050405020304" pitchFamily="18" charset="0"/>
              </a:rPr>
              <a:t>Вариант 5.2 </a:t>
            </a:r>
          </a:p>
          <a:p>
            <a:r>
              <a:rPr lang="ru-RU" sz="1200" b="1" dirty="0" smtClean="0">
                <a:solidFill>
                  <a:prstClr val="black"/>
                </a:solidFill>
                <a:latin typeface="Times New Roman" panose="02020603050405020304" pitchFamily="18" charset="0"/>
                <a:cs typeface="Times New Roman" panose="02020603050405020304" pitchFamily="18" charset="0"/>
              </a:rPr>
              <a:t>для обучающихся с ТНР, </a:t>
            </a:r>
            <a:r>
              <a:rPr lang="ru-RU" sz="1200" b="1" dirty="0">
                <a:solidFill>
                  <a:prstClr val="black"/>
                </a:solidFill>
                <a:latin typeface="Times New Roman" panose="02020603050405020304" pitchFamily="18" charset="0"/>
                <a:cs typeface="Times New Roman" panose="02020603050405020304" pitchFamily="18" charset="0"/>
              </a:rPr>
              <a:t>находящиеся на II и III уровнях речевого развития (по Р.Е. </a:t>
            </a:r>
            <a:r>
              <a:rPr lang="ru-RU" sz="1200" b="1" dirty="0" smtClean="0">
                <a:solidFill>
                  <a:prstClr val="black"/>
                </a:solidFill>
                <a:latin typeface="Times New Roman" panose="02020603050405020304" pitchFamily="18" charset="0"/>
                <a:cs typeface="Times New Roman" panose="02020603050405020304" pitchFamily="18" charset="0"/>
              </a:rPr>
              <a:t>Левиной)</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444209" y="1997402"/>
            <a:ext cx="2592288" cy="1785104"/>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171450" indent="-171450">
              <a:buFont typeface="Wingdings" panose="05000000000000000000" pitchFamily="2" charset="2"/>
              <a:buChar char="Ø"/>
            </a:pPr>
            <a:r>
              <a:rPr lang="ru-RU" sz="1100" dirty="0" smtClean="0">
                <a:solidFill>
                  <a:prstClr val="black"/>
                </a:solidFill>
              </a:rPr>
              <a:t>    </a:t>
            </a:r>
            <a:r>
              <a:rPr lang="ru-RU" sz="1100" b="1" dirty="0" smtClean="0">
                <a:solidFill>
                  <a:prstClr val="black"/>
                </a:solidFill>
                <a:latin typeface="Times New Roman" panose="02020603050405020304" pitchFamily="18" charset="0"/>
                <a:cs typeface="Times New Roman" panose="02020603050405020304" pitchFamily="18" charset="0"/>
              </a:rPr>
              <a:t>Срок обучения 5 </a:t>
            </a:r>
            <a:r>
              <a:rPr lang="ru-RU" sz="1100" b="1" dirty="0">
                <a:solidFill>
                  <a:prstClr val="black"/>
                </a:solidFill>
                <a:latin typeface="Times New Roman" panose="02020603050405020304" pitchFamily="18" charset="0"/>
                <a:cs typeface="Times New Roman" panose="02020603050405020304" pitchFamily="18" charset="0"/>
              </a:rPr>
              <a:t>лет (I дополнительный – 4 классы</a:t>
            </a:r>
            <a:r>
              <a:rPr lang="ru-RU" sz="1100" b="1" dirty="0" smtClean="0">
                <a:solidFill>
                  <a:prstClr val="black"/>
                </a:solidFill>
                <a:latin typeface="Times New Roman" panose="02020603050405020304" pitchFamily="18" charset="0"/>
                <a:cs typeface="Times New Roman" panose="02020603050405020304" pitchFamily="18" charset="0"/>
              </a:rPr>
              <a:t>),</a:t>
            </a:r>
          </a:p>
          <a:p>
            <a:r>
              <a:rPr lang="ru-RU" sz="1100" b="1" dirty="0" smtClean="0">
                <a:solidFill>
                  <a:prstClr val="black"/>
                </a:solidFill>
                <a:latin typeface="Times New Roman" panose="02020603050405020304" pitchFamily="18" charset="0"/>
                <a:cs typeface="Times New Roman" panose="02020603050405020304" pitchFamily="18" charset="0"/>
              </a:rPr>
              <a:t>         Максимальная </a:t>
            </a:r>
            <a:r>
              <a:rPr lang="ru-RU" sz="1100" b="1" dirty="0">
                <a:solidFill>
                  <a:prstClr val="black"/>
                </a:solidFill>
                <a:latin typeface="Times New Roman" panose="02020603050405020304" pitchFamily="18" charset="0"/>
                <a:cs typeface="Times New Roman" panose="02020603050405020304" pitchFamily="18" charset="0"/>
              </a:rPr>
              <a:t>недельная нагрузка при 5-ти дневной учебной неделе:</a:t>
            </a:r>
          </a:p>
          <a:p>
            <a:pPr marL="171450" indent="-171450">
              <a:buFont typeface="Wingdings" panose="05000000000000000000" pitchFamily="2" charset="2"/>
              <a:buChar char="Ø"/>
            </a:pPr>
            <a:r>
              <a:rPr lang="ru-RU" sz="1100" b="1" dirty="0">
                <a:solidFill>
                  <a:prstClr val="black"/>
                </a:solidFill>
                <a:latin typeface="Times New Roman" panose="02020603050405020304" pitchFamily="18" charset="0"/>
                <a:cs typeface="Times New Roman" panose="02020603050405020304" pitchFamily="18" charset="0"/>
              </a:rPr>
              <a:t>Обязательная часть: 1 доп и 1 класс- 21 час., 2-4 классы – 23 часа</a:t>
            </a:r>
          </a:p>
          <a:p>
            <a:pPr marL="171450" indent="-171450">
              <a:buFont typeface="Wingdings" panose="05000000000000000000" pitchFamily="2" charset="2"/>
              <a:buChar char="Ø"/>
            </a:pPr>
            <a:r>
              <a:rPr lang="ru-RU" sz="1100" b="1" dirty="0">
                <a:solidFill>
                  <a:prstClr val="black"/>
                </a:solidFill>
                <a:latin typeface="Times New Roman" panose="02020603050405020304" pitchFamily="18" charset="0"/>
                <a:cs typeface="Times New Roman" panose="02020603050405020304" pitchFamily="18" charset="0"/>
              </a:rPr>
              <a:t>Внеурочная деятельность 3 часов</a:t>
            </a:r>
          </a:p>
          <a:p>
            <a:pPr marL="171450" indent="-171450">
              <a:buFont typeface="Wingdings" panose="05000000000000000000" pitchFamily="2" charset="2"/>
              <a:buChar char="Ø"/>
            </a:pPr>
            <a:r>
              <a:rPr lang="ru-RU" sz="1100" b="1" dirty="0">
                <a:solidFill>
                  <a:prstClr val="black"/>
                </a:solidFill>
                <a:latin typeface="Times New Roman" panose="02020603050405020304" pitchFamily="18" charset="0"/>
                <a:cs typeface="Times New Roman" panose="02020603050405020304" pitchFamily="18" charset="0"/>
              </a:rPr>
              <a:t>Коррекционной развивающая область: 7 часов</a:t>
            </a:r>
          </a:p>
        </p:txBody>
      </p:sp>
      <p:sp>
        <p:nvSpPr>
          <p:cNvPr id="9" name="TextBox 8"/>
          <p:cNvSpPr txBox="1"/>
          <p:nvPr/>
        </p:nvSpPr>
        <p:spPr>
          <a:xfrm>
            <a:off x="6444209" y="4077072"/>
            <a:ext cx="2592288" cy="1969770"/>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171450" indent="-171450">
              <a:buFont typeface="Wingdings" panose="05000000000000000000" pitchFamily="2" charset="2"/>
              <a:buChar char="Ø"/>
            </a:pPr>
            <a:r>
              <a:rPr lang="ru-RU" sz="1100" b="1" dirty="0" smtClean="0">
                <a:solidFill>
                  <a:prstClr val="black"/>
                </a:solidFill>
                <a:latin typeface="Times New Roman" panose="02020603050405020304" pitchFamily="18" charset="0"/>
                <a:cs typeface="Times New Roman" panose="02020603050405020304" pitchFamily="18" charset="0"/>
              </a:rPr>
              <a:t>Срок обучения 4 </a:t>
            </a:r>
            <a:r>
              <a:rPr lang="ru-RU" sz="1100" b="1" dirty="0">
                <a:solidFill>
                  <a:prstClr val="black"/>
                </a:solidFill>
                <a:latin typeface="Times New Roman" panose="02020603050405020304" pitchFamily="18" charset="0"/>
                <a:cs typeface="Times New Roman" panose="02020603050405020304" pitchFamily="18" charset="0"/>
              </a:rPr>
              <a:t>года (I – 4 </a:t>
            </a:r>
            <a:r>
              <a:rPr lang="ru-RU" sz="1100" b="1" dirty="0" smtClean="0">
                <a:solidFill>
                  <a:prstClr val="black"/>
                </a:solidFill>
                <a:latin typeface="Times New Roman" panose="02020603050405020304" pitchFamily="18" charset="0"/>
                <a:cs typeface="Times New Roman" panose="02020603050405020304" pitchFamily="18" charset="0"/>
              </a:rPr>
              <a:t>классы)</a:t>
            </a:r>
          </a:p>
          <a:p>
            <a:r>
              <a:rPr lang="ru-RU" sz="1100" b="1" dirty="0">
                <a:solidFill>
                  <a:prstClr val="black"/>
                </a:solidFill>
                <a:latin typeface="Times New Roman" panose="02020603050405020304" pitchFamily="18" charset="0"/>
                <a:cs typeface="Times New Roman" panose="02020603050405020304" pitchFamily="18" charset="0"/>
              </a:rPr>
              <a:t> </a:t>
            </a:r>
            <a:r>
              <a:rPr lang="ru-RU" sz="1100" b="1" dirty="0" smtClean="0">
                <a:solidFill>
                  <a:prstClr val="black"/>
                </a:solidFill>
                <a:latin typeface="Times New Roman" panose="02020603050405020304" pitchFamily="18" charset="0"/>
                <a:cs typeface="Times New Roman" panose="02020603050405020304" pitchFamily="18" charset="0"/>
              </a:rPr>
              <a:t>    Максимальная </a:t>
            </a:r>
            <a:r>
              <a:rPr lang="ru-RU" sz="1100" b="1" dirty="0">
                <a:solidFill>
                  <a:prstClr val="black"/>
                </a:solidFill>
                <a:latin typeface="Times New Roman" panose="02020603050405020304" pitchFamily="18" charset="0"/>
                <a:cs typeface="Times New Roman" panose="02020603050405020304" pitchFamily="18" charset="0"/>
              </a:rPr>
              <a:t>недельная нагрузка при 5-ти дневной учебной неделе:</a:t>
            </a:r>
          </a:p>
          <a:p>
            <a:pPr marL="171450" indent="-171450">
              <a:buFont typeface="Wingdings" panose="05000000000000000000" pitchFamily="2" charset="2"/>
              <a:buChar char="Ø"/>
            </a:pPr>
            <a:r>
              <a:rPr lang="ru-RU" sz="1100" b="1" dirty="0">
                <a:solidFill>
                  <a:prstClr val="black"/>
                </a:solidFill>
                <a:latin typeface="Times New Roman" panose="02020603050405020304" pitchFamily="18" charset="0"/>
                <a:cs typeface="Times New Roman" panose="02020603050405020304" pitchFamily="18" charset="0"/>
              </a:rPr>
              <a:t>Обязательная часть: 1 класс- 21 час., 2-4 классы – 23 часа</a:t>
            </a:r>
          </a:p>
          <a:p>
            <a:pPr marL="171450" indent="-171450">
              <a:buFont typeface="Wingdings" panose="05000000000000000000" pitchFamily="2" charset="2"/>
              <a:buChar char="Ø"/>
            </a:pPr>
            <a:r>
              <a:rPr lang="ru-RU" sz="1100" b="1" dirty="0">
                <a:solidFill>
                  <a:prstClr val="black"/>
                </a:solidFill>
                <a:latin typeface="Times New Roman" panose="02020603050405020304" pitchFamily="18" charset="0"/>
                <a:cs typeface="Times New Roman" panose="02020603050405020304" pitchFamily="18" charset="0"/>
              </a:rPr>
              <a:t>Внеурочная деятельность 3 часов</a:t>
            </a:r>
          </a:p>
          <a:p>
            <a:pPr marL="171450" indent="-171450">
              <a:buFont typeface="Wingdings" panose="05000000000000000000" pitchFamily="2" charset="2"/>
              <a:buChar char="Ø"/>
            </a:pPr>
            <a:r>
              <a:rPr lang="ru-RU" sz="1100" b="1" dirty="0">
                <a:solidFill>
                  <a:prstClr val="black"/>
                </a:solidFill>
                <a:latin typeface="Times New Roman" panose="02020603050405020304" pitchFamily="18" charset="0"/>
                <a:cs typeface="Times New Roman" panose="02020603050405020304" pitchFamily="18" charset="0"/>
              </a:rPr>
              <a:t>Коррекционной развивающая область: 7 часов</a:t>
            </a:r>
          </a:p>
          <a:p>
            <a:endParaRPr lang="ru-RU" sz="1200" dirty="0">
              <a:solidFill>
                <a:prstClr val="black"/>
              </a:solidFill>
            </a:endParaRPr>
          </a:p>
        </p:txBody>
      </p:sp>
      <p:sp>
        <p:nvSpPr>
          <p:cNvPr id="10" name="TextBox 9"/>
          <p:cNvSpPr txBox="1"/>
          <p:nvPr/>
        </p:nvSpPr>
        <p:spPr>
          <a:xfrm>
            <a:off x="218849" y="5973382"/>
            <a:ext cx="5964609" cy="646331"/>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200" b="1" dirty="0">
                <a:solidFill>
                  <a:prstClr val="black"/>
                </a:solidFill>
                <a:latin typeface="Times New Roman" panose="02020603050405020304" pitchFamily="18" charset="0"/>
                <a:cs typeface="Times New Roman" panose="02020603050405020304" pitchFamily="18" charset="0"/>
              </a:rPr>
              <a:t>Для обучающихся с ТНР, не имевших дошкольной подготовки и (или) по уровню своего развития не готовых к освоению программы I класса, предусматривается I дополнительный </a:t>
            </a:r>
            <a:r>
              <a:rPr lang="ru-RU" sz="1200" b="1" dirty="0" smtClean="0">
                <a:solidFill>
                  <a:prstClr val="black"/>
                </a:solidFill>
                <a:latin typeface="Times New Roman" panose="02020603050405020304" pitchFamily="18" charset="0"/>
                <a:cs typeface="Times New Roman" panose="02020603050405020304" pitchFamily="18" charset="0"/>
              </a:rPr>
              <a:t>класс (на </a:t>
            </a:r>
            <a:r>
              <a:rPr lang="ru-RU" sz="1200" b="1" dirty="0">
                <a:solidFill>
                  <a:prstClr val="black"/>
                </a:solidFill>
                <a:latin typeface="Times New Roman" panose="02020603050405020304" pitchFamily="18" charset="0"/>
                <a:cs typeface="Times New Roman" panose="02020603050405020304" pitchFamily="18" charset="0"/>
              </a:rPr>
              <a:t>I отделении </a:t>
            </a:r>
            <a:r>
              <a:rPr lang="ru-RU" sz="1200" b="1" dirty="0" smtClean="0">
                <a:solidFill>
                  <a:prstClr val="black"/>
                </a:solidFill>
                <a:latin typeface="Times New Roman" panose="02020603050405020304" pitchFamily="18" charset="0"/>
                <a:cs typeface="Times New Roman" panose="02020603050405020304" pitchFamily="18" charset="0"/>
              </a:rPr>
              <a:t>- 4 </a:t>
            </a:r>
            <a:r>
              <a:rPr lang="ru-RU" sz="1200" b="1" dirty="0">
                <a:solidFill>
                  <a:prstClr val="black"/>
                </a:solidFill>
                <a:latin typeface="Times New Roman" panose="02020603050405020304" pitchFamily="18" charset="0"/>
                <a:cs typeface="Times New Roman" panose="02020603050405020304" pitchFamily="18" charset="0"/>
              </a:rPr>
              <a:t>года или 5 лет)</a:t>
            </a:r>
            <a:r>
              <a:rPr lang="ru-RU" sz="1200" b="1" dirty="0" smtClean="0">
                <a:solidFill>
                  <a:prstClr val="black"/>
                </a:solidFill>
                <a:latin typeface="Times New Roman" panose="02020603050405020304" pitchFamily="18" charset="0"/>
                <a:cs typeface="Times New Roman" panose="02020603050405020304" pitchFamily="18" charset="0"/>
              </a:rPr>
              <a:t>. </a:t>
            </a:r>
            <a:endParaRPr lang="ru-RU" sz="2000" b="1" dirty="0">
              <a:solidFill>
                <a:prstClr val="black"/>
              </a:solidFill>
              <a:latin typeface="Times New Roman" panose="02020603050405020304" pitchFamily="18" charset="0"/>
              <a:cs typeface="Times New Roman" panose="02020603050405020304" pitchFamily="18" charset="0"/>
            </a:endParaRPr>
          </a:p>
        </p:txBody>
      </p:sp>
      <p:sp>
        <p:nvSpPr>
          <p:cNvPr id="11" name="Двойная стрелка влево/вправо 10"/>
          <p:cNvSpPr/>
          <p:nvPr/>
        </p:nvSpPr>
        <p:spPr>
          <a:xfrm rot="20113177">
            <a:off x="5904148" y="3212976"/>
            <a:ext cx="504056" cy="242316"/>
          </a:xfrm>
          <a:prstGeom prst="leftRightArrow">
            <a:avLst/>
          </a:prstGeom>
          <a:solidFill>
            <a:schemeClr val="tx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Двойная стрелка влево/вправо 12"/>
          <p:cNvSpPr/>
          <p:nvPr/>
        </p:nvSpPr>
        <p:spPr>
          <a:xfrm rot="20113177">
            <a:off x="5904148" y="4761914"/>
            <a:ext cx="504056" cy="242316"/>
          </a:xfrm>
          <a:prstGeom prst="leftRightArrow">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2" name="Picture 2" descr="C:\Users\Бородина_ОИ\Desktop\Logotype\Logo VLADOS_2017Colo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056160"/>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43298" y="161814"/>
            <a:ext cx="8721190" cy="215443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2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Богатая </a:t>
            </a:r>
            <a:r>
              <a:rPr lang="ru-RU" sz="3200" b="1" dirty="0" smtClean="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О.Ф. </a:t>
            </a:r>
            <a:r>
              <a:rPr lang="ru-RU" sz="2400" b="1" dirty="0" smtClean="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Обучение грамоте дошкольников и младших школьников с  тяжелыми </a:t>
            </a:r>
            <a:r>
              <a:rPr lang="ru-RU" sz="24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нарушениями </a:t>
            </a:r>
            <a:r>
              <a:rPr lang="ru-RU" sz="2400" b="1" dirty="0" smtClean="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речи. (вариант 5.2, 1 отделение)</a:t>
            </a:r>
            <a:endParaRPr lang="ru-RU" sz="24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a:p>
            <a:pPr algn="ctr"/>
            <a:r>
              <a:rPr lang="ru-RU" sz="5400" b="1" dirty="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endParaRPr lang="ru-RU" sz="5400" b="1" dirty="0">
              <a:ln w="11430"/>
              <a:gradFill>
                <a:gsLst>
                  <a:gs pos="0">
                    <a:srgbClr val="4584D3">
                      <a:tint val="70000"/>
                      <a:satMod val="245000"/>
                    </a:srgbClr>
                  </a:gs>
                  <a:gs pos="75000">
                    <a:srgbClr val="4584D3">
                      <a:tint val="90000"/>
                      <a:shade val="60000"/>
                      <a:satMod val="240000"/>
                    </a:srgbClr>
                  </a:gs>
                  <a:gs pos="100000">
                    <a:srgbClr val="4584D3">
                      <a:tint val="100000"/>
                      <a:shade val="50000"/>
                      <a:satMod val="240000"/>
                    </a:srgbClr>
                  </a:gs>
                </a:gsLst>
                <a:lin ang="5400000"/>
              </a:gradFill>
              <a:effectLst>
                <a:outerShdw blurRad="50800" dist="39000" dir="5460000" algn="tl">
                  <a:srgbClr val="000000">
                    <a:alpha val="38000"/>
                  </a:srgbClr>
                </a:outerShdw>
              </a:effectLst>
            </a:endParaRPr>
          </a:p>
        </p:txBody>
      </p:sp>
      <p:pic>
        <p:nvPicPr>
          <p:cNvPr id="11"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18" y="6383306"/>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6386" name="Picture 2" descr="C:\Users\Бородина_ОИ\Desktop\ПРЕЗЕНТАЦИИ- 2017\сентябрь 2017\Bogataya_Obuchenie gramo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257" y="1739583"/>
            <a:ext cx="1512166" cy="193579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53485" y="4149080"/>
            <a:ext cx="8500816" cy="2139047"/>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indent="-285750">
              <a:spcAft>
                <a:spcPts val="1000"/>
              </a:spcAft>
              <a:buFont typeface="Wingdings" panose="05000000000000000000" pitchFamily="2" charset="2"/>
              <a:buChar char="q"/>
            </a:pPr>
            <a:r>
              <a:rPr lang="ru-RU" sz="1200" b="1" dirty="0" smtClean="0">
                <a:solidFill>
                  <a:srgbClr val="002060"/>
                </a:solidFill>
                <a:latin typeface="Times New Roman" panose="02020603050405020304" pitchFamily="18" charset="0"/>
                <a:ea typeface="Calibri"/>
                <a:cs typeface="Times New Roman" panose="02020603050405020304" pitchFamily="18" charset="0"/>
              </a:rPr>
              <a:t>В </a:t>
            </a:r>
            <a:r>
              <a:rPr lang="ru-RU" sz="1200" b="1" dirty="0">
                <a:solidFill>
                  <a:srgbClr val="002060"/>
                </a:solidFill>
                <a:latin typeface="Times New Roman" panose="02020603050405020304" pitchFamily="18" charset="0"/>
                <a:ea typeface="Calibri"/>
                <a:cs typeface="Times New Roman" panose="02020603050405020304" pitchFamily="18" charset="0"/>
              </a:rPr>
              <a:t>материалах пособия изучаемые буквы алфавита располагаются от простых по артикуляции к наиболее сложным звукам</a:t>
            </a:r>
            <a:r>
              <a:rPr lang="ru-RU" sz="1200" b="1" dirty="0" smtClean="0">
                <a:solidFill>
                  <a:srgbClr val="002060"/>
                </a:solidFill>
                <a:latin typeface="Times New Roman" panose="02020603050405020304" pitchFamily="18" charset="0"/>
                <a:ea typeface="Calibri"/>
                <a:cs typeface="Times New Roman" panose="02020603050405020304" pitchFamily="18" charset="0"/>
              </a:rPr>
              <a:t>.</a:t>
            </a:r>
          </a:p>
          <a:p>
            <a:pPr marL="285750" indent="-285750">
              <a:spcAft>
                <a:spcPts val="1000"/>
              </a:spcAft>
              <a:buFont typeface="Wingdings" panose="05000000000000000000" pitchFamily="2" charset="2"/>
              <a:buChar char="q"/>
            </a:pPr>
            <a:r>
              <a:rPr lang="ru-RU" sz="1200" b="1" dirty="0" smtClean="0">
                <a:solidFill>
                  <a:srgbClr val="002060"/>
                </a:solidFill>
                <a:latin typeface="Times New Roman" panose="02020603050405020304" pitchFamily="18" charset="0"/>
                <a:ea typeface="Calibri"/>
                <a:cs typeface="Times New Roman" panose="02020603050405020304" pitchFamily="18" charset="0"/>
              </a:rPr>
              <a:t> </a:t>
            </a:r>
            <a:r>
              <a:rPr lang="ru-RU" sz="1200" b="1" dirty="0">
                <a:solidFill>
                  <a:srgbClr val="002060"/>
                </a:solidFill>
                <a:latin typeface="Times New Roman" panose="02020603050405020304" pitchFamily="18" charset="0"/>
                <a:ea typeface="Calibri"/>
                <a:cs typeface="Times New Roman" panose="02020603050405020304" pitchFamily="18" charset="0"/>
              </a:rPr>
              <a:t>Обучение происходит в сочетании с логопедическими упражнениями и закреплением навыков правильного произношения, автоматизации и дифференциации звуков. </a:t>
            </a:r>
            <a:endParaRPr lang="ru-RU" sz="1200" b="1" dirty="0" smtClean="0">
              <a:solidFill>
                <a:srgbClr val="002060"/>
              </a:solidFill>
              <a:latin typeface="Times New Roman" panose="02020603050405020304" pitchFamily="18" charset="0"/>
              <a:ea typeface="Calibri"/>
              <a:cs typeface="Times New Roman" panose="02020603050405020304" pitchFamily="18" charset="0"/>
            </a:endParaRPr>
          </a:p>
          <a:p>
            <a:pPr marL="285750" indent="-285750">
              <a:spcAft>
                <a:spcPts val="1000"/>
              </a:spcAft>
              <a:buFont typeface="Wingdings" panose="05000000000000000000" pitchFamily="2" charset="2"/>
              <a:buChar char="q"/>
            </a:pPr>
            <a:r>
              <a:rPr lang="ru-RU" sz="1200" b="1" dirty="0" smtClean="0">
                <a:solidFill>
                  <a:srgbClr val="002060"/>
                </a:solidFill>
                <a:latin typeface="Times New Roman" panose="02020603050405020304" pitchFamily="18" charset="0"/>
                <a:ea typeface="Calibri"/>
                <a:cs typeface="Times New Roman" panose="02020603050405020304" pitchFamily="18" charset="0"/>
              </a:rPr>
              <a:t>К пособию прилагаются методические материалы, программа и тематическое планирование занятий для педагогов общеобразовательных организаций, реализующих ФГОС НОО обучающихся с ТНР</a:t>
            </a:r>
            <a:endParaRPr lang="ru-RU" sz="1200" b="1" dirty="0">
              <a:solidFill>
                <a:srgbClr val="002060"/>
              </a:solidFill>
              <a:latin typeface="Times New Roman" panose="02020603050405020304" pitchFamily="18" charset="0"/>
              <a:ea typeface="Calibri"/>
              <a:cs typeface="Times New Roman" panose="02020603050405020304" pitchFamily="18" charset="0"/>
            </a:endParaRPr>
          </a:p>
          <a:p>
            <a:pPr marL="285750" indent="-285750">
              <a:spcAft>
                <a:spcPts val="1000"/>
              </a:spcAft>
              <a:buFont typeface="Wingdings" panose="05000000000000000000" pitchFamily="2" charset="2"/>
              <a:buChar char="q"/>
            </a:pPr>
            <a:r>
              <a:rPr lang="ru-RU" sz="1200" b="1" dirty="0">
                <a:solidFill>
                  <a:srgbClr val="002060"/>
                </a:solidFill>
                <a:latin typeface="Times New Roman" panose="02020603050405020304" pitchFamily="18" charset="0"/>
                <a:ea typeface="Calibri"/>
                <a:cs typeface="Times New Roman" panose="02020603050405020304" pitchFamily="18" charset="0"/>
              </a:rPr>
              <a:t>Пособие </a:t>
            </a:r>
            <a:r>
              <a:rPr lang="ru-RU" sz="1200" b="1" dirty="0" smtClean="0">
                <a:solidFill>
                  <a:srgbClr val="002060"/>
                </a:solidFill>
                <a:latin typeface="Times New Roman" panose="02020603050405020304" pitchFamily="18" charset="0"/>
                <a:ea typeface="Calibri"/>
                <a:cs typeface="Times New Roman" panose="02020603050405020304" pitchFamily="18" charset="0"/>
              </a:rPr>
              <a:t>может использоваться воспитателями </a:t>
            </a:r>
            <a:r>
              <a:rPr lang="ru-RU" sz="1200" b="1" dirty="0">
                <a:solidFill>
                  <a:srgbClr val="002060"/>
                </a:solidFill>
                <a:latin typeface="Times New Roman" panose="02020603050405020304" pitchFamily="18" charset="0"/>
                <a:ea typeface="Calibri"/>
                <a:cs typeface="Times New Roman" panose="02020603050405020304" pitchFamily="18" charset="0"/>
              </a:rPr>
              <a:t>и </a:t>
            </a:r>
            <a:r>
              <a:rPr lang="ru-RU" sz="1200" b="1" dirty="0" smtClean="0">
                <a:solidFill>
                  <a:srgbClr val="002060"/>
                </a:solidFill>
                <a:latin typeface="Times New Roman" panose="02020603050405020304" pitchFamily="18" charset="0"/>
                <a:ea typeface="Calibri"/>
                <a:cs typeface="Times New Roman" panose="02020603050405020304" pitchFamily="18" charset="0"/>
              </a:rPr>
              <a:t>родителями для работы с детьми, испытывающими </a:t>
            </a:r>
            <a:r>
              <a:rPr lang="ru-RU" sz="1200" b="1" dirty="0">
                <a:solidFill>
                  <a:srgbClr val="002060"/>
                </a:solidFill>
                <a:latin typeface="Times New Roman" panose="02020603050405020304" pitchFamily="18" charset="0"/>
                <a:ea typeface="Calibri"/>
                <a:cs typeface="Times New Roman" panose="02020603050405020304" pitchFamily="18" charset="0"/>
              </a:rPr>
              <a:t>трудности в разговорной речи для отработки правильного произношения звуков русского языка и обучения чтению детей шести-семи лет, имеющих речевые нарушения, и детей более младшего возраста с хорошо развитой речью</a:t>
            </a:r>
            <a:r>
              <a:rPr lang="ru-RU" sz="1200" b="1" dirty="0" smtClean="0">
                <a:solidFill>
                  <a:srgbClr val="002060"/>
                </a:solidFill>
                <a:latin typeface="Times New Roman" panose="02020603050405020304" pitchFamily="18" charset="0"/>
                <a:ea typeface="Calibri"/>
                <a:cs typeface="Times New Roman" panose="02020603050405020304" pitchFamily="18" charset="0"/>
              </a:rPr>
              <a:t>. </a:t>
            </a:r>
            <a:endParaRPr lang="ru-RU" sz="1600" b="1" dirty="0">
              <a:solidFill>
                <a:srgbClr val="002060"/>
              </a:solidFill>
              <a:effectLst/>
              <a:latin typeface="Times New Roman" panose="02020603050405020304" pitchFamily="18" charset="0"/>
              <a:ea typeface="Calibri"/>
              <a:cs typeface="Times New Roman" panose="02020603050405020304" pitchFamily="18" charset="0"/>
            </a:endParaRPr>
          </a:p>
        </p:txBody>
      </p:sp>
      <p:pic>
        <p:nvPicPr>
          <p:cNvPr id="16387" name="Picture 3" descr="C:\Users\Бородина_ОИ\Desktop\ПРЕЗЕНТАЦИИ- 2017\октбярь_2017\Bogataya\Bogataya_M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1747832"/>
            <a:ext cx="1512168" cy="193579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1747832"/>
            <a:ext cx="1516279" cy="193579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7809" y="1739585"/>
            <a:ext cx="1512168" cy="193579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8022" y="1747832"/>
            <a:ext cx="1516279" cy="192754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625668"/>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318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543" y="1015083"/>
            <a:ext cx="1384129" cy="176584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1763688" y="1196752"/>
            <a:ext cx="7056784" cy="116955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indent="216535" algn="just">
              <a:lnSpc>
                <a:spcPts val="1170"/>
              </a:lnSpc>
            </a:pPr>
            <a:r>
              <a:rPr lang="ru-RU" b="1" dirty="0">
                <a:solidFill>
                  <a:srgbClr val="05E0DB">
                    <a:lumMod val="50000"/>
                  </a:srgbClr>
                </a:solidFill>
                <a:latin typeface="Times New Roman" panose="02020603050405020304" pitchFamily="18" charset="0"/>
                <a:ea typeface="Times New Roman"/>
                <a:cs typeface="Times New Roman" panose="02020603050405020304" pitchFamily="18" charset="0"/>
              </a:rPr>
              <a:t>Русский язык в школе </a:t>
            </a:r>
            <a:r>
              <a:rPr lang="ru-RU" b="1" dirty="0" smtClean="0">
                <a:solidFill>
                  <a:srgbClr val="05E0DB">
                    <a:lumMod val="50000"/>
                  </a:srgbClr>
                </a:solidFill>
                <a:latin typeface="Times New Roman" panose="02020603050405020304" pitchFamily="18" charset="0"/>
                <a:ea typeface="Times New Roman"/>
                <a:cs typeface="Times New Roman" panose="02020603050405020304" pitchFamily="18" charset="0"/>
              </a:rPr>
              <a:t>для детей </a:t>
            </a:r>
            <a:r>
              <a:rPr lang="ru-RU" b="1" dirty="0">
                <a:solidFill>
                  <a:srgbClr val="05E0DB">
                    <a:lumMod val="50000"/>
                  </a:srgbClr>
                </a:solidFill>
                <a:latin typeface="Times New Roman" panose="02020603050405020304" pitchFamily="18" charset="0"/>
                <a:ea typeface="Times New Roman"/>
                <a:cs typeface="Times New Roman" panose="02020603050405020304" pitchFamily="18" charset="0"/>
              </a:rPr>
              <a:t>с тяжелыми нарушениями речи </a:t>
            </a:r>
            <a:r>
              <a:rPr lang="ru-RU" b="1" dirty="0" smtClean="0">
                <a:solidFill>
                  <a:srgbClr val="05E0DB">
                    <a:lumMod val="50000"/>
                  </a:srgbClr>
                </a:solidFill>
                <a:latin typeface="Times New Roman" panose="02020603050405020304" pitchFamily="18" charset="0"/>
                <a:ea typeface="Times New Roman"/>
                <a:cs typeface="Times New Roman" panose="02020603050405020304" pitchFamily="18" charset="0"/>
              </a:rPr>
              <a:t>под </a:t>
            </a:r>
            <a:r>
              <a:rPr lang="ru-RU" b="1" dirty="0">
                <a:solidFill>
                  <a:srgbClr val="05E0DB">
                    <a:lumMod val="50000"/>
                  </a:srgbClr>
                </a:solidFill>
                <a:latin typeface="Times New Roman" panose="02020603050405020304" pitchFamily="18" charset="0"/>
                <a:ea typeface="Times New Roman"/>
                <a:cs typeface="Times New Roman" panose="02020603050405020304" pitchFamily="18" charset="0"/>
              </a:rPr>
              <a:t>ред. А.А. </a:t>
            </a:r>
            <a:r>
              <a:rPr lang="ru-RU" b="1" dirty="0" err="1">
                <a:solidFill>
                  <a:srgbClr val="05E0DB">
                    <a:lumMod val="50000"/>
                  </a:srgbClr>
                </a:solidFill>
                <a:latin typeface="Times New Roman" panose="02020603050405020304" pitchFamily="18" charset="0"/>
                <a:ea typeface="Times New Roman"/>
                <a:cs typeface="Times New Roman" panose="02020603050405020304" pitchFamily="18" charset="0"/>
              </a:rPr>
              <a:t>Алмазовой</a:t>
            </a:r>
            <a:r>
              <a:rPr lang="ru-RU" b="1" dirty="0">
                <a:solidFill>
                  <a:srgbClr val="05E0DB">
                    <a:lumMod val="50000"/>
                  </a:srgbClr>
                </a:solidFill>
                <a:latin typeface="Times New Roman" panose="02020603050405020304" pitchFamily="18" charset="0"/>
                <a:ea typeface="Times New Roman"/>
                <a:cs typeface="Times New Roman" panose="02020603050405020304" pitchFamily="18" charset="0"/>
              </a:rPr>
              <a:t>, В.И. Селиверстова</a:t>
            </a:r>
          </a:p>
          <a:p>
            <a:pPr indent="216535" algn="just">
              <a:lnSpc>
                <a:spcPts val="1170"/>
              </a:lnSpc>
            </a:pPr>
            <a:r>
              <a:rPr lang="en-US" sz="1600" b="1" dirty="0">
                <a:solidFill>
                  <a:srgbClr val="000000"/>
                </a:solidFill>
                <a:latin typeface="Times New Roman" panose="02020603050405020304" pitchFamily="18" charset="0"/>
                <a:ea typeface="Times New Roman"/>
                <a:cs typeface="Times New Roman" panose="02020603050405020304" pitchFamily="18" charset="0"/>
              </a:rPr>
              <a:t>  </a:t>
            </a:r>
            <a:endParaRPr lang="ru-RU" sz="1600" b="1" dirty="0">
              <a:solidFill>
                <a:srgbClr val="000000"/>
              </a:solidFill>
              <a:latin typeface="Times New Roman" panose="02020603050405020304" pitchFamily="18" charset="0"/>
              <a:ea typeface="Times New Roman"/>
              <a:cs typeface="Times New Roman" panose="02020603050405020304" pitchFamily="18" charset="0"/>
            </a:endParaRPr>
          </a:p>
          <a:p>
            <a:pPr indent="216535" algn="just">
              <a:lnSpc>
                <a:spcPts val="1170"/>
              </a:lnSpc>
            </a:pPr>
            <a:r>
              <a:rPr lang="ru-RU" sz="1600" b="1" dirty="0">
                <a:solidFill>
                  <a:srgbClr val="000000"/>
                </a:solidFill>
                <a:latin typeface="Times New Roman" panose="02020603050405020304" pitchFamily="18" charset="0"/>
                <a:ea typeface="Times New Roman"/>
                <a:cs typeface="Times New Roman" panose="02020603050405020304" pitchFamily="18" charset="0"/>
              </a:rPr>
              <a:t>Пособие позволяет увидеть ретроспективу формирования и совершенствования взглядов разных авторов на определение и реализацию необходимых направлений, содержания, форм и методов работы по обучению рус­скому языку учащихся речевой школы</a:t>
            </a:r>
            <a:r>
              <a:rPr lang="ru-RU" sz="1600" b="1" dirty="0" smtClean="0">
                <a:solidFill>
                  <a:srgbClr val="000000"/>
                </a:solidFill>
                <a:latin typeface="Times New Roman" panose="02020603050405020304" pitchFamily="18" charset="0"/>
                <a:ea typeface="Times New Roman"/>
                <a:cs typeface="Times New Roman" panose="02020603050405020304" pitchFamily="18" charset="0"/>
              </a:rPr>
              <a:t>.</a:t>
            </a:r>
            <a:endParaRPr lang="ru-RU" sz="1600" b="1" dirty="0">
              <a:solidFill>
                <a:srgbClr val="000000"/>
              </a:solidFill>
              <a:latin typeface="Times New Roman" panose="02020603050405020304" pitchFamily="18" charset="0"/>
              <a:ea typeface="Times New Roman"/>
              <a:cs typeface="Times New Roman" panose="02020603050405020304" pitchFamily="18" charset="0"/>
            </a:endParaRPr>
          </a:p>
        </p:txBody>
      </p:sp>
      <p:pic>
        <p:nvPicPr>
          <p:cNvPr id="9" name="Picture 2" descr="C:\Мои документы\Гуманитарный издательский центр ВЛАДОС.files\logo.gif"/>
          <p:cNvPicPr>
            <a:picLocks noChangeAspect="1" noChangeArrowheads="1"/>
          </p:cNvPicPr>
          <p:nvPr/>
        </p:nvPicPr>
        <p:blipFill>
          <a:blip r:embed="rId3" r:link="rId4"/>
          <a:srcRect/>
          <a:stretch>
            <a:fillRect/>
          </a:stretch>
        </p:blipFill>
        <p:spPr bwMode="auto">
          <a:xfrm>
            <a:off x="7606451" y="6381426"/>
            <a:ext cx="1547664" cy="476574"/>
          </a:xfrm>
          <a:prstGeom prst="rect">
            <a:avLst/>
          </a:prstGeom>
          <a:gradFill rotWithShape="1">
            <a:gsLst>
              <a:gs pos="0">
                <a:sysClr val="window" lastClr="FFFFFF"/>
              </a:gs>
              <a:gs pos="50000">
                <a:srgbClr val="073E87"/>
              </a:gs>
              <a:gs pos="100000">
                <a:sysClr val="window" lastClr="FFFFFF"/>
              </a:gs>
            </a:gsLst>
            <a:lin ang="2700000" scaled="1"/>
          </a:gra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Объект 5"/>
          <p:cNvSpPr txBox="1">
            <a:spLocks/>
          </p:cNvSpPr>
          <p:nvPr/>
        </p:nvSpPr>
        <p:spPr>
          <a:xfrm>
            <a:off x="286090" y="556067"/>
            <a:ext cx="8712968" cy="828091"/>
          </a:xfrm>
          <a:prstGeom prst="rect">
            <a:avLst/>
          </a:prstGeom>
        </p:spPr>
        <p:txBody>
          <a:bodyP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rgbClr val="5BD078"/>
              </a:buClr>
              <a:buFont typeface="Wingdings 2"/>
              <a:buNone/>
            </a:pPr>
            <a:r>
              <a:rPr lang="ru-RU" sz="2000" b="1" dirty="0" smtClean="0">
                <a:ln w="1905"/>
                <a:solidFill>
                  <a:srgbClr val="05E0DB">
                    <a:lumMod val="50000"/>
                  </a:srgb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Методическая литература для работы с обучающимися с ТНР</a:t>
            </a:r>
            <a:endParaRPr lang="ru-RU" sz="2000" b="1" dirty="0">
              <a:ln w="1905"/>
              <a:solidFill>
                <a:srgbClr val="05E0DB">
                  <a:lumMod val="50000"/>
                </a:srgb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11"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3013" y="6396004"/>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265077" y="84452"/>
            <a:ext cx="6395155" cy="769441"/>
          </a:xfrm>
          <a:prstGeom prst="rect">
            <a:avLst/>
          </a:prstGeom>
        </p:spPr>
        <p:txBody>
          <a:bodyPr wrap="square">
            <a:spAutoFit/>
          </a:bodyPr>
          <a:lstStyle/>
          <a:p>
            <a:r>
              <a:rPr lang="ru-RU" sz="28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 помощь </a:t>
            </a:r>
            <a:r>
              <a:rPr lang="ru-RU" sz="28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педагогам :</a:t>
            </a:r>
            <a:r>
              <a:rPr lang="ru-RU" sz="28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ru-RU" sz="28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endParaRPr lang="ru-RU" sz="1600" dirty="0"/>
          </a:p>
        </p:txBody>
      </p:sp>
      <p:pic>
        <p:nvPicPr>
          <p:cNvPr id="14" name="Picture 8" descr="Rudik_ON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999" y="2872097"/>
            <a:ext cx="1333582" cy="1665475"/>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Объект 5"/>
          <p:cNvSpPr txBox="1">
            <a:spLocks/>
          </p:cNvSpPr>
          <p:nvPr/>
        </p:nvSpPr>
        <p:spPr>
          <a:xfrm>
            <a:off x="1881692" y="2887778"/>
            <a:ext cx="7092279" cy="1584176"/>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a:normAutofit fontScale="70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46037" indent="0" fontAlgn="base">
              <a:lnSpc>
                <a:spcPct val="80000"/>
              </a:lnSpc>
              <a:spcAft>
                <a:spcPts val="300"/>
              </a:spcAft>
              <a:buClr>
                <a:srgbClr val="C3260C"/>
              </a:buClr>
              <a:buSzPct val="130000"/>
              <a:buNone/>
            </a:pPr>
            <a:endParaRPr lang="ru-RU" altLang="ru-RU" sz="2500" b="1" dirty="0" smtClean="0">
              <a:solidFill>
                <a:srgbClr val="C00000"/>
              </a:solidFill>
              <a:latin typeface="Times New Roman" panose="02020603050405020304" pitchFamily="18" charset="0"/>
              <a:cs typeface="Times New Roman" panose="02020603050405020304" pitchFamily="18" charset="0"/>
            </a:endParaRPr>
          </a:p>
          <a:p>
            <a:pPr marL="46037" indent="0" fontAlgn="base">
              <a:lnSpc>
                <a:spcPct val="80000"/>
              </a:lnSpc>
              <a:spcAft>
                <a:spcPts val="300"/>
              </a:spcAft>
              <a:buClr>
                <a:srgbClr val="C3260C"/>
              </a:buClr>
              <a:buSzPct val="130000"/>
              <a:buNone/>
            </a:pPr>
            <a:r>
              <a:rPr lang="ru-RU" altLang="ru-RU" sz="2500" b="1" dirty="0" smtClean="0">
                <a:solidFill>
                  <a:schemeClr val="accent6">
                    <a:lumMod val="50000"/>
                  </a:schemeClr>
                </a:solidFill>
                <a:latin typeface="Times New Roman" panose="02020603050405020304" pitchFamily="18" charset="0"/>
                <a:cs typeface="Times New Roman" panose="02020603050405020304" pitchFamily="18" charset="0"/>
              </a:rPr>
              <a:t>Рудик О.С. Практическая коррекционная работа с детьми с ОНР.</a:t>
            </a:r>
          </a:p>
          <a:p>
            <a:pPr marL="388937" indent="-342900" fontAlgn="base">
              <a:lnSpc>
                <a:spcPct val="80000"/>
              </a:lnSpc>
              <a:spcAft>
                <a:spcPts val="300"/>
              </a:spcAft>
              <a:buClr>
                <a:srgbClr val="C3260C"/>
              </a:buClr>
              <a:buSzPct val="130000"/>
              <a:buFont typeface="Wingdings" pitchFamily="2" charset="2"/>
              <a:buChar char="§"/>
            </a:pPr>
            <a:r>
              <a:rPr lang="ru-RU" altLang="ru-RU" sz="2000" b="1" dirty="0" smtClean="0">
                <a:solidFill>
                  <a:schemeClr val="accent6">
                    <a:lumMod val="75000"/>
                  </a:schemeClr>
                </a:solidFill>
                <a:latin typeface="Times New Roman" panose="02020603050405020304" pitchFamily="18" charset="0"/>
                <a:cs typeface="Times New Roman" panose="02020603050405020304" pitchFamily="18" charset="0"/>
              </a:rPr>
              <a:t>Пособие раскрывает особенности развития детей с общим недоразвитием речи, методику работы с ними в разных видах деятельности, способы преодоления данного нарушения. </a:t>
            </a:r>
          </a:p>
          <a:p>
            <a:pPr marL="388937" indent="-342900" fontAlgn="base">
              <a:lnSpc>
                <a:spcPct val="80000"/>
              </a:lnSpc>
              <a:spcAft>
                <a:spcPts val="300"/>
              </a:spcAft>
              <a:buClr>
                <a:srgbClr val="C3260C"/>
              </a:buClr>
              <a:buSzPct val="130000"/>
              <a:buFont typeface="Wingdings" pitchFamily="2" charset="2"/>
              <a:buChar char="§"/>
            </a:pPr>
            <a:r>
              <a:rPr lang="ru-RU" altLang="ru-RU" sz="2000" b="1" dirty="0" smtClean="0">
                <a:solidFill>
                  <a:schemeClr val="accent6">
                    <a:lumMod val="75000"/>
                  </a:schemeClr>
                </a:solidFill>
                <a:latin typeface="Times New Roman" panose="02020603050405020304" pitchFamily="18" charset="0"/>
                <a:cs typeface="Times New Roman" panose="02020603050405020304" pitchFamily="18" charset="0"/>
              </a:rPr>
              <a:t>В пособии представлены различные виды игр и занятия, которые могут использовать родители дома, специалисты - логопеды</a:t>
            </a:r>
            <a:r>
              <a:rPr lang="ru-RU" altLang="ru-RU" sz="2400" b="1" dirty="0" smtClean="0">
                <a:solidFill>
                  <a:schemeClr val="accent6">
                    <a:lumMod val="75000"/>
                  </a:schemeClr>
                </a:solidFill>
                <a:latin typeface="Times New Roman" panose="02020603050405020304" pitchFamily="18" charset="0"/>
                <a:cs typeface="Times New Roman" panose="02020603050405020304" pitchFamily="18" charset="0"/>
              </a:rPr>
              <a:t>.</a:t>
            </a:r>
          </a:p>
          <a:p>
            <a:endParaRPr lang="ru-RU" dirty="0"/>
          </a:p>
        </p:txBody>
      </p:sp>
      <p:pic>
        <p:nvPicPr>
          <p:cNvPr id="12" name="Picture 2" descr="E:\ПРЕЗЕНТАЦИИ - 2016\Серия ИнклОбр\Jakubovich_KorrekcDvRNar_201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077" y="4725144"/>
            <a:ext cx="1333582" cy="176901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81692" y="4745423"/>
            <a:ext cx="7070818" cy="1569660"/>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b="1" dirty="0" smtClean="0">
                <a:solidFill>
                  <a:schemeClr val="accent6">
                    <a:lumMod val="50000"/>
                  </a:schemeClr>
                </a:solidFill>
                <a:latin typeface="Times New Roman" pitchFamily="18" charset="0"/>
                <a:cs typeface="Times New Roman" pitchFamily="18" charset="0"/>
              </a:rPr>
              <a:t>Якубович М.А. Коррекция двигательных и речевых нарушений у детей с тяжелыми нарушениями речи (ТНР) методами физического воспитания. </a:t>
            </a:r>
          </a:p>
          <a:p>
            <a:r>
              <a:rPr lang="ru-RU" sz="1400" b="1" dirty="0" smtClean="0">
                <a:latin typeface="Times New Roman" pitchFamily="18" charset="0"/>
                <a:cs typeface="Times New Roman" pitchFamily="18" charset="0"/>
              </a:rPr>
              <a:t>В пособие включены конспекты занятий с применением различных методик физического воспитания : игры, гимнастика, тренинги, музыкотерапия, дыхательные упражнения и т.п.</a:t>
            </a:r>
            <a:endParaRPr lang="ru-RU" sz="1400" b="1" dirty="0">
              <a:latin typeface="Times New Roman" pitchFamily="18" charset="0"/>
              <a:cs typeface="Times New Roman" pitchFamily="18" charset="0"/>
            </a:endParaRPr>
          </a:p>
        </p:txBody>
      </p:sp>
    </p:spTree>
    <p:extLst>
      <p:ext uri="{BB962C8B-B14F-4D97-AF65-F5344CB8AC3E}">
        <p14:creationId xmlns:p14="http://schemas.microsoft.com/office/powerpoint/2010/main" val="24167556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5"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14" dur="1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1"/>
          </p:nvPr>
        </p:nvSpPr>
        <p:spPr>
          <a:xfrm>
            <a:off x="290492" y="1186528"/>
            <a:ext cx="3666711" cy="2242472"/>
          </a:xfr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62500" lnSpcReduction="20000"/>
          </a:bodyPr>
          <a:lstStyle/>
          <a:p>
            <a:pPr marL="388937" lvl="0" indent="-342900" fontAlgn="base">
              <a:lnSpc>
                <a:spcPct val="80000"/>
              </a:lnSpc>
              <a:spcAft>
                <a:spcPts val="300"/>
              </a:spcAft>
              <a:buClr>
                <a:srgbClr val="C3260C"/>
              </a:buClr>
              <a:buSzPct val="130000"/>
              <a:buFont typeface="Wingdings" panose="05000000000000000000" pitchFamily="2" charset="2"/>
              <a:buChar char="q"/>
            </a:pPr>
            <a:endParaRPr lang="ru-RU" altLang="ru-RU" sz="2000" b="1" dirty="0" smtClean="0">
              <a:solidFill>
                <a:srgbClr val="404040"/>
              </a:solidFill>
              <a:latin typeface="Times New Roman" panose="02020603050405020304" pitchFamily="18" charset="0"/>
              <a:cs typeface="Times New Roman" panose="02020603050405020304" pitchFamily="18" charset="0"/>
            </a:endParaRPr>
          </a:p>
          <a:p>
            <a:pPr marL="388937" indent="-342900" fontAlgn="base">
              <a:lnSpc>
                <a:spcPct val="80000"/>
              </a:lnSpc>
              <a:spcAft>
                <a:spcPts val="300"/>
              </a:spcAft>
              <a:buClr>
                <a:srgbClr val="C3260C"/>
              </a:buClr>
              <a:buSzPct val="130000"/>
            </a:pPr>
            <a:r>
              <a:rPr lang="ru-RU" altLang="ru-RU" sz="2000" b="1" dirty="0" smtClean="0">
                <a:solidFill>
                  <a:srgbClr val="404040"/>
                </a:solidFill>
                <a:latin typeface="Times New Roman" panose="02020603050405020304" pitchFamily="18" charset="0"/>
                <a:cs typeface="Times New Roman" panose="02020603050405020304" pitchFamily="18" charset="0"/>
              </a:rPr>
              <a:t>   Пособия состоят </a:t>
            </a:r>
            <a:r>
              <a:rPr lang="ru-RU" altLang="ru-RU" sz="2000" b="1" dirty="0">
                <a:solidFill>
                  <a:srgbClr val="404040"/>
                </a:solidFill>
                <a:latin typeface="Times New Roman" panose="02020603050405020304" pitchFamily="18" charset="0"/>
                <a:cs typeface="Times New Roman" panose="02020603050405020304" pitchFamily="18" charset="0"/>
              </a:rPr>
              <a:t>из практических заданий для младших школьников по формированию у них графо-моторных </a:t>
            </a:r>
            <a:r>
              <a:rPr lang="ru-RU" altLang="ru-RU" sz="2000" b="1" dirty="0" smtClean="0">
                <a:solidFill>
                  <a:srgbClr val="404040"/>
                </a:solidFill>
                <a:latin typeface="Times New Roman" panose="02020603050405020304" pitchFamily="18" charset="0"/>
                <a:cs typeface="Times New Roman" panose="02020603050405020304" pitchFamily="18" charset="0"/>
              </a:rPr>
              <a:t>навыков и коррекции их нарушений.</a:t>
            </a:r>
            <a:endParaRPr lang="ru-RU" altLang="ru-RU" sz="2000" b="1" dirty="0">
              <a:solidFill>
                <a:srgbClr val="404040"/>
              </a:solidFill>
              <a:latin typeface="Times New Roman" panose="02020603050405020304" pitchFamily="18" charset="0"/>
              <a:cs typeface="Times New Roman" panose="02020603050405020304" pitchFamily="18" charset="0"/>
            </a:endParaRPr>
          </a:p>
          <a:p>
            <a:pPr marL="388937" indent="-342900" fontAlgn="base">
              <a:lnSpc>
                <a:spcPct val="80000"/>
              </a:lnSpc>
              <a:spcAft>
                <a:spcPts val="300"/>
              </a:spcAft>
              <a:buClr>
                <a:srgbClr val="C3260C"/>
              </a:buClr>
              <a:buSzPct val="130000"/>
            </a:pPr>
            <a:r>
              <a:rPr lang="ru-RU" altLang="ru-RU" sz="2000" b="1" dirty="0" smtClean="0">
                <a:solidFill>
                  <a:srgbClr val="404040"/>
                </a:solidFill>
                <a:latin typeface="Times New Roman" panose="02020603050405020304" pitchFamily="18" charset="0"/>
                <a:cs typeface="Times New Roman" panose="02020603050405020304" pitchFamily="18" charset="0"/>
              </a:rPr>
              <a:t>   Пособия рассчитаны </a:t>
            </a:r>
            <a:r>
              <a:rPr lang="ru-RU" altLang="ru-RU" sz="2000" b="1" dirty="0">
                <a:solidFill>
                  <a:srgbClr val="404040"/>
                </a:solidFill>
                <a:latin typeface="Times New Roman" panose="02020603050405020304" pitchFamily="18" charset="0"/>
                <a:cs typeface="Times New Roman" panose="02020603050405020304" pitchFamily="18" charset="0"/>
              </a:rPr>
              <a:t>на работу взрослого с ребенком, у которого снижены способности к графической деятельности. Предлагается следующая система работы: объяснение ребенку заданий, проверка правильности их выполнения и исправление допущенных ошибок.</a:t>
            </a:r>
          </a:p>
          <a:p>
            <a:pPr marL="388937" indent="-342900" fontAlgn="base">
              <a:lnSpc>
                <a:spcPct val="80000"/>
              </a:lnSpc>
              <a:spcAft>
                <a:spcPts val="300"/>
              </a:spcAft>
              <a:buClr>
                <a:srgbClr val="C3260C"/>
              </a:buClr>
              <a:buSzPct val="130000"/>
            </a:pPr>
            <a:r>
              <a:rPr lang="ru-RU" altLang="ru-RU" sz="2000" b="1" dirty="0" smtClean="0">
                <a:solidFill>
                  <a:srgbClr val="404040"/>
                </a:solidFill>
                <a:latin typeface="Times New Roman" panose="02020603050405020304" pitchFamily="18" charset="0"/>
                <a:cs typeface="Times New Roman" panose="02020603050405020304" pitchFamily="18" charset="0"/>
              </a:rPr>
              <a:t>   Пособия адресованы </a:t>
            </a:r>
            <a:r>
              <a:rPr lang="ru-RU" altLang="ru-RU" sz="2000" b="1" dirty="0">
                <a:solidFill>
                  <a:srgbClr val="404040"/>
                </a:solidFill>
                <a:latin typeface="Times New Roman" panose="02020603050405020304" pitchFamily="18" charset="0"/>
                <a:cs typeface="Times New Roman" panose="02020603050405020304" pitchFamily="18" charset="0"/>
              </a:rPr>
              <a:t>педагогам начальных классов, логопедам, психологам, родителям</a:t>
            </a:r>
            <a:endParaRPr lang="ru-RU" dirty="0"/>
          </a:p>
        </p:txBody>
      </p:sp>
      <p:pic>
        <p:nvPicPr>
          <p:cNvPr id="7" name="Picture 4" descr="Astahov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6556" y="1268760"/>
            <a:ext cx="1467572" cy="2016224"/>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225355" y="620688"/>
            <a:ext cx="8810744" cy="792088"/>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600" dirty="0" smtClean="0">
                <a:ln w="1905"/>
                <a:solidFill>
                  <a:srgbClr val="05E0DB">
                    <a:lumMod val="50000"/>
                  </a:srgb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Астахова Т.В. Формирование графо-моторных навыков у младших школьников;</a:t>
            </a:r>
          </a:p>
          <a:p>
            <a:pPr marL="0" indent="0" algn="l" fontAlgn="auto">
              <a:spcAft>
                <a:spcPts val="0"/>
              </a:spcAft>
              <a:buClr>
                <a:srgbClr val="05E0DB">
                  <a:lumMod val="75000"/>
                </a:srgbClr>
              </a:buClr>
              <a:buFont typeface="Georgia" pitchFamily="18" charset="0"/>
              <a:buNone/>
              <a:defRPr/>
            </a:pPr>
            <a:r>
              <a:rPr lang="ru-RU" altLang="ru-RU" sz="1600" dirty="0" smtClean="0">
                <a:ln w="1905"/>
                <a:solidFill>
                  <a:srgbClr val="05E0DB">
                    <a:lumMod val="50000"/>
                  </a:srgb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Коррекция оптических и моторных нарушений письма у младших школьников.</a:t>
            </a:r>
          </a:p>
        </p:txBody>
      </p:sp>
      <p:pic>
        <p:nvPicPr>
          <p:cNvPr id="10" name="Рисунок 9" descr="http://lenagold.narod.ru/fon/clipart/b/bum/bumag99.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94" y="6224174"/>
            <a:ext cx="1993049" cy="571480"/>
          </a:xfrm>
          <a:prstGeom prst="rect">
            <a:avLst/>
          </a:prstGeom>
          <a:noFill/>
          <a:ln>
            <a:noFill/>
          </a:ln>
        </p:spPr>
      </p:pic>
      <p:pic>
        <p:nvPicPr>
          <p:cNvPr id="11" name="Picture 2" descr="C:\Users\Бородина_ОИ\Desktop\Logotype\Logo VLADOS_2017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1387" y="6354329"/>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9218" name="Picture 2" descr="C:\Users\Бородина_ОИ\Desktop\сентябрь 2017\сентябрь 2017\_Astahova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6" y="1268760"/>
            <a:ext cx="1487221" cy="201622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65077" y="84452"/>
            <a:ext cx="7128792" cy="677108"/>
          </a:xfrm>
          <a:prstGeom prst="rect">
            <a:avLst/>
          </a:prstGeom>
        </p:spPr>
        <p:txBody>
          <a:bodyPr wrap="square">
            <a:spAutoFit/>
          </a:bodyPr>
          <a:lstStyle/>
          <a:p>
            <a:r>
              <a:rPr lang="ru-RU" sz="2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 помощь </a:t>
            </a:r>
            <a:r>
              <a:rPr lang="ru-RU" sz="24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педагогам и родителям:</a:t>
            </a:r>
            <a:r>
              <a:rPr lang="ru-RU" sz="2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ru-RU" sz="2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endParaRPr lang="ru-RU" sz="1400" dirty="0"/>
          </a:p>
        </p:txBody>
      </p:sp>
      <p:pic>
        <p:nvPicPr>
          <p:cNvPr id="12" name="Picture 2" descr="C:\Users\Бородина_ОИ\Desktop\ПРЕЗЕНТАЦИИ- 2017\сентябрь 2017\Cover CD Astahov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0351" y="1700808"/>
            <a:ext cx="1209473" cy="11447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hkavr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4365104"/>
            <a:ext cx="1440160" cy="185907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Объект 5"/>
          <p:cNvSpPr>
            <a:spLocks noGrp="1"/>
          </p:cNvSpPr>
          <p:nvPr>
            <p:ph sz="half" idx="1"/>
          </p:nvPr>
        </p:nvSpPr>
        <p:spPr>
          <a:xfrm>
            <a:off x="2555776" y="4312914"/>
            <a:ext cx="6336704" cy="1911260"/>
          </a:xfrm>
          <a:solidFill>
            <a:schemeClr val="accent3">
              <a:lumMod val="60000"/>
              <a:lumOff val="40000"/>
            </a:schemeClr>
          </a:solidFill>
          <a:effectLst/>
          <a:scene3d>
            <a:camera prst="orthographicFront"/>
            <a:lightRig rig="threePt" dir="t"/>
          </a:scene3d>
          <a:sp3d>
            <a:bevelT/>
          </a:sp3d>
        </p:spPr>
        <p:txBody>
          <a:bodyPr>
            <a:normAutofit fontScale="70000" lnSpcReduction="20000"/>
          </a:bodyPr>
          <a:lstStyle/>
          <a:p>
            <a:pPr marL="331787" lvl="0" indent="-285750" fontAlgn="base">
              <a:lnSpc>
                <a:spcPct val="80000"/>
              </a:lnSpc>
              <a:spcAft>
                <a:spcPts val="300"/>
              </a:spcAft>
              <a:buClr>
                <a:srgbClr val="C3260C"/>
              </a:buClr>
              <a:buSzPct val="130000"/>
              <a:buFont typeface="Wingdings" panose="05000000000000000000" pitchFamily="2" charset="2"/>
              <a:buChar char="q"/>
            </a:pPr>
            <a:endParaRPr lang="ru-RU" altLang="ru-RU" sz="1800" b="1" dirty="0" smtClean="0">
              <a:solidFill>
                <a:srgbClr val="404040"/>
              </a:solidFill>
              <a:latin typeface="Times New Roman" pitchFamily="18" charset="0"/>
            </a:endParaRPr>
          </a:p>
          <a:p>
            <a:pPr marL="331787" lvl="0" indent="-285750" fontAlgn="base">
              <a:lnSpc>
                <a:spcPct val="80000"/>
              </a:lnSpc>
              <a:spcAft>
                <a:spcPts val="300"/>
              </a:spcAft>
              <a:buClr>
                <a:srgbClr val="C3260C"/>
              </a:buClr>
              <a:buSzPct val="130000"/>
              <a:buFont typeface="Wingdings" panose="05000000000000000000" pitchFamily="2" charset="2"/>
              <a:buChar char="q"/>
            </a:pPr>
            <a:r>
              <a:rPr lang="ru-RU" altLang="ru-RU" sz="1800" b="1" dirty="0" smtClean="0">
                <a:solidFill>
                  <a:srgbClr val="404040"/>
                </a:solidFill>
                <a:latin typeface="Times New Roman" pitchFamily="18" charset="0"/>
              </a:rPr>
              <a:t>Настоящая </a:t>
            </a:r>
            <a:r>
              <a:rPr lang="ru-RU" altLang="ru-RU" sz="1800" b="1" dirty="0">
                <a:solidFill>
                  <a:srgbClr val="404040"/>
                </a:solidFill>
                <a:latin typeface="Times New Roman" pitchFamily="18" charset="0"/>
              </a:rPr>
              <a:t>разработка представляет собой сборник упражнений по дифференциации звуков Р, Р'-Л, Л'.</a:t>
            </a:r>
          </a:p>
          <a:p>
            <a:pPr marL="331787" lvl="0" indent="-285750" fontAlgn="base">
              <a:lnSpc>
                <a:spcPct val="80000"/>
              </a:lnSpc>
              <a:spcAft>
                <a:spcPts val="300"/>
              </a:spcAft>
              <a:buClr>
                <a:srgbClr val="C3260C"/>
              </a:buClr>
              <a:buSzPct val="130000"/>
              <a:buFont typeface="Wingdings" panose="05000000000000000000" pitchFamily="2" charset="2"/>
              <a:buChar char="q"/>
            </a:pPr>
            <a:r>
              <a:rPr lang="ru-RU" altLang="ru-RU" sz="1800" b="1" dirty="0">
                <a:solidFill>
                  <a:srgbClr val="404040"/>
                </a:solidFill>
                <a:latin typeface="Times New Roman" pitchFamily="18" charset="0"/>
              </a:rPr>
              <a:t>Работа в классах коррекционно-развивающего развития предполагает преодоление нарушений речи на фоне недоразвития у детей функций внимания, памяти, мышления. Учёт этой специфики заложен в систему занятий.</a:t>
            </a:r>
          </a:p>
          <a:p>
            <a:pPr marL="331787" lvl="0" indent="-285750" fontAlgn="base">
              <a:lnSpc>
                <a:spcPct val="80000"/>
              </a:lnSpc>
              <a:spcAft>
                <a:spcPts val="300"/>
              </a:spcAft>
              <a:buClr>
                <a:srgbClr val="C3260C"/>
              </a:buClr>
              <a:buSzPct val="130000"/>
              <a:buFont typeface="Wingdings" panose="05000000000000000000" pitchFamily="2" charset="2"/>
              <a:buChar char="q"/>
            </a:pPr>
            <a:r>
              <a:rPr lang="ru-RU" altLang="ru-RU" sz="1800" b="1" dirty="0">
                <a:solidFill>
                  <a:srgbClr val="404040"/>
                </a:solidFill>
                <a:latin typeface="Times New Roman" pitchFamily="18" charset="0"/>
              </a:rPr>
              <a:t>Одновременно, на этом же речевом материале решаются задачи по формированию внимания и интереса к словам, их фонетике, лексике, морфологии, грамматике.</a:t>
            </a:r>
          </a:p>
          <a:p>
            <a:pPr marL="331787" lvl="0" indent="-285750" fontAlgn="base">
              <a:lnSpc>
                <a:spcPct val="80000"/>
              </a:lnSpc>
              <a:spcAft>
                <a:spcPts val="300"/>
              </a:spcAft>
              <a:buClr>
                <a:srgbClr val="C3260C"/>
              </a:buClr>
              <a:buSzPct val="130000"/>
              <a:buFont typeface="Wingdings" panose="05000000000000000000" pitchFamily="2" charset="2"/>
              <a:buChar char="q"/>
            </a:pPr>
            <a:r>
              <a:rPr lang="ru-RU" altLang="ru-RU" sz="1800" b="1" dirty="0" smtClean="0">
                <a:solidFill>
                  <a:srgbClr val="404040"/>
                </a:solidFill>
                <a:latin typeface="Times New Roman" pitchFamily="18" charset="0"/>
              </a:rPr>
              <a:t>В пособии также предусмотрены </a:t>
            </a:r>
            <a:r>
              <a:rPr lang="ru-RU" altLang="ru-RU" sz="1800" b="1" dirty="0">
                <a:solidFill>
                  <a:srgbClr val="404040"/>
                </a:solidFill>
                <a:latin typeface="Times New Roman" pitchFamily="18" charset="0"/>
              </a:rPr>
              <a:t>упражнения на совершенствование работы артикуляционного </a:t>
            </a:r>
            <a:r>
              <a:rPr lang="ru-RU" altLang="ru-RU" sz="1800" b="1" dirty="0" smtClean="0">
                <a:solidFill>
                  <a:srgbClr val="404040"/>
                </a:solidFill>
                <a:latin typeface="Times New Roman" pitchFamily="18" charset="0"/>
              </a:rPr>
              <a:t>аппарата</a:t>
            </a:r>
            <a:r>
              <a:rPr lang="ru-RU" altLang="ru-RU" sz="1800" b="1" i="1" dirty="0" smtClean="0">
                <a:solidFill>
                  <a:srgbClr val="404040"/>
                </a:solidFill>
                <a:latin typeface="Times New Roman" pitchFamily="18" charset="0"/>
              </a:rPr>
              <a:t>.</a:t>
            </a:r>
            <a:endParaRPr lang="ru-RU" dirty="0"/>
          </a:p>
        </p:txBody>
      </p:sp>
      <p:sp>
        <p:nvSpPr>
          <p:cNvPr id="15" name="Rectangle 2"/>
          <p:cNvSpPr txBox="1">
            <a:spLocks noChangeArrowheads="1"/>
          </p:cNvSpPr>
          <p:nvPr/>
        </p:nvSpPr>
        <p:spPr>
          <a:xfrm>
            <a:off x="265077" y="3587278"/>
            <a:ext cx="7704856" cy="864095"/>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defRPr/>
            </a:pPr>
            <a:r>
              <a:rPr lang="ru-RU" altLang="ru-RU" sz="1600" dirty="0" smtClean="0">
                <a:ln w="1905"/>
                <a:solidFill>
                  <a:srgbClr val="31B6FD">
                    <a:lumMod val="50000"/>
                  </a:srgbClr>
                </a:solidFill>
                <a:effectLst>
                  <a:innerShdw blurRad="69850" dist="43180" dir="5400000">
                    <a:srgbClr val="000000">
                      <a:alpha val="65000"/>
                    </a:srgbClr>
                  </a:innerShdw>
                </a:effectLst>
                <a:latin typeface="Times New Roman" pitchFamily="18" charset="0"/>
              </a:rPr>
              <a:t>Шкавро Л.В. Коррекция устной речи у учащихся начальной школы. Дифференциация звуков Р, Р'-Л, Л'</a:t>
            </a:r>
            <a:endParaRPr lang="ru-RU" altLang="ru-RU" sz="2800" dirty="0" smtClean="0">
              <a:ln w="1905"/>
              <a:solidFill>
                <a:srgbClr val="31B6FD">
                  <a:lumMod val="50000"/>
                </a:srgbClr>
              </a:solidFill>
              <a:effectLst>
                <a:innerShdw blurRad="69850" dist="43180" dir="5400000">
                  <a:srgbClr val="000000">
                    <a:alpha val="65000"/>
                  </a:srgbClr>
                </a:innerShdw>
              </a:effectLst>
              <a:latin typeface="Trebuchet MS"/>
            </a:endParaRPr>
          </a:p>
        </p:txBody>
      </p:sp>
    </p:spTree>
    <p:extLst>
      <p:ext uri="{BB962C8B-B14F-4D97-AF65-F5344CB8AC3E}">
        <p14:creationId xmlns:p14="http://schemas.microsoft.com/office/powerpoint/2010/main" val="1363765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bg/>
                                          </p:spTgt>
                                        </p:tgtEl>
                                        <p:attrNameLst>
                                          <p:attrName>style.visibility</p:attrName>
                                        </p:attrNameLst>
                                      </p:cBhvr>
                                      <p:to>
                                        <p:strVal val="visible"/>
                                      </p:to>
                                    </p:set>
                                    <p:animEffect transition="in" filter="fade">
                                      <p:cBhvr>
                                        <p:cTn id="13" dur="1000"/>
                                        <p:tgtEl>
                                          <p:spTgt spid="5">
                                            <p:bg/>
                                          </p:spTgt>
                                        </p:tgtEl>
                                      </p:cBhvr>
                                    </p:animEffect>
                                    <p:anim calcmode="lin" valueType="num">
                                      <p:cBhvr>
                                        <p:cTn id="14" dur="1000" fill="hold"/>
                                        <p:tgtEl>
                                          <p:spTgt spid="5">
                                            <p:bg/>
                                          </p:spTgt>
                                        </p:tgtEl>
                                        <p:attrNameLst>
                                          <p:attrName>ppt_x</p:attrName>
                                        </p:attrNameLst>
                                      </p:cBhvr>
                                      <p:tavLst>
                                        <p:tav tm="0">
                                          <p:val>
                                            <p:strVal val="#ppt_x"/>
                                          </p:val>
                                        </p:tav>
                                        <p:tav tm="100000">
                                          <p:val>
                                            <p:strVal val="#ppt_x"/>
                                          </p:val>
                                        </p:tav>
                                      </p:tavLst>
                                    </p:anim>
                                    <p:anim calcmode="lin" valueType="num">
                                      <p:cBhvr>
                                        <p:cTn id="15"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1000"/>
                                        <p:tgtEl>
                                          <p:spTgt spid="5">
                                            <p:txEl>
                                              <p:pRg st="3" end="3"/>
                                            </p:txEl>
                                          </p:spTgt>
                                        </p:tgtEl>
                                      </p:cBhvr>
                                    </p:animEffect>
                                    <p:anim calcmode="lin" valueType="num">
                                      <p:cBhvr>
                                        <p:cTn id="3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1500"/>
                            </p:stCondLst>
                            <p:childTnLst>
                              <p:par>
                                <p:cTn id="44" presetID="53" presetClass="entr" presetSubtype="16"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2555776" y="2042176"/>
            <a:ext cx="6048672" cy="1834095"/>
          </a:xfrm>
          <a:solidFill>
            <a:schemeClr val="accent2">
              <a:lumMod val="60000"/>
              <a:lumOff val="40000"/>
            </a:schemeClr>
          </a:solidFill>
          <a:effectLst/>
          <a:scene3d>
            <a:camera prst="orthographicFront"/>
            <a:lightRig rig="threePt" dir="t"/>
          </a:scene3d>
          <a:sp3d>
            <a:bevelT/>
          </a:sp3d>
        </p:spPr>
        <p:txBody>
          <a:bodyPr>
            <a:normAutofit fontScale="70000" lnSpcReduction="20000"/>
          </a:bodyPr>
          <a:lstStyle/>
          <a:p>
            <a:pPr marL="331787" lvl="0" indent="-285750" fontAlgn="base">
              <a:lnSpc>
                <a:spcPct val="80000"/>
              </a:lnSpc>
              <a:spcAft>
                <a:spcPts val="300"/>
              </a:spcAft>
              <a:buClr>
                <a:srgbClr val="C3260C"/>
              </a:buClr>
              <a:buSzPct val="130000"/>
              <a:buFont typeface="Wingdings" panose="05000000000000000000" pitchFamily="2" charset="2"/>
              <a:buChar char="Ø"/>
            </a:pPr>
            <a:endParaRPr lang="ru-RU" altLang="ru-RU" sz="1800" b="1" i="1" dirty="0" smtClean="0">
              <a:solidFill>
                <a:srgbClr val="404040"/>
              </a:solidFill>
              <a:latin typeface="Times New Roman" panose="02020603050405020304" pitchFamily="18" charset="0"/>
              <a:cs typeface="Times New Roman" panose="02020603050405020304" pitchFamily="18" charset="0"/>
            </a:endParaRPr>
          </a:p>
          <a:p>
            <a:pPr marL="331787" lvl="0" indent="-285750" fontAlgn="base">
              <a:lnSpc>
                <a:spcPct val="80000"/>
              </a:lnSpc>
              <a:spcAft>
                <a:spcPts val="300"/>
              </a:spcAft>
              <a:buClr>
                <a:srgbClr val="C3260C"/>
              </a:buClr>
              <a:buSzPct val="130000"/>
              <a:buFont typeface="Wingdings" panose="05000000000000000000" pitchFamily="2" charset="2"/>
              <a:buChar char="Ø"/>
            </a:pPr>
            <a:r>
              <a:rPr lang="ru-RU" altLang="ru-RU" sz="1800" b="1" i="1" dirty="0" smtClean="0">
                <a:solidFill>
                  <a:srgbClr val="404040"/>
                </a:solidFill>
                <a:latin typeface="Times New Roman" panose="02020603050405020304" pitchFamily="18" charset="0"/>
                <a:cs typeface="Times New Roman" panose="02020603050405020304" pitchFamily="18" charset="0"/>
              </a:rPr>
              <a:t>Методическое </a:t>
            </a:r>
            <a:r>
              <a:rPr lang="ru-RU" altLang="ru-RU" sz="1800" b="1" i="1" dirty="0">
                <a:solidFill>
                  <a:srgbClr val="404040"/>
                </a:solidFill>
                <a:latin typeface="Times New Roman" panose="02020603050405020304" pitchFamily="18" charset="0"/>
                <a:cs typeface="Times New Roman" panose="02020603050405020304" pitchFamily="18" charset="0"/>
              </a:rPr>
              <a:t>пособие предназначено для работы с детьми 2-5 классов общеобразовательной школы, имеющих проблемы в овладении орфографическими навыками.</a:t>
            </a:r>
          </a:p>
          <a:p>
            <a:pPr marL="331787" lvl="0" indent="-285750" fontAlgn="base">
              <a:lnSpc>
                <a:spcPct val="80000"/>
              </a:lnSpc>
              <a:spcAft>
                <a:spcPts val="300"/>
              </a:spcAft>
              <a:buClr>
                <a:srgbClr val="C3260C"/>
              </a:buClr>
              <a:buSzPct val="130000"/>
              <a:buFont typeface="Wingdings" panose="05000000000000000000" pitchFamily="2" charset="2"/>
              <a:buChar char="Ø"/>
            </a:pPr>
            <a:r>
              <a:rPr lang="ru-RU" altLang="ru-RU" sz="1800" b="1" i="1" dirty="0">
                <a:solidFill>
                  <a:srgbClr val="404040"/>
                </a:solidFill>
                <a:latin typeface="Times New Roman" panose="02020603050405020304" pitchFamily="18" charset="0"/>
                <a:cs typeface="Times New Roman" panose="02020603050405020304" pitchFamily="18" charset="0"/>
              </a:rPr>
              <a:t>Для успешного усвоения школьной программы по русскому языку необходимо сформировать у школьника основные учебные умения по овладению механизмом письма, включающего в себя проговаривание звука, фонетико-фонематический его анализ, перевод фонемы в графику, объединение звуков в слоги, в слова.</a:t>
            </a:r>
          </a:p>
          <a:p>
            <a:pPr marL="331787" lvl="0" indent="-285750" fontAlgn="base">
              <a:lnSpc>
                <a:spcPct val="80000"/>
              </a:lnSpc>
              <a:spcAft>
                <a:spcPts val="300"/>
              </a:spcAft>
              <a:buClr>
                <a:srgbClr val="C3260C"/>
              </a:buClr>
              <a:buSzPct val="130000"/>
              <a:buFont typeface="Wingdings" panose="05000000000000000000" pitchFamily="2" charset="2"/>
              <a:buChar char="Ø"/>
            </a:pPr>
            <a:r>
              <a:rPr lang="ru-RU" altLang="ru-RU" sz="1800" b="1" i="1" dirty="0">
                <a:solidFill>
                  <a:srgbClr val="404040"/>
                </a:solidFill>
                <a:latin typeface="Times New Roman" panose="02020603050405020304" pitchFamily="18" charset="0"/>
                <a:cs typeface="Times New Roman" panose="02020603050405020304" pitchFamily="18" charset="0"/>
              </a:rPr>
              <a:t>Приведенные конспекты занятий направлены на предупреждение и коррекцию нарушения письменной речи.</a:t>
            </a:r>
          </a:p>
          <a:p>
            <a:pPr marL="331787" lvl="0" indent="-285750" fontAlgn="base">
              <a:lnSpc>
                <a:spcPct val="80000"/>
              </a:lnSpc>
              <a:spcAft>
                <a:spcPts val="300"/>
              </a:spcAft>
              <a:buClr>
                <a:srgbClr val="C3260C"/>
              </a:buClr>
              <a:buSzPct val="130000"/>
              <a:buFont typeface="Wingdings" panose="05000000000000000000" pitchFamily="2" charset="2"/>
              <a:buChar char="Ø"/>
            </a:pPr>
            <a:r>
              <a:rPr lang="ru-RU" altLang="ru-RU" sz="1800" b="1" i="1" dirty="0">
                <a:solidFill>
                  <a:srgbClr val="404040"/>
                </a:solidFill>
                <a:latin typeface="Times New Roman" panose="02020603050405020304" pitchFamily="18" charset="0"/>
                <a:cs typeface="Times New Roman" panose="02020603050405020304" pitchFamily="18" charset="0"/>
              </a:rPr>
              <a:t>Пособие предназначено для учителей начальных классов, логопедов.</a:t>
            </a:r>
          </a:p>
        </p:txBody>
      </p:sp>
      <p:sp>
        <p:nvSpPr>
          <p:cNvPr id="7" name="Rectangle 2"/>
          <p:cNvSpPr txBox="1">
            <a:spLocks noChangeAspect="1" noChangeArrowheads="1"/>
          </p:cNvSpPr>
          <p:nvPr/>
        </p:nvSpPr>
        <p:spPr>
          <a:xfrm>
            <a:off x="315733" y="620688"/>
            <a:ext cx="8640959" cy="1152128"/>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1800" dirty="0" smtClean="0">
                <a:ln w="1905"/>
                <a:solidFill>
                  <a:srgbClr val="C6E7FC">
                    <a:lumMod val="10000"/>
                  </a:srgbClr>
                </a:solidFill>
                <a:effectLst>
                  <a:innerShdw blurRad="69850" dist="43180" dir="5400000">
                    <a:srgbClr val="000000">
                      <a:alpha val="65000"/>
                    </a:srgbClr>
                  </a:innerShdw>
                </a:effectLst>
                <a:latin typeface="Times New Roman" pitchFamily="18" charset="0"/>
              </a:rPr>
              <a:t>Аскульская Л.В. </a:t>
            </a:r>
          </a:p>
          <a:p>
            <a:pPr marL="0" indent="0" algn="l" fontAlgn="auto">
              <a:spcAft>
                <a:spcPts val="0"/>
              </a:spcAft>
              <a:buClr>
                <a:srgbClr val="05E0DB">
                  <a:lumMod val="75000"/>
                </a:srgbClr>
              </a:buClr>
              <a:buFont typeface="Georgia" pitchFamily="18" charset="0"/>
              <a:buNone/>
              <a:defRPr/>
            </a:pPr>
            <a:r>
              <a:rPr lang="ru-RU" altLang="ru-RU" sz="1800" dirty="0" smtClean="0">
                <a:ln w="1905"/>
                <a:solidFill>
                  <a:srgbClr val="C6E7FC">
                    <a:lumMod val="10000"/>
                  </a:srgbClr>
                </a:solidFill>
                <a:effectLst>
                  <a:innerShdw blurRad="69850" dist="43180" dir="5400000">
                    <a:srgbClr val="000000">
                      <a:alpha val="65000"/>
                    </a:srgbClr>
                  </a:innerShdw>
                </a:effectLst>
                <a:latin typeface="Times New Roman" pitchFamily="18" charset="0"/>
              </a:rPr>
              <a:t>Предупреждение и коррекция дизорфографии у детей 2-5 классов общеобразовательной школы. Конспекты занятий с CD-диском;</a:t>
            </a:r>
          </a:p>
          <a:p>
            <a:pPr marL="0" indent="0" algn="l" fontAlgn="auto">
              <a:spcAft>
                <a:spcPts val="0"/>
              </a:spcAft>
              <a:buClr>
                <a:srgbClr val="05E0DB">
                  <a:lumMod val="75000"/>
                </a:srgbClr>
              </a:buClr>
              <a:buFont typeface="Georgia" pitchFamily="18" charset="0"/>
              <a:buNone/>
              <a:defRPr/>
            </a:pPr>
            <a:r>
              <a:rPr lang="ru-RU" altLang="ru-RU" sz="1800" dirty="0" smtClean="0">
                <a:ln w="1905"/>
                <a:solidFill>
                  <a:srgbClr val="C6E7FC">
                    <a:lumMod val="10000"/>
                  </a:srgbClr>
                </a:solidFill>
                <a:effectLst>
                  <a:innerShdw blurRad="69850" dist="43180" dir="5400000">
                    <a:srgbClr val="000000">
                      <a:alpha val="65000"/>
                    </a:srgbClr>
                  </a:innerShdw>
                </a:effectLst>
                <a:latin typeface="Times New Roman" pitchFamily="18" charset="0"/>
              </a:rPr>
              <a:t>Логопедическое лото. </a:t>
            </a:r>
          </a:p>
        </p:txBody>
      </p:sp>
      <p:pic>
        <p:nvPicPr>
          <p:cNvPr id="8" name="Picture 5" descr="13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77" y="1771631"/>
            <a:ext cx="1440160" cy="179675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descr="http://lenagold.narod.ru/fon/clipart/b/bum/bumag99.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095686"/>
            <a:ext cx="1993049" cy="571480"/>
          </a:xfrm>
          <a:prstGeom prst="rect">
            <a:avLst/>
          </a:prstGeom>
          <a:noFill/>
          <a:ln>
            <a:noFill/>
          </a:ln>
        </p:spPr>
      </p:pic>
      <p:pic>
        <p:nvPicPr>
          <p:cNvPr id="11"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4472" y="6363847"/>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6146" name="Picture 2" descr="C:\Users\Бородина_ОИ\Desktop\сентябрь 2017\Askulskaya_Papka_prese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318" y="4177925"/>
            <a:ext cx="1471328" cy="184616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99792" y="4293096"/>
            <a:ext cx="5904656" cy="1615827"/>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indent="144145" algn="just" fontAlgn="ctr"/>
            <a:r>
              <a:rPr lang="ru-RU" sz="1100" b="1" dirty="0">
                <a:solidFill>
                  <a:srgbClr val="000000"/>
                </a:solidFill>
                <a:latin typeface="Times New Roman" panose="02020603050405020304" pitchFamily="18" charset="0"/>
                <a:ea typeface="Calibri"/>
                <a:cs typeface="Times New Roman" panose="02020603050405020304" pitchFamily="18" charset="0"/>
              </a:rPr>
              <a:t>В пособии представлена система обследования детей с речевыми нарушениями:</a:t>
            </a:r>
            <a:endParaRPr lang="ru-RU" sz="1050" b="1" dirty="0">
              <a:solidFill>
                <a:prstClr val="black"/>
              </a:solidFill>
              <a:latin typeface="Times New Roman" panose="02020603050405020304" pitchFamily="18" charset="0"/>
              <a:ea typeface="Calibri"/>
              <a:cs typeface="Times New Roman" panose="02020603050405020304" pitchFamily="18" charset="0"/>
            </a:endParaRPr>
          </a:p>
          <a:p>
            <a:pPr indent="144145" algn="just" fontAlgn="ctr"/>
            <a:r>
              <a:rPr lang="ru-RU" sz="1100" b="1" dirty="0">
                <a:solidFill>
                  <a:srgbClr val="000000"/>
                </a:solidFill>
                <a:latin typeface="Times New Roman" panose="02020603050405020304" pitchFamily="18" charset="0"/>
                <a:ea typeface="Calibri"/>
                <a:cs typeface="Times New Roman" panose="02020603050405020304" pitchFamily="18" charset="0"/>
              </a:rPr>
              <a:t>- слабой речевой активностью</a:t>
            </a:r>
            <a:r>
              <a:rPr lang="ru-RU" sz="1100" b="1" dirty="0" smtClean="0">
                <a:solidFill>
                  <a:srgbClr val="000000"/>
                </a:solidFill>
                <a:latin typeface="Times New Roman" panose="02020603050405020304" pitchFamily="18" charset="0"/>
                <a:ea typeface="Calibri"/>
                <a:cs typeface="Times New Roman" panose="02020603050405020304" pitchFamily="18" charset="0"/>
              </a:rPr>
              <a:t>;- </a:t>
            </a:r>
            <a:r>
              <a:rPr lang="ru-RU" sz="1100" b="1" dirty="0">
                <a:solidFill>
                  <a:srgbClr val="000000"/>
                </a:solidFill>
                <a:latin typeface="Times New Roman" panose="02020603050405020304" pitchFamily="18" charset="0"/>
                <a:ea typeface="Calibri"/>
                <a:cs typeface="Times New Roman" panose="02020603050405020304" pitchFamily="18" charset="0"/>
              </a:rPr>
              <a:t>вокализацией</a:t>
            </a:r>
            <a:r>
              <a:rPr lang="ru-RU" sz="1100" b="1" dirty="0" smtClean="0">
                <a:solidFill>
                  <a:srgbClr val="000000"/>
                </a:solidFill>
                <a:latin typeface="Times New Roman" panose="02020603050405020304" pitchFamily="18" charset="0"/>
                <a:ea typeface="Calibri"/>
                <a:cs typeface="Times New Roman" panose="02020603050405020304" pitchFamily="18" charset="0"/>
              </a:rPr>
              <a:t>;- </a:t>
            </a:r>
            <a:r>
              <a:rPr lang="ru-RU" sz="1100" b="1" dirty="0" err="1">
                <a:solidFill>
                  <a:srgbClr val="000000"/>
                </a:solidFill>
                <a:latin typeface="Times New Roman" panose="02020603050405020304" pitchFamily="18" charset="0"/>
                <a:ea typeface="Calibri"/>
                <a:cs typeface="Times New Roman" panose="02020603050405020304" pitchFamily="18" charset="0"/>
              </a:rPr>
              <a:t>гулением</a:t>
            </a:r>
            <a:r>
              <a:rPr lang="ru-RU" sz="1100" b="1" dirty="0" smtClean="0">
                <a:solidFill>
                  <a:srgbClr val="000000"/>
                </a:solidFill>
                <a:latin typeface="Times New Roman" panose="02020603050405020304" pitchFamily="18" charset="0"/>
                <a:ea typeface="Calibri"/>
                <a:cs typeface="Times New Roman" panose="02020603050405020304" pitchFamily="18" charset="0"/>
              </a:rPr>
              <a:t>;- </a:t>
            </a:r>
            <a:r>
              <a:rPr lang="ru-RU" sz="1100" b="1" dirty="0">
                <a:solidFill>
                  <a:srgbClr val="000000"/>
                </a:solidFill>
                <a:latin typeface="Times New Roman" panose="02020603050405020304" pitchFamily="18" charset="0"/>
                <a:ea typeface="Calibri"/>
                <a:cs typeface="Times New Roman" panose="02020603050405020304" pitchFamily="18" charset="0"/>
              </a:rPr>
              <a:t>лепетом отдельных слов;</a:t>
            </a:r>
            <a:endParaRPr lang="ru-RU" sz="1050" b="1" dirty="0">
              <a:solidFill>
                <a:prstClr val="black"/>
              </a:solidFill>
              <a:latin typeface="Times New Roman" panose="02020603050405020304" pitchFamily="18" charset="0"/>
              <a:ea typeface="Calibri"/>
              <a:cs typeface="Times New Roman" panose="02020603050405020304" pitchFamily="18" charset="0"/>
            </a:endParaRPr>
          </a:p>
          <a:p>
            <a:pPr indent="144145" algn="just" fontAlgn="ctr"/>
            <a:r>
              <a:rPr lang="ru-RU" sz="1100" b="1" dirty="0">
                <a:solidFill>
                  <a:srgbClr val="000000"/>
                </a:solidFill>
                <a:latin typeface="Times New Roman" panose="02020603050405020304" pitchFamily="18" charset="0"/>
                <a:ea typeface="Calibri"/>
                <a:cs typeface="Times New Roman" panose="02020603050405020304" pitchFamily="18" charset="0"/>
              </a:rPr>
              <a:t>- невнятной, непонятной, смазанной, частично непонятной для окружающих речью;</a:t>
            </a:r>
            <a:endParaRPr lang="ru-RU" sz="1050" b="1" dirty="0">
              <a:solidFill>
                <a:prstClr val="black"/>
              </a:solidFill>
              <a:latin typeface="Times New Roman" panose="02020603050405020304" pitchFamily="18" charset="0"/>
              <a:ea typeface="Calibri"/>
              <a:cs typeface="Times New Roman" panose="02020603050405020304" pitchFamily="18" charset="0"/>
            </a:endParaRPr>
          </a:p>
          <a:p>
            <a:pPr indent="144145" algn="just" fontAlgn="ctr"/>
            <a:r>
              <a:rPr lang="ru-RU" sz="1100" b="1" dirty="0">
                <a:solidFill>
                  <a:srgbClr val="000000"/>
                </a:solidFill>
                <a:latin typeface="Times New Roman" panose="02020603050405020304" pitchFamily="18" charset="0"/>
                <a:ea typeface="Calibri"/>
                <a:cs typeface="Times New Roman" panose="02020603050405020304" pitchFamily="18" charset="0"/>
              </a:rPr>
              <a:t>- снижением разборчивости или нечёткой речью.</a:t>
            </a:r>
            <a:endParaRPr lang="ru-RU" sz="1050" b="1" dirty="0">
              <a:solidFill>
                <a:prstClr val="black"/>
              </a:solidFill>
              <a:latin typeface="Times New Roman" panose="02020603050405020304" pitchFamily="18" charset="0"/>
              <a:ea typeface="Calibri"/>
              <a:cs typeface="Times New Roman" panose="02020603050405020304" pitchFamily="18" charset="0"/>
            </a:endParaRPr>
          </a:p>
          <a:p>
            <a:pPr indent="144145" algn="just" fontAlgn="ctr"/>
            <a:r>
              <a:rPr lang="ru-RU" sz="1100" b="1" dirty="0">
                <a:solidFill>
                  <a:srgbClr val="000000"/>
                </a:solidFill>
                <a:latin typeface="Times New Roman" panose="02020603050405020304" pitchFamily="18" charset="0"/>
                <a:ea typeface="Calibri"/>
                <a:cs typeface="Times New Roman" panose="02020603050405020304" pitchFamily="18" charset="0"/>
              </a:rPr>
              <a:t>В методической части пособия рассматривается диагностика речевого недоразвития в целом, а также отдельных его звеньев. Для надежности фиксации результатов обследования в соответствии с его этапами разработана речевая карта. Которая позволяет существенно упростить отчетность логопеда, а также проследить динамику коррекционной работы</a:t>
            </a:r>
            <a:r>
              <a:rPr lang="ru-RU" sz="1100" b="1" dirty="0" smtClean="0">
                <a:solidFill>
                  <a:srgbClr val="000000"/>
                </a:solidFill>
                <a:latin typeface="Times New Roman" panose="02020603050405020304" pitchFamily="18" charset="0"/>
                <a:ea typeface="Calibri"/>
                <a:cs typeface="Times New Roman" panose="02020603050405020304" pitchFamily="18" charset="0"/>
              </a:rPr>
              <a:t>.</a:t>
            </a:r>
            <a:endParaRPr lang="ru-RU" sz="1050" b="1" dirty="0">
              <a:solidFill>
                <a:prstClr val="black"/>
              </a:solidFill>
              <a:latin typeface="Times New Roman" panose="02020603050405020304" pitchFamily="18" charset="0"/>
              <a:ea typeface="Calibri"/>
              <a:cs typeface="Times New Roman" panose="02020603050405020304" pitchFamily="18" charset="0"/>
            </a:endParaRPr>
          </a:p>
        </p:txBody>
      </p:sp>
      <p:sp>
        <p:nvSpPr>
          <p:cNvPr id="9" name="Прямоугольник 8"/>
          <p:cNvSpPr/>
          <p:nvPr/>
        </p:nvSpPr>
        <p:spPr>
          <a:xfrm>
            <a:off x="265077" y="84452"/>
            <a:ext cx="7128792" cy="738664"/>
          </a:xfrm>
          <a:prstGeom prst="rect">
            <a:avLst/>
          </a:prstGeom>
        </p:spPr>
        <p:txBody>
          <a:bodyPr wrap="square">
            <a:spAutoFit/>
          </a:bodyPr>
          <a:lstStyle/>
          <a:p>
            <a:r>
              <a:rPr lang="ru-RU" sz="2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 помощь </a:t>
            </a:r>
            <a:r>
              <a:rPr lang="ru-RU" sz="24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педагогам и родителям:</a:t>
            </a:r>
            <a:r>
              <a:rPr lang="ru-RU" sz="2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ru-RU" sz="24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endParaRPr lang="ru-RU" dirty="0"/>
          </a:p>
        </p:txBody>
      </p:sp>
      <p:pic>
        <p:nvPicPr>
          <p:cNvPr id="17410" name="Picture 2" descr="C:\Users\Бородина_ОИ\Desktop\ПРЕЗЕНТАЦИИ- 2017\сентябрь 2017\Cover CD Asculskay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4986" y="3068960"/>
            <a:ext cx="1146774" cy="100811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8232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467544" y="260648"/>
            <a:ext cx="8643182" cy="892552"/>
          </a:xfrm>
          <a:prstGeom prst="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ru-RU"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АООП НОО </a:t>
            </a:r>
            <a:r>
              <a:rPr lang="ru-RU"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для обучающихся с расстройствами аутистического спектра (РАС), варианты 8.1, 8.2, 8.3 и 8.4.</a:t>
            </a:r>
            <a:endParaRPr lang="ru-RU"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3" name="Схема 2"/>
          <p:cNvGraphicFramePr/>
          <p:nvPr>
            <p:extLst>
              <p:ext uri="{D42A27DB-BD31-4B8C-83A1-F6EECF244321}">
                <p14:modId xmlns:p14="http://schemas.microsoft.com/office/powerpoint/2010/main" val="3285243647"/>
              </p:ext>
            </p:extLst>
          </p:nvPr>
        </p:nvGraphicFramePr>
        <p:xfrm>
          <a:off x="35496" y="126876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829243" y="1250785"/>
            <a:ext cx="3281483" cy="2215991"/>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100" b="1" dirty="0" smtClean="0">
                <a:solidFill>
                  <a:prstClr val="black"/>
                </a:solidFill>
                <a:latin typeface="Times New Roman" panose="02020603050405020304" pitchFamily="18" charset="0"/>
                <a:cs typeface="Times New Roman" panose="02020603050405020304" pitchFamily="18" charset="0"/>
              </a:rPr>
              <a:t>4 варианта  учебного плана</a:t>
            </a:r>
            <a:r>
              <a:rPr lang="ru-RU" sz="1600" b="1" dirty="0" smtClean="0">
                <a:solidFill>
                  <a:prstClr val="black"/>
                </a:solidFill>
                <a:latin typeface="Times New Roman" panose="02020603050405020304" pitchFamily="18" charset="0"/>
                <a:cs typeface="Times New Roman" panose="02020603050405020304" pitchFamily="18" charset="0"/>
              </a:rPr>
              <a:t>:</a:t>
            </a:r>
            <a:r>
              <a:rPr lang="ru-RU" sz="1000" b="1" dirty="0">
                <a:solidFill>
                  <a:prstClr val="black"/>
                </a:solidFill>
                <a:latin typeface="Times New Roman" panose="02020603050405020304" pitchFamily="18" charset="0"/>
                <a:cs typeface="Times New Roman" panose="02020603050405020304" pitchFamily="18" charset="0"/>
              </a:rPr>
              <a:t> </a:t>
            </a:r>
            <a:endParaRPr lang="ru-RU" sz="1000" b="1" dirty="0" smtClean="0">
              <a:solidFill>
                <a:prstClr val="black"/>
              </a:solidFill>
              <a:latin typeface="Times New Roman" panose="02020603050405020304" pitchFamily="18" charset="0"/>
              <a:cs typeface="Times New Roman" panose="02020603050405020304" pitchFamily="18" charset="0"/>
            </a:endParaRPr>
          </a:p>
          <a:p>
            <a:r>
              <a:rPr lang="ru-RU" sz="1050" b="1" dirty="0" smtClean="0">
                <a:solidFill>
                  <a:srgbClr val="FF0000"/>
                </a:solidFill>
                <a:latin typeface="Times New Roman" panose="02020603050405020304" pitchFamily="18" charset="0"/>
                <a:cs typeface="Times New Roman" panose="02020603050405020304" pitchFamily="18" charset="0"/>
              </a:rPr>
              <a:t>вариант </a:t>
            </a:r>
            <a:r>
              <a:rPr lang="ru-RU" sz="1050" b="1" dirty="0">
                <a:solidFill>
                  <a:srgbClr val="FF0000"/>
                </a:solidFill>
                <a:latin typeface="Times New Roman" panose="02020603050405020304" pitchFamily="18" charset="0"/>
                <a:cs typeface="Times New Roman" panose="02020603050405020304" pitchFamily="18" charset="0"/>
              </a:rPr>
              <a:t>1</a:t>
            </a:r>
            <a:r>
              <a:rPr lang="ru-RU" sz="1000" b="1" dirty="0">
                <a:solidFill>
                  <a:prstClr val="black"/>
                </a:solidFill>
                <a:latin typeface="Times New Roman" panose="02020603050405020304" pitchFamily="18" charset="0"/>
                <a:cs typeface="Times New Roman" panose="02020603050405020304" pitchFamily="18" charset="0"/>
              </a:rPr>
              <a:t> - обучение 5 лет, 1,1 доп.-4 классы) — </a:t>
            </a:r>
            <a:r>
              <a:rPr lang="ru-RU" sz="1000" b="1" dirty="0" smtClean="0">
                <a:solidFill>
                  <a:prstClr val="black"/>
                </a:solidFill>
                <a:latin typeface="Times New Roman" panose="02020603050405020304" pitchFamily="18" charset="0"/>
                <a:cs typeface="Times New Roman" panose="02020603050405020304" pitchFamily="18" charset="0"/>
              </a:rPr>
              <a:t>при обучении в течение  </a:t>
            </a:r>
            <a:r>
              <a:rPr lang="ru-RU" sz="1000" b="1" dirty="0">
                <a:solidFill>
                  <a:prstClr val="black"/>
                </a:solidFill>
                <a:latin typeface="Times New Roman" panose="02020603050405020304" pitchFamily="18" charset="0"/>
                <a:cs typeface="Times New Roman" panose="02020603050405020304" pitchFamily="18" charset="0"/>
              </a:rPr>
              <a:t>5-ти лет </a:t>
            </a:r>
            <a:r>
              <a:rPr lang="ru-RU" sz="1000" b="1" dirty="0" smtClean="0">
                <a:solidFill>
                  <a:prstClr val="black"/>
                </a:solidFill>
                <a:latin typeface="Times New Roman" panose="02020603050405020304" pitchFamily="18" charset="0"/>
                <a:cs typeface="Times New Roman" panose="02020603050405020304" pitchFamily="18" charset="0"/>
              </a:rPr>
              <a:t>на </a:t>
            </a:r>
            <a:r>
              <a:rPr lang="ru-RU" sz="1000" b="1" dirty="0">
                <a:solidFill>
                  <a:prstClr val="black"/>
                </a:solidFill>
                <a:latin typeface="Times New Roman" panose="02020603050405020304" pitchFamily="18" charset="0"/>
                <a:cs typeface="Times New Roman" panose="02020603050405020304" pitchFamily="18" charset="0"/>
              </a:rPr>
              <a:t>русском языке; </a:t>
            </a:r>
            <a:endParaRPr lang="ru-RU" sz="1000" b="1" dirty="0" smtClean="0">
              <a:solidFill>
                <a:prstClr val="black"/>
              </a:solidFill>
              <a:latin typeface="Times New Roman" panose="02020603050405020304" pitchFamily="18" charset="0"/>
              <a:cs typeface="Times New Roman" panose="02020603050405020304" pitchFamily="18" charset="0"/>
            </a:endParaRPr>
          </a:p>
          <a:p>
            <a:r>
              <a:rPr lang="ru-RU" sz="1050" b="1" dirty="0" smtClean="0">
                <a:solidFill>
                  <a:srgbClr val="FF0000"/>
                </a:solidFill>
                <a:latin typeface="Times New Roman" panose="02020603050405020304" pitchFamily="18" charset="0"/>
                <a:cs typeface="Times New Roman" panose="02020603050405020304" pitchFamily="18" charset="0"/>
              </a:rPr>
              <a:t>вариант </a:t>
            </a:r>
            <a:r>
              <a:rPr lang="ru-RU" sz="1050" b="1" dirty="0">
                <a:solidFill>
                  <a:srgbClr val="FF0000"/>
                </a:solidFill>
                <a:latin typeface="Times New Roman" panose="02020603050405020304" pitchFamily="18" charset="0"/>
                <a:cs typeface="Times New Roman" panose="02020603050405020304" pitchFamily="18" charset="0"/>
              </a:rPr>
              <a:t>2</a:t>
            </a:r>
            <a:r>
              <a:rPr lang="ru-RU" sz="1000" b="1" dirty="0">
                <a:solidFill>
                  <a:prstClr val="black"/>
                </a:solidFill>
                <a:latin typeface="Times New Roman" panose="02020603050405020304" pitchFamily="18" charset="0"/>
                <a:cs typeface="Times New Roman" panose="02020603050405020304" pitchFamily="18" charset="0"/>
              </a:rPr>
              <a:t> - обучение 5 лет, 1,1 доп.-4 классы)— для образовательных организаций, в которых обучение ведѐтся </a:t>
            </a:r>
            <a:r>
              <a:rPr lang="ru-RU" sz="1000" b="1" dirty="0" smtClean="0">
                <a:solidFill>
                  <a:prstClr val="black"/>
                </a:solidFill>
                <a:latin typeface="Times New Roman" panose="02020603050405020304" pitchFamily="18" charset="0"/>
                <a:cs typeface="Times New Roman" panose="02020603050405020304" pitchFamily="18" charset="0"/>
              </a:rPr>
              <a:t>на </a:t>
            </a:r>
            <a:r>
              <a:rPr lang="ru-RU" sz="1000" b="1" dirty="0">
                <a:solidFill>
                  <a:prstClr val="black"/>
                </a:solidFill>
                <a:latin typeface="Times New Roman" panose="02020603050405020304" pitchFamily="18" charset="0"/>
                <a:cs typeface="Times New Roman" panose="02020603050405020304" pitchFamily="18" charset="0"/>
              </a:rPr>
              <a:t>русском языке, но </a:t>
            </a:r>
            <a:r>
              <a:rPr lang="ru-RU" sz="1000" b="1" dirty="0" smtClean="0">
                <a:solidFill>
                  <a:prstClr val="black"/>
                </a:solidFill>
                <a:latin typeface="Times New Roman" panose="02020603050405020304" pitchFamily="18" charset="0"/>
                <a:cs typeface="Times New Roman" panose="02020603050405020304" pitchFamily="18" charset="0"/>
              </a:rPr>
              <a:t>и изучается </a:t>
            </a:r>
            <a:r>
              <a:rPr lang="ru-RU" sz="1000" b="1" dirty="0">
                <a:solidFill>
                  <a:prstClr val="black"/>
                </a:solidFill>
                <a:latin typeface="Times New Roman" panose="02020603050405020304" pitchFamily="18" charset="0"/>
                <a:cs typeface="Times New Roman" panose="02020603050405020304" pitchFamily="18" charset="0"/>
              </a:rPr>
              <a:t>один из языков народов России; </a:t>
            </a:r>
            <a:endParaRPr lang="ru-RU" sz="1000" b="1" dirty="0" smtClean="0">
              <a:solidFill>
                <a:prstClr val="black"/>
              </a:solidFill>
              <a:latin typeface="Times New Roman" panose="02020603050405020304" pitchFamily="18" charset="0"/>
              <a:cs typeface="Times New Roman" panose="02020603050405020304" pitchFamily="18" charset="0"/>
            </a:endParaRPr>
          </a:p>
          <a:p>
            <a:r>
              <a:rPr lang="ru-RU" sz="1050" b="1" dirty="0" smtClean="0">
                <a:solidFill>
                  <a:srgbClr val="FF0000"/>
                </a:solidFill>
                <a:latin typeface="Times New Roman" panose="02020603050405020304" pitchFamily="18" charset="0"/>
                <a:cs typeface="Times New Roman" panose="02020603050405020304" pitchFamily="18" charset="0"/>
              </a:rPr>
              <a:t>вариант </a:t>
            </a:r>
            <a:r>
              <a:rPr lang="ru-RU" sz="1050" b="1" dirty="0">
                <a:solidFill>
                  <a:srgbClr val="FF0000"/>
                </a:solidFill>
                <a:latin typeface="Times New Roman" panose="02020603050405020304" pitchFamily="18" charset="0"/>
                <a:cs typeface="Times New Roman" panose="02020603050405020304" pitchFamily="18" charset="0"/>
              </a:rPr>
              <a:t>3 </a:t>
            </a:r>
            <a:r>
              <a:rPr lang="ru-RU" sz="1000" b="1" dirty="0">
                <a:solidFill>
                  <a:prstClr val="black"/>
                </a:solidFill>
                <a:latin typeface="Times New Roman" panose="02020603050405020304" pitchFamily="18" charset="0"/>
                <a:cs typeface="Times New Roman" panose="02020603050405020304" pitchFamily="18" charset="0"/>
              </a:rPr>
              <a:t>– обучение 6 лет, 1,1 доп., 1 доп.,-4 классы— </a:t>
            </a:r>
            <a:r>
              <a:rPr lang="ru-RU" sz="1000" b="1" dirty="0" smtClean="0">
                <a:solidFill>
                  <a:prstClr val="black"/>
                </a:solidFill>
                <a:latin typeface="Times New Roman" panose="02020603050405020304" pitchFamily="18" charset="0"/>
                <a:cs typeface="Times New Roman" panose="02020603050405020304" pitchFamily="18" charset="0"/>
              </a:rPr>
              <a:t>при обучении </a:t>
            </a:r>
            <a:r>
              <a:rPr lang="ru-RU" sz="1000" b="1" dirty="0">
                <a:solidFill>
                  <a:prstClr val="black"/>
                </a:solidFill>
                <a:latin typeface="Times New Roman" panose="02020603050405020304" pitchFamily="18" charset="0"/>
                <a:cs typeface="Times New Roman" panose="02020603050405020304" pitchFamily="18" charset="0"/>
              </a:rPr>
              <a:t>в течение 6-ти лет на русском языке; </a:t>
            </a:r>
            <a:endParaRPr lang="ru-RU" sz="1000" b="1" dirty="0" smtClean="0">
              <a:solidFill>
                <a:prstClr val="black"/>
              </a:solidFill>
              <a:latin typeface="Times New Roman" panose="02020603050405020304" pitchFamily="18" charset="0"/>
              <a:cs typeface="Times New Roman" panose="02020603050405020304" pitchFamily="18" charset="0"/>
            </a:endParaRPr>
          </a:p>
          <a:p>
            <a:r>
              <a:rPr lang="ru-RU" sz="1050" b="1" dirty="0" smtClean="0">
                <a:solidFill>
                  <a:srgbClr val="FF0000"/>
                </a:solidFill>
                <a:latin typeface="Times New Roman" panose="02020603050405020304" pitchFamily="18" charset="0"/>
                <a:cs typeface="Times New Roman" panose="02020603050405020304" pitchFamily="18" charset="0"/>
              </a:rPr>
              <a:t>вариант </a:t>
            </a:r>
            <a:r>
              <a:rPr lang="ru-RU" sz="1050" b="1" dirty="0">
                <a:solidFill>
                  <a:srgbClr val="FF0000"/>
                </a:solidFill>
                <a:latin typeface="Times New Roman" panose="02020603050405020304" pitchFamily="18" charset="0"/>
                <a:cs typeface="Times New Roman" panose="02020603050405020304" pitchFamily="18" charset="0"/>
              </a:rPr>
              <a:t>4</a:t>
            </a:r>
            <a:r>
              <a:rPr lang="ru-RU" sz="1000" b="1" dirty="0">
                <a:solidFill>
                  <a:prstClr val="black"/>
                </a:solidFill>
                <a:latin typeface="Times New Roman" panose="02020603050405020304" pitchFamily="18" charset="0"/>
                <a:cs typeface="Times New Roman" panose="02020603050405020304" pitchFamily="18" charset="0"/>
              </a:rPr>
              <a:t> - обучение 6 лет, 1,1 доп., 1 доп.,- 4 классы — </a:t>
            </a:r>
            <a:r>
              <a:rPr lang="ru-RU" sz="1000" b="1" dirty="0" smtClean="0">
                <a:solidFill>
                  <a:prstClr val="black"/>
                </a:solidFill>
                <a:latin typeface="Times New Roman" panose="02020603050405020304" pitchFamily="18" charset="0"/>
                <a:cs typeface="Times New Roman" panose="02020603050405020304" pitchFamily="18" charset="0"/>
              </a:rPr>
              <a:t>при обучении </a:t>
            </a:r>
            <a:r>
              <a:rPr lang="ru-RU" sz="1000" b="1" dirty="0">
                <a:solidFill>
                  <a:prstClr val="black"/>
                </a:solidFill>
                <a:latin typeface="Times New Roman" panose="02020603050405020304" pitchFamily="18" charset="0"/>
                <a:cs typeface="Times New Roman" panose="02020603050405020304" pitchFamily="18" charset="0"/>
              </a:rPr>
              <a:t>в течение 6-ти лет на русском языке, но </a:t>
            </a:r>
            <a:r>
              <a:rPr lang="ru-RU" sz="1000" b="1" dirty="0" smtClean="0">
                <a:solidFill>
                  <a:prstClr val="black"/>
                </a:solidFill>
                <a:latin typeface="Times New Roman" panose="02020603050405020304" pitchFamily="18" charset="0"/>
                <a:cs typeface="Times New Roman" panose="02020603050405020304" pitchFamily="18" charset="0"/>
              </a:rPr>
              <a:t>и изучается </a:t>
            </a:r>
            <a:r>
              <a:rPr lang="ru-RU" sz="1000" b="1" dirty="0">
                <a:solidFill>
                  <a:prstClr val="black"/>
                </a:solidFill>
                <a:latin typeface="Times New Roman" panose="02020603050405020304" pitchFamily="18" charset="0"/>
                <a:cs typeface="Times New Roman" panose="02020603050405020304" pitchFamily="18" charset="0"/>
              </a:rPr>
              <a:t>один из языков народов России</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79511" y="5725695"/>
            <a:ext cx="3024335" cy="1015663"/>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1000" b="1" dirty="0">
                <a:solidFill>
                  <a:prstClr val="black"/>
                </a:solidFill>
                <a:latin typeface="Times New Roman" panose="02020603050405020304" pitchFamily="18" charset="0"/>
                <a:cs typeface="Times New Roman" panose="02020603050405020304" pitchFamily="18" charset="0"/>
              </a:rPr>
              <a:t>Максимальная недельная нагрузка при 5-ти дневной учебной неделе:</a:t>
            </a:r>
          </a:p>
          <a:p>
            <a:r>
              <a:rPr lang="ru-RU" sz="1000" b="1" dirty="0">
                <a:solidFill>
                  <a:prstClr val="black"/>
                </a:solidFill>
                <a:latin typeface="Times New Roman" panose="02020603050405020304" pitchFamily="18" charset="0"/>
                <a:cs typeface="Times New Roman" panose="02020603050405020304" pitchFamily="18" charset="0"/>
              </a:rPr>
              <a:t>Обязательная часть: 1доп., 1 доп. 1 и 2 классы - 20 час., 2-4 классы – 24 часа</a:t>
            </a:r>
          </a:p>
          <a:p>
            <a:r>
              <a:rPr lang="ru-RU" sz="1000" b="1" dirty="0">
                <a:solidFill>
                  <a:prstClr val="black"/>
                </a:solidFill>
                <a:latin typeface="Times New Roman" panose="02020603050405020304" pitchFamily="18" charset="0"/>
                <a:cs typeface="Times New Roman" panose="02020603050405020304" pitchFamily="18" charset="0"/>
              </a:rPr>
              <a:t>Внеурочная деятельность6 6 часов.</a:t>
            </a:r>
          </a:p>
          <a:p>
            <a:r>
              <a:rPr lang="ru-RU" sz="1000" b="1" dirty="0">
                <a:solidFill>
                  <a:prstClr val="black"/>
                </a:solidFill>
                <a:latin typeface="Times New Roman" panose="02020603050405020304" pitchFamily="18" charset="0"/>
                <a:cs typeface="Times New Roman" panose="02020603050405020304" pitchFamily="18" charset="0"/>
              </a:rPr>
              <a:t>Коррекционно-развивающие занятия: 10 часов</a:t>
            </a:r>
          </a:p>
        </p:txBody>
      </p:sp>
      <p:sp>
        <p:nvSpPr>
          <p:cNvPr id="8" name="Прямоугольник 7"/>
          <p:cNvSpPr/>
          <p:nvPr/>
        </p:nvSpPr>
        <p:spPr>
          <a:xfrm>
            <a:off x="3347864" y="5404949"/>
            <a:ext cx="2916832" cy="1338828"/>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900" b="1" dirty="0" smtClean="0">
                <a:solidFill>
                  <a:prstClr val="black"/>
                </a:solidFill>
                <a:latin typeface="Times New Roman" panose="02020603050405020304" pitchFamily="18" charset="0"/>
                <a:cs typeface="Times New Roman" panose="02020603050405020304" pitchFamily="18" charset="0"/>
              </a:rPr>
              <a:t>Вариант </a:t>
            </a:r>
            <a:r>
              <a:rPr lang="ru-RU" sz="900" b="1" dirty="0">
                <a:solidFill>
                  <a:prstClr val="black"/>
                </a:solidFill>
                <a:latin typeface="Times New Roman" panose="02020603050405020304" pitchFamily="18" charset="0"/>
                <a:cs typeface="Times New Roman" panose="02020603050405020304" pitchFamily="18" charset="0"/>
              </a:rPr>
              <a:t>8.3. может быть реализован в разных формах: как совместно с другими обучающимися, так и в отдельных классах, группах или в отдельных </a:t>
            </a:r>
            <a:r>
              <a:rPr lang="ru-RU" sz="900" b="1" dirty="0" smtClean="0">
                <a:solidFill>
                  <a:prstClr val="black"/>
                </a:solidFill>
                <a:latin typeface="Times New Roman" panose="02020603050405020304" pitchFamily="18" charset="0"/>
                <a:cs typeface="Times New Roman" panose="02020603050405020304" pitchFamily="18" charset="0"/>
              </a:rPr>
              <a:t>организациях.</a:t>
            </a:r>
          </a:p>
          <a:p>
            <a:r>
              <a:rPr lang="ru-RU" sz="900" b="1" dirty="0" smtClean="0">
                <a:solidFill>
                  <a:prstClr val="black"/>
                </a:solidFill>
                <a:latin typeface="Times New Roman" panose="02020603050405020304" pitchFamily="18" charset="0"/>
                <a:cs typeface="Times New Roman" panose="02020603050405020304" pitchFamily="18" charset="0"/>
              </a:rPr>
              <a:t>Максимальная </a:t>
            </a:r>
            <a:r>
              <a:rPr lang="ru-RU" sz="900" b="1" dirty="0">
                <a:solidFill>
                  <a:prstClr val="black"/>
                </a:solidFill>
                <a:latin typeface="Times New Roman" panose="02020603050405020304" pitchFamily="18" charset="0"/>
                <a:cs typeface="Times New Roman" panose="02020603050405020304" pitchFamily="18" charset="0"/>
              </a:rPr>
              <a:t>недельная нагрузка при 5-ти </a:t>
            </a:r>
            <a:r>
              <a:rPr lang="ru-RU" sz="900" b="1" dirty="0" smtClean="0">
                <a:solidFill>
                  <a:prstClr val="black"/>
                </a:solidFill>
                <a:latin typeface="Times New Roman" panose="02020603050405020304" pitchFamily="18" charset="0"/>
                <a:cs typeface="Times New Roman" panose="02020603050405020304" pitchFamily="18" charset="0"/>
              </a:rPr>
              <a:t>дневке:</a:t>
            </a:r>
            <a:endParaRPr lang="ru-RU" sz="900" b="1" dirty="0">
              <a:solidFill>
                <a:prstClr val="black"/>
              </a:solidFill>
              <a:latin typeface="Times New Roman" panose="02020603050405020304" pitchFamily="18" charset="0"/>
              <a:cs typeface="Times New Roman" panose="02020603050405020304" pitchFamily="18" charset="0"/>
            </a:endParaRPr>
          </a:p>
          <a:p>
            <a:r>
              <a:rPr lang="ru-RU" sz="900" b="1" dirty="0">
                <a:solidFill>
                  <a:prstClr val="black"/>
                </a:solidFill>
                <a:latin typeface="Times New Roman" panose="02020603050405020304" pitchFamily="18" charset="0"/>
                <a:cs typeface="Times New Roman" panose="02020603050405020304" pitchFamily="18" charset="0"/>
              </a:rPr>
              <a:t>Обязательная часть: 1доп., 1 доп. и 1 классов - 21 час., 2-4 классы – 23 часа</a:t>
            </a:r>
          </a:p>
          <a:p>
            <a:r>
              <a:rPr lang="ru-RU" sz="900" b="1" dirty="0">
                <a:solidFill>
                  <a:prstClr val="black"/>
                </a:solidFill>
                <a:latin typeface="Times New Roman" panose="02020603050405020304" pitchFamily="18" charset="0"/>
                <a:cs typeface="Times New Roman" panose="02020603050405020304" pitchFamily="18" charset="0"/>
              </a:rPr>
              <a:t>Внеурочная деятельность, включая  коррекционно-развивающую область: 10 часов</a:t>
            </a:r>
          </a:p>
        </p:txBody>
      </p:sp>
      <p:sp>
        <p:nvSpPr>
          <p:cNvPr id="9" name="Прямоугольник 8"/>
          <p:cNvSpPr/>
          <p:nvPr/>
        </p:nvSpPr>
        <p:spPr>
          <a:xfrm>
            <a:off x="5829244" y="3991155"/>
            <a:ext cx="3281483" cy="1338828"/>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ru-RU" sz="900" b="1" dirty="0">
                <a:solidFill>
                  <a:prstClr val="black"/>
                </a:solidFill>
                <a:latin typeface="Times New Roman" panose="02020603050405020304" pitchFamily="18" charset="0"/>
                <a:cs typeface="Times New Roman" panose="02020603050405020304" pitchFamily="18" charset="0"/>
              </a:rPr>
              <a:t>Максимальная недельная нагрузка при 5-ти дневке:</a:t>
            </a:r>
          </a:p>
          <a:p>
            <a:r>
              <a:rPr lang="ru-RU" sz="900" b="1" dirty="0">
                <a:solidFill>
                  <a:prstClr val="black"/>
                </a:solidFill>
                <a:latin typeface="Times New Roman" panose="02020603050405020304" pitchFamily="18" charset="0"/>
                <a:cs typeface="Times New Roman" panose="02020603050405020304" pitchFamily="18" charset="0"/>
              </a:rPr>
              <a:t>Для вариантов 1 и 2 :Обязательная часть: 1 класс и 1доп.- 21 час., 2-4 классы – 23 часа</a:t>
            </a:r>
          </a:p>
          <a:p>
            <a:r>
              <a:rPr lang="ru-RU" sz="900" b="1" dirty="0">
                <a:solidFill>
                  <a:prstClr val="black"/>
                </a:solidFill>
                <a:latin typeface="Times New Roman" panose="02020603050405020304" pitchFamily="18" charset="0"/>
                <a:cs typeface="Times New Roman" panose="02020603050405020304" pitchFamily="18" charset="0"/>
              </a:rPr>
              <a:t>Внеурочная деятельность, включая  коррекционно-развивающую область: 10 часов</a:t>
            </a:r>
          </a:p>
          <a:p>
            <a:r>
              <a:rPr lang="ru-RU" sz="900" b="1" dirty="0">
                <a:solidFill>
                  <a:prstClr val="black"/>
                </a:solidFill>
                <a:latin typeface="Times New Roman" panose="02020603050405020304" pitchFamily="18" charset="0"/>
                <a:cs typeface="Times New Roman" panose="02020603050405020304" pitchFamily="18" charset="0"/>
              </a:rPr>
              <a:t>Для вариантов 3 и 4:Обязательная часть: 1 класс и 1доп. и 1 доп.- 21 час., 2-4 классы – 23 часа</a:t>
            </a:r>
          </a:p>
          <a:p>
            <a:r>
              <a:rPr lang="ru-RU" sz="900" b="1" dirty="0">
                <a:solidFill>
                  <a:prstClr val="black"/>
                </a:solidFill>
                <a:latin typeface="Times New Roman" panose="02020603050405020304" pitchFamily="18" charset="0"/>
                <a:cs typeface="Times New Roman" panose="02020603050405020304" pitchFamily="18" charset="0"/>
              </a:rPr>
              <a:t>Внеурочная деятельность, включая  коррекционно-развивающую область: 10 часов</a:t>
            </a:r>
          </a:p>
        </p:txBody>
      </p:sp>
      <p:sp>
        <p:nvSpPr>
          <p:cNvPr id="10" name="Стрелка вниз 9"/>
          <p:cNvSpPr/>
          <p:nvPr/>
        </p:nvSpPr>
        <p:spPr>
          <a:xfrm>
            <a:off x="4635545" y="5190938"/>
            <a:ext cx="242316" cy="320746"/>
          </a:xfrm>
          <a:prstGeom prst="downArrow">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TextBox 11"/>
          <p:cNvSpPr txBox="1"/>
          <p:nvPr/>
        </p:nvSpPr>
        <p:spPr>
          <a:xfrm>
            <a:off x="4071567" y="4447769"/>
            <a:ext cx="1683445" cy="769441"/>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100" b="1" dirty="0" smtClean="0">
                <a:solidFill>
                  <a:prstClr val="black"/>
                </a:solidFill>
                <a:latin typeface="Times New Roman" panose="02020603050405020304" pitchFamily="18" charset="0"/>
                <a:cs typeface="Times New Roman" panose="02020603050405020304" pitchFamily="18" charset="0"/>
              </a:rPr>
              <a:t>           Срок обучения 6    </a:t>
            </a:r>
          </a:p>
          <a:p>
            <a:r>
              <a:rPr lang="ru-RU" sz="1100" b="1" dirty="0">
                <a:solidFill>
                  <a:prstClr val="black"/>
                </a:solidFill>
                <a:latin typeface="Times New Roman" panose="02020603050405020304" pitchFamily="18" charset="0"/>
                <a:cs typeface="Times New Roman" panose="02020603050405020304" pitchFamily="18" charset="0"/>
              </a:rPr>
              <a:t> </a:t>
            </a:r>
            <a:r>
              <a:rPr lang="ru-RU" sz="1100" b="1" dirty="0" smtClean="0">
                <a:solidFill>
                  <a:prstClr val="black"/>
                </a:solidFill>
                <a:latin typeface="Times New Roman" panose="02020603050405020304" pitchFamily="18" charset="0"/>
                <a:cs typeface="Times New Roman" panose="02020603050405020304" pitchFamily="18" charset="0"/>
              </a:rPr>
              <a:t>       лет, 2 первых дополнительных класса, 1-4 классы</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3" name="Двойная стрелка влево/вверх 12"/>
          <p:cNvSpPr/>
          <p:nvPr/>
        </p:nvSpPr>
        <p:spPr>
          <a:xfrm rot="5400000">
            <a:off x="5154868" y="2630108"/>
            <a:ext cx="550843" cy="564452"/>
          </a:xfrm>
          <a:prstGeom prst="leftUpArrow">
            <a:avLst>
              <a:gd name="adj1" fmla="val 11496"/>
              <a:gd name="adj2" fmla="val 25000"/>
              <a:gd name="adj3" fmla="val 25000"/>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Стрелка вниз 16"/>
          <p:cNvSpPr/>
          <p:nvPr/>
        </p:nvSpPr>
        <p:spPr>
          <a:xfrm>
            <a:off x="7319193" y="3567064"/>
            <a:ext cx="211417" cy="341769"/>
          </a:xfrm>
          <a:prstGeom prst="downArrow">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Стрелка вниз 17"/>
          <p:cNvSpPr/>
          <p:nvPr/>
        </p:nvSpPr>
        <p:spPr>
          <a:xfrm>
            <a:off x="1403648" y="5381380"/>
            <a:ext cx="211417" cy="341769"/>
          </a:xfrm>
          <a:prstGeom prst="downArrow">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4"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49967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2051720" y="1484784"/>
            <a:ext cx="6768752" cy="3168351"/>
          </a:xfrm>
          <a:solidFill>
            <a:schemeClr val="tx2">
              <a:lumMod val="20000"/>
              <a:lumOff val="80000"/>
            </a:schemeClr>
          </a:solidFill>
          <a:ln>
            <a:noFill/>
          </a:ln>
          <a:effectLst>
            <a:glow rad="63500">
              <a:schemeClr val="accent5">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85000" lnSpcReduction="20000"/>
          </a:bodyPr>
          <a:lstStyle/>
          <a:p>
            <a:pPr marL="388937" lvl="0" indent="-342900" fontAlgn="base">
              <a:lnSpc>
                <a:spcPct val="80000"/>
              </a:lnSpc>
              <a:spcAft>
                <a:spcPts val="300"/>
              </a:spcAft>
              <a:buClr>
                <a:srgbClr val="C3260C"/>
              </a:buClr>
              <a:buSzPct val="130000"/>
              <a:buFont typeface="Wingdings" panose="05000000000000000000" pitchFamily="2" charset="2"/>
              <a:buChar char="q"/>
            </a:pPr>
            <a:endParaRPr lang="ru-RU" altLang="ru-RU" sz="1900" b="1" dirty="0" smtClean="0">
              <a:solidFill>
                <a:srgbClr val="CC3300"/>
              </a:solidFill>
              <a:latin typeface="Times New Roman" panose="02020603050405020304" pitchFamily="18" charset="0"/>
              <a:cs typeface="Times New Roman" panose="02020603050405020304" pitchFamily="18" charset="0"/>
            </a:endParaRPr>
          </a:p>
          <a:p>
            <a:pPr marL="388937" lvl="0" indent="-342900" fontAlgn="base">
              <a:lnSpc>
                <a:spcPct val="80000"/>
              </a:lnSpc>
              <a:spcAft>
                <a:spcPts val="300"/>
              </a:spcAft>
              <a:buClr>
                <a:srgbClr val="C3260C"/>
              </a:buClr>
              <a:buSzPct val="130000"/>
              <a:buFont typeface="Wingdings" panose="05000000000000000000" pitchFamily="2" charset="2"/>
              <a:buChar char="q"/>
            </a:pPr>
            <a:r>
              <a:rPr lang="ru-RU" altLang="ru-RU" sz="1900" b="1" dirty="0" smtClean="0">
                <a:solidFill>
                  <a:srgbClr val="CC3300"/>
                </a:solidFill>
                <a:latin typeface="Times New Roman" panose="02020603050405020304" pitchFamily="18" charset="0"/>
                <a:cs typeface="Times New Roman" panose="02020603050405020304" pitchFamily="18" charset="0"/>
              </a:rPr>
              <a:t>Рудик </a:t>
            </a:r>
            <a:r>
              <a:rPr lang="ru-RU" altLang="ru-RU" sz="1900" b="1" dirty="0">
                <a:solidFill>
                  <a:srgbClr val="CC3300"/>
                </a:solidFill>
                <a:latin typeface="Times New Roman" panose="02020603050405020304" pitchFamily="18" charset="0"/>
                <a:cs typeface="Times New Roman" panose="02020603050405020304" pitchFamily="18" charset="0"/>
              </a:rPr>
              <a:t>О.С. Как помочь аутичному ребенку</a:t>
            </a:r>
          </a:p>
          <a:p>
            <a:pPr marL="46037" lvl="0" indent="0" fontAlgn="base">
              <a:lnSpc>
                <a:spcPct val="80000"/>
              </a:lnSpc>
              <a:spcAft>
                <a:spcPts val="300"/>
              </a:spcAft>
              <a:buClr>
                <a:srgbClr val="C3260C"/>
              </a:buClr>
              <a:buSzPct val="130000"/>
              <a:buNone/>
            </a:pPr>
            <a:r>
              <a:rPr lang="ru-RU" altLang="ru-RU" sz="1800" b="1" dirty="0">
                <a:solidFill>
                  <a:srgbClr val="404040"/>
                </a:solidFill>
                <a:latin typeface="Times New Roman" panose="02020603050405020304" pitchFamily="18" charset="0"/>
                <a:cs typeface="Times New Roman" panose="02020603050405020304" pitchFamily="18" charset="0"/>
              </a:rPr>
              <a:t>     Автор в доступной форме рассказывает родителям, какие трудности могут возникнуть у них при воспитании аутичных детей, какова их роль в совместной работе со специалистами в формировании личности такого ребенка.</a:t>
            </a:r>
          </a:p>
          <a:p>
            <a:pPr marL="331787" lvl="0" indent="-285750" fontAlgn="base">
              <a:lnSpc>
                <a:spcPct val="80000"/>
              </a:lnSpc>
              <a:spcAft>
                <a:spcPts val="300"/>
              </a:spcAft>
              <a:buClr>
                <a:srgbClr val="C3260C"/>
              </a:buClr>
              <a:buSzPct val="130000"/>
              <a:buFont typeface="Wingdings" panose="05000000000000000000" pitchFamily="2" charset="2"/>
              <a:buChar char="q"/>
            </a:pPr>
            <a:endParaRPr lang="ru-RU" altLang="ru-RU" sz="1800" b="1" dirty="0">
              <a:solidFill>
                <a:srgbClr val="404040"/>
              </a:solidFill>
              <a:latin typeface="Times New Roman" panose="02020603050405020304" pitchFamily="18" charset="0"/>
              <a:cs typeface="Times New Roman" panose="02020603050405020304" pitchFamily="18" charset="0"/>
            </a:endParaRPr>
          </a:p>
          <a:p>
            <a:pPr marL="46037" lvl="0" indent="0" fontAlgn="base">
              <a:lnSpc>
                <a:spcPct val="80000"/>
              </a:lnSpc>
              <a:spcAft>
                <a:spcPts val="300"/>
              </a:spcAft>
              <a:buClr>
                <a:srgbClr val="C3260C"/>
              </a:buClr>
              <a:buSzPct val="130000"/>
              <a:buNone/>
            </a:pPr>
            <a:r>
              <a:rPr lang="ru-RU" altLang="ru-RU" sz="1900" b="1" dirty="0" smtClean="0">
                <a:solidFill>
                  <a:srgbClr val="CC3300"/>
                </a:solidFill>
                <a:latin typeface="Times New Roman" panose="02020603050405020304" pitchFamily="18" charset="0"/>
                <a:cs typeface="Times New Roman" panose="02020603050405020304" pitchFamily="18" charset="0"/>
              </a:rPr>
              <a:t>   </a:t>
            </a:r>
          </a:p>
          <a:p>
            <a:pPr marL="388937" lvl="0" indent="-342900" fontAlgn="base">
              <a:lnSpc>
                <a:spcPct val="80000"/>
              </a:lnSpc>
              <a:spcAft>
                <a:spcPts val="300"/>
              </a:spcAft>
              <a:buClr>
                <a:srgbClr val="C3260C"/>
              </a:buClr>
              <a:buSzPct val="130000"/>
              <a:buFont typeface="Wingdings" panose="05000000000000000000" pitchFamily="2" charset="2"/>
              <a:buChar char="q"/>
            </a:pPr>
            <a:r>
              <a:rPr lang="ru-RU" altLang="ru-RU" sz="1900" b="1" dirty="0" smtClean="0">
                <a:solidFill>
                  <a:srgbClr val="CC3300"/>
                </a:solidFill>
                <a:latin typeface="Times New Roman" panose="02020603050405020304" pitchFamily="18" charset="0"/>
                <a:cs typeface="Times New Roman" panose="02020603050405020304" pitchFamily="18" charset="0"/>
              </a:rPr>
              <a:t> </a:t>
            </a:r>
            <a:r>
              <a:rPr lang="ru-RU" altLang="ru-RU" sz="1900" b="1" dirty="0">
                <a:solidFill>
                  <a:srgbClr val="CC3300"/>
                </a:solidFill>
                <a:latin typeface="Times New Roman" panose="02020603050405020304" pitchFamily="18" charset="0"/>
                <a:cs typeface="Times New Roman" panose="02020603050405020304" pitchFamily="18" charset="0"/>
              </a:rPr>
              <a:t>Рудик О.С. Коррекционная работа с аутичным ребенком</a:t>
            </a:r>
          </a:p>
          <a:p>
            <a:pPr marL="46037" lvl="0" indent="0" fontAlgn="base">
              <a:lnSpc>
                <a:spcPct val="80000"/>
              </a:lnSpc>
              <a:spcAft>
                <a:spcPts val="300"/>
              </a:spcAft>
              <a:buClr>
                <a:srgbClr val="C3260C"/>
              </a:buClr>
              <a:buSzPct val="130000"/>
              <a:buNone/>
            </a:pPr>
            <a:r>
              <a:rPr lang="ru-RU" altLang="ru-RU" sz="1800" b="1" dirty="0">
                <a:solidFill>
                  <a:srgbClr val="404040"/>
                </a:solidFill>
                <a:latin typeface="Times New Roman" panose="02020603050405020304" pitchFamily="18" charset="0"/>
                <a:cs typeface="Times New Roman" panose="02020603050405020304" pitchFamily="18" charset="0"/>
              </a:rPr>
              <a:t>     Пособие знакомит читателя с особенностями психического развития детей с ранним детским аутизмом, клинико-психологической классификацией, сравнительной характеристикой развития моторики, с методами коррекционно-педагогической помощи.</a:t>
            </a:r>
          </a:p>
          <a:p>
            <a:pPr marL="46037" lvl="0" indent="0" fontAlgn="base">
              <a:lnSpc>
                <a:spcPct val="80000"/>
              </a:lnSpc>
              <a:spcAft>
                <a:spcPts val="300"/>
              </a:spcAft>
              <a:buClr>
                <a:srgbClr val="C3260C"/>
              </a:buClr>
              <a:buSzPct val="130000"/>
              <a:buNone/>
            </a:pPr>
            <a:r>
              <a:rPr lang="ru-RU" altLang="ru-RU" sz="1800" b="1" dirty="0">
                <a:solidFill>
                  <a:srgbClr val="404040"/>
                </a:solidFill>
                <a:latin typeface="Times New Roman" panose="02020603050405020304" pitchFamily="18" charset="0"/>
                <a:cs typeface="Times New Roman" panose="02020603050405020304" pitchFamily="18" charset="0"/>
              </a:rPr>
              <a:t> </a:t>
            </a:r>
            <a:r>
              <a:rPr lang="ru-RU" altLang="ru-RU" sz="1800" b="1" dirty="0" smtClean="0">
                <a:solidFill>
                  <a:srgbClr val="404040"/>
                </a:solidFill>
                <a:latin typeface="Times New Roman" panose="02020603050405020304" pitchFamily="18" charset="0"/>
                <a:cs typeface="Times New Roman" panose="02020603050405020304" pitchFamily="18" charset="0"/>
              </a:rPr>
              <a:t>    </a:t>
            </a:r>
            <a:r>
              <a:rPr lang="ru-RU" altLang="ru-RU" sz="1800" b="1" dirty="0">
                <a:solidFill>
                  <a:srgbClr val="404040"/>
                </a:solidFill>
                <a:latin typeface="Times New Roman" panose="02020603050405020304" pitchFamily="18" charset="0"/>
                <a:cs typeface="Times New Roman" panose="02020603050405020304" pitchFamily="18" charset="0"/>
              </a:rPr>
              <a:t>В пособиях предлагается большое количество игр, которые могут использовать родители и специалисты по социально-бытовой адаптации детей с аутизмом.</a:t>
            </a:r>
          </a:p>
          <a:p>
            <a:endParaRPr lang="ru-RU" dirty="0"/>
          </a:p>
        </p:txBody>
      </p:sp>
      <p:pic>
        <p:nvPicPr>
          <p:cNvPr id="8" name="Picture 7" descr="136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12775"/>
            <a:ext cx="1440160" cy="151971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136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53" y="3068960"/>
            <a:ext cx="1430135" cy="1656184"/>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23528" y="260648"/>
            <a:ext cx="8640960" cy="1015663"/>
          </a:xfrm>
          <a:prstGeom prst="rect">
            <a:avLst/>
          </a:prstGeom>
        </p:spPr>
        <p:txBody>
          <a:bodyPr wrap="square">
            <a:spAutoFit/>
          </a:bodyPr>
          <a:lstStyle/>
          <a:p>
            <a:pPr>
              <a:buClr>
                <a:srgbClr val="F14124">
                  <a:lumMod val="75000"/>
                </a:srgbClr>
              </a:buClr>
              <a:defRPr/>
            </a:pPr>
            <a:r>
              <a:rPr lang="ru-RU" altLang="ru-RU" sz="3200" b="1" dirty="0" smtClean="0">
                <a:ln w="11430"/>
                <a:solidFill>
                  <a:srgbClr val="C00000"/>
                </a:solidFill>
                <a:effectLst>
                  <a:outerShdw blurRad="80000" dist="40000" dir="5040000" algn="tl">
                    <a:srgbClr val="000000">
                      <a:alpha val="30000"/>
                    </a:srgbClr>
                  </a:outerShdw>
                </a:effectLst>
                <a:latin typeface="Times New Roman" pitchFamily="18" charset="0"/>
                <a:cs typeface="Times New Roman" pitchFamily="18" charset="0"/>
              </a:rPr>
              <a:t>В помощь педагогам и родителям: </a:t>
            </a:r>
          </a:p>
          <a:p>
            <a:pPr>
              <a:buClr>
                <a:srgbClr val="F14124">
                  <a:lumMod val="75000"/>
                </a:srgbClr>
              </a:buClr>
              <a:defRPr/>
            </a:pPr>
            <a:r>
              <a:rPr lang="ru-RU" altLang="ru-RU" sz="2800" b="1" dirty="0" smtClean="0">
                <a:ln w="11430"/>
                <a:solidFill>
                  <a:srgbClr val="C00000"/>
                </a:solidFill>
                <a:effectLst>
                  <a:outerShdw blurRad="80000" dist="40000" dir="5040000" algn="tl">
                    <a:srgbClr val="000000">
                      <a:alpha val="30000"/>
                    </a:srgbClr>
                  </a:outerShdw>
                </a:effectLst>
                <a:latin typeface="Times New Roman" pitchFamily="18" charset="0"/>
                <a:cs typeface="Times New Roman" pitchFamily="18" charset="0"/>
              </a:rPr>
              <a:t>Работа </a:t>
            </a:r>
            <a:r>
              <a:rPr lang="ru-RU" altLang="ru-RU" sz="2800" b="1" dirty="0">
                <a:ln w="11430"/>
                <a:solidFill>
                  <a:srgbClr val="C00000"/>
                </a:solidFill>
                <a:effectLst>
                  <a:outerShdw blurRad="80000" dist="40000" dir="5040000" algn="tl">
                    <a:srgbClr val="000000">
                      <a:alpha val="30000"/>
                    </a:srgbClr>
                  </a:outerShdw>
                </a:effectLst>
                <a:latin typeface="Times New Roman" pitchFamily="18" charset="0"/>
                <a:cs typeface="Times New Roman" pitchFamily="18" charset="0"/>
              </a:rPr>
              <a:t>с аутичными детьми</a:t>
            </a:r>
          </a:p>
        </p:txBody>
      </p:sp>
      <p:pic>
        <p:nvPicPr>
          <p:cNvPr id="7"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1091"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4869160"/>
            <a:ext cx="1396357" cy="165618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51721" y="4871590"/>
            <a:ext cx="6840760" cy="1323439"/>
          </a:xfrm>
          <a:prstGeom prst="rect">
            <a:avLst/>
          </a:prstGeom>
          <a:solidFill>
            <a:schemeClr val="accent2">
              <a:lumMod val="20000"/>
              <a:lumOff val="80000"/>
            </a:schemeClr>
          </a:solidFill>
          <a:scene3d>
            <a:camera prst="orthographicFront"/>
            <a:lightRig rig="threePt" dir="t"/>
          </a:scene3d>
          <a:sp3d>
            <a:bevelT/>
          </a:sp3d>
        </p:spPr>
        <p:txBody>
          <a:bodyPr wrap="square" rtlCol="0">
            <a:spAutoFit/>
          </a:bodyPr>
          <a:lstStyle/>
          <a:p>
            <a:pPr marL="285750" indent="-285750">
              <a:buFont typeface="Wingdings" pitchFamily="2" charset="2"/>
              <a:buChar char="q"/>
            </a:pPr>
            <a:r>
              <a:rPr lang="ru-RU" sz="1600" b="1" dirty="0" smtClean="0">
                <a:solidFill>
                  <a:srgbClr val="FF0000"/>
                </a:solidFill>
                <a:latin typeface="Times New Roman" pitchFamily="18" charset="0"/>
                <a:cs typeface="Times New Roman" pitchFamily="18" charset="0"/>
              </a:rPr>
              <a:t>Тюлина В.Б. Воспитание ребенка с аутизмом в семье.                           </a:t>
            </a:r>
            <a:r>
              <a:rPr lang="ru-RU" sz="1600" b="1" dirty="0" smtClean="0">
                <a:latin typeface="Times New Roman" pitchFamily="18" charset="0"/>
                <a:cs typeface="Times New Roman" pitchFamily="18" charset="0"/>
              </a:rPr>
              <a:t>В пособии дается подробный анализ поведения ребенка, страдающего различными РАС,, дается методика выявления раннего  аутизма у детей, а также влияние семьи на судьбу ребенка с аутизмом</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267231421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467544" y="260648"/>
            <a:ext cx="8229600" cy="1348061"/>
          </a:xfrm>
          <a:prstGeom prst="rect">
            <a:avLst/>
          </a:prstGeom>
          <a:blipFill>
            <a:blip r:embed="rId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lgn="ctr">
              <a:buNone/>
            </a:pPr>
            <a:r>
              <a:rPr lang="ru-RU"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АООП НОО</a:t>
            </a:r>
            <a:r>
              <a:rPr lang="ru-RU"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ru-RU"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для слабовидящих обучающихся</a:t>
            </a:r>
          </a:p>
          <a:p>
            <a:pPr marL="0" indent="0" algn="ctr">
              <a:buNone/>
            </a:pP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Варианты 4.1, 4.2 и 4.3.</a:t>
            </a:r>
            <a:endParaRPr lang="ru-RU"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3" name="Схема 2"/>
          <p:cNvGraphicFramePr/>
          <p:nvPr>
            <p:extLst>
              <p:ext uri="{D42A27DB-BD31-4B8C-83A1-F6EECF244321}">
                <p14:modId xmlns:p14="http://schemas.microsoft.com/office/powerpoint/2010/main" val="1023653069"/>
              </p:ext>
            </p:extLst>
          </p:nvPr>
        </p:nvGraphicFramePr>
        <p:xfrm>
          <a:off x="467544" y="1916832"/>
          <a:ext cx="8208912"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C:\Users\Бородина_ОИ\Desktop\Logotype\Logo VLADOS_2017Colo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3013" y="6387111"/>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921694"/>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79511" y="332656"/>
            <a:ext cx="8841557" cy="1188368"/>
          </a:xfrm>
          <a:prstGeom prst="rect">
            <a:avLst/>
          </a:prstGeom>
          <a:effectLst/>
        </p:spPr>
        <p:txBody>
          <a:bodyPr vert="horz" lIns="91440" tIns="45720" rIns="91440" bIns="45720" rtlCol="0" anchor="t"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endParaRPr lang="ru-RU" altLang="ru-RU" sz="2400" spc="50" dirty="0" smtClean="0">
              <a:ln w="11430"/>
              <a:solidFill>
                <a:srgbClr val="073E87">
                  <a:lumMod val="75000"/>
                </a:srgbClr>
              </a:solidFill>
              <a:effectLst>
                <a:outerShdw blurRad="76200" dist="50800" dir="5400000" algn="tl" rotWithShape="0">
                  <a:srgbClr val="000000">
                    <a:alpha val="65000"/>
                  </a:srgbClr>
                </a:outerShdw>
              </a:effectLst>
              <a:latin typeface="Times New Roman" pitchFamily="18" charset="0"/>
            </a:endParaRPr>
          </a:p>
        </p:txBody>
      </p:sp>
      <p:pic>
        <p:nvPicPr>
          <p:cNvPr id="13"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65077" y="84452"/>
            <a:ext cx="7128792" cy="861774"/>
          </a:xfrm>
          <a:prstGeom prst="rect">
            <a:avLst/>
          </a:prstGeom>
        </p:spPr>
        <p:txBody>
          <a:bodyPr wrap="square">
            <a:spAutoFit/>
          </a:bodyPr>
          <a:lstStyle/>
          <a:p>
            <a: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В помощь </a:t>
            </a:r>
            <a:r>
              <a:rPr lang="ru-RU" sz="3200" b="1"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педагогам и родителям:</a:t>
            </a:r>
            <a: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r>
            <a:br>
              <a:rPr lang="ru-RU" sz="3200" b="1"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br>
            <a:endParaRPr lang="ru-RU" dirty="0"/>
          </a:p>
        </p:txBody>
      </p:sp>
      <p:pic>
        <p:nvPicPr>
          <p:cNvPr id="14" name="Picture 2" descr="C:\Users\Бородина_ОИ\Desktop\ОБЛОЖКИ и АННОТАЦИИ\обложки\Ermako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988840"/>
            <a:ext cx="1512168" cy="194421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5" name="Заголовок 1"/>
          <p:cNvSpPr>
            <a:spLocks noGrp="1"/>
          </p:cNvSpPr>
          <p:nvPr>
            <p:ph type="title"/>
          </p:nvPr>
        </p:nvSpPr>
        <p:spPr>
          <a:xfrm>
            <a:off x="265077" y="620688"/>
            <a:ext cx="8339371" cy="1584176"/>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t/>
            </a:r>
            <a:br>
              <a:rPr lang="ru-RU"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Calibri"/>
                <a:cs typeface="Times New Roman"/>
              </a:rPr>
            </a:br>
            <a:r>
              <a:rPr lang="ru-RU" sz="2400" b="1" dirty="0" smtClean="0">
                <a:ln w="11430"/>
                <a:solidFill>
                  <a:srgbClr val="7030A0"/>
                </a:soli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t>Ермаков </a:t>
            </a:r>
            <a:r>
              <a:rPr lang="ru-RU" sz="2400" b="1" dirty="0">
                <a:ln w="11430"/>
                <a:solidFill>
                  <a:srgbClr val="7030A0"/>
                </a:soli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t>В.П</a:t>
            </a:r>
            <a:r>
              <a:rPr lang="ru-RU" sz="2400" b="1" dirty="0" smtClean="0">
                <a:ln w="11430"/>
                <a:solidFill>
                  <a:srgbClr val="7030A0"/>
                </a:soli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t>. Что </a:t>
            </a:r>
            <a:r>
              <a:rPr lang="ru-RU" sz="2400" b="1" dirty="0">
                <a:ln w="11430"/>
                <a:solidFill>
                  <a:srgbClr val="7030A0"/>
                </a:soli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t>и как видят дети от </a:t>
            </a:r>
            <a:r>
              <a:rPr lang="ru-RU" sz="2400" b="1" dirty="0" smtClean="0">
                <a:ln w="11430"/>
                <a:solidFill>
                  <a:srgbClr val="7030A0"/>
                </a:soli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t/>
            </a:r>
            <a:br>
              <a:rPr lang="ru-RU" sz="2400" b="1" dirty="0" smtClean="0">
                <a:ln w="11430"/>
                <a:solidFill>
                  <a:srgbClr val="7030A0"/>
                </a:soli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br>
            <a:r>
              <a:rPr lang="ru-RU" sz="2400" b="1" dirty="0" smtClean="0">
                <a:ln w="11430"/>
                <a:solidFill>
                  <a:srgbClr val="7030A0"/>
                </a:soli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t>рождения </a:t>
            </a:r>
            <a:r>
              <a:rPr lang="ru-RU" sz="2400" b="1" dirty="0">
                <a:ln w="11430"/>
                <a:solidFill>
                  <a:srgbClr val="7030A0"/>
                </a:soli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t>до 10 лет с сохранным и нарушенным зрением. Диагностика, развитие и тренировка </a:t>
            </a:r>
            <a:r>
              <a:rPr lang="ru-RU" sz="2400" b="1" dirty="0" smtClean="0">
                <a:ln w="11430"/>
                <a:solidFill>
                  <a:srgbClr val="7030A0"/>
                </a:soli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t>зрения.</a:t>
            </a:r>
            <a:r>
              <a:rPr lang="ru-RU"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t/>
            </a:r>
            <a:br>
              <a:rPr lang="ru-RU"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ea typeface="Calibri"/>
                <a:cs typeface="Times New Roman" panose="02020603050405020304" pitchFamily="18" charset="0"/>
              </a:rPr>
            </a:br>
            <a:endPar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16" name="Объект 3"/>
          <p:cNvSpPr>
            <a:spLocks noGrp="1"/>
          </p:cNvSpPr>
          <p:nvPr>
            <p:ph sz="half" idx="1"/>
          </p:nvPr>
        </p:nvSpPr>
        <p:spPr>
          <a:xfrm>
            <a:off x="2555776" y="2224700"/>
            <a:ext cx="6120680" cy="1656184"/>
          </a:xfr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47500" lnSpcReduction="20000"/>
          </a:bodyPr>
          <a:lstStyle/>
          <a:p>
            <a:pPr marL="0" indent="0" algn="just">
              <a:lnSpc>
                <a:spcPct val="115000"/>
              </a:lnSpc>
              <a:spcAft>
                <a:spcPts val="0"/>
              </a:spcAft>
              <a:buNone/>
            </a:pPr>
            <a:r>
              <a:rPr lang="ru-RU" b="1" dirty="0">
                <a:ea typeface="Calibri"/>
                <a:cs typeface="Times New Roman"/>
              </a:rPr>
              <a:t> </a:t>
            </a:r>
            <a:endParaRPr lang="ru-RU" sz="2400" dirty="0">
              <a:ea typeface="Calibri"/>
              <a:cs typeface="Times New Roman"/>
            </a:endParaRPr>
          </a:p>
          <a:p>
            <a:pPr algn="just">
              <a:lnSpc>
                <a:spcPct val="120000"/>
              </a:lnSpc>
              <a:spcAft>
                <a:spcPts val="0"/>
              </a:spcAft>
              <a:buFont typeface="Wingdings" panose="05000000000000000000" pitchFamily="2" charset="2"/>
              <a:buChar char="q"/>
            </a:pPr>
            <a:r>
              <a:rPr lang="ru-RU" b="1" dirty="0" smtClean="0">
                <a:latin typeface="Times New Roman" panose="02020603050405020304" pitchFamily="18" charset="0"/>
                <a:ea typeface="Calibri"/>
                <a:cs typeface="Times New Roman" panose="02020603050405020304" pitchFamily="18" charset="0"/>
              </a:rPr>
              <a:t>   </a:t>
            </a:r>
            <a:r>
              <a:rPr lang="ru-RU" sz="2200" b="1" dirty="0" smtClean="0">
                <a:latin typeface="Times New Roman" panose="02020603050405020304" pitchFamily="18" charset="0"/>
                <a:ea typeface="Calibri"/>
                <a:cs typeface="Times New Roman" panose="02020603050405020304" pitchFamily="18" charset="0"/>
              </a:rPr>
              <a:t>В </a:t>
            </a:r>
            <a:r>
              <a:rPr lang="ru-RU" sz="2200" b="1" dirty="0">
                <a:latin typeface="Times New Roman" panose="02020603050405020304" pitchFamily="18" charset="0"/>
                <a:ea typeface="Calibri"/>
                <a:cs typeface="Times New Roman" panose="02020603050405020304" pitchFamily="18" charset="0"/>
              </a:rPr>
              <a:t>пособии рассматриваются вопросы диагностики и развития зрительного восприятия у детей от рождения до младшего школьного возраста. Даются рекомендации по профилактике нарушения зрения. В издании приводятся приложения тестов, таблиц, упражнений для проверки зрительных способностей у детей дошкольного и младшего школьного возраста с сохраненным и нарушенным зрением</a:t>
            </a:r>
          </a:p>
          <a:p>
            <a:pPr algn="just">
              <a:lnSpc>
                <a:spcPct val="120000"/>
              </a:lnSpc>
              <a:spcAft>
                <a:spcPts val="0"/>
              </a:spcAft>
              <a:buFont typeface="Wingdings" panose="05000000000000000000" pitchFamily="2" charset="2"/>
              <a:buChar char="q"/>
            </a:pPr>
            <a:r>
              <a:rPr lang="ru-RU" sz="2200" b="1" dirty="0" smtClean="0">
                <a:latin typeface="Times New Roman" panose="02020603050405020304" pitchFamily="18" charset="0"/>
                <a:ea typeface="Calibri"/>
                <a:cs typeface="Times New Roman" panose="02020603050405020304" pitchFamily="18" charset="0"/>
              </a:rPr>
              <a:t>   Пособие </a:t>
            </a:r>
            <a:r>
              <a:rPr lang="ru-RU" sz="2200" b="1" dirty="0">
                <a:latin typeface="Times New Roman" panose="02020603050405020304" pitchFamily="18" charset="0"/>
                <a:ea typeface="Calibri"/>
                <a:cs typeface="Times New Roman" panose="02020603050405020304" pitchFamily="18" charset="0"/>
              </a:rPr>
              <a:t>адресовано воспитателям, учителям, родителям, специалистам психолого-медико-педагогических комиссий, а также студентам средних и высших учебных заведений.</a:t>
            </a:r>
          </a:p>
          <a:p>
            <a:endParaRPr lang="ru-RU" dirty="0"/>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149080"/>
            <a:ext cx="3960440" cy="216024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3" y="4185046"/>
            <a:ext cx="3816423" cy="212427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8739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sz="half" idx="1"/>
          </p:nvPr>
        </p:nvSpPr>
        <p:spPr>
          <a:xfrm>
            <a:off x="2483768" y="1417668"/>
            <a:ext cx="6552728" cy="1795308"/>
          </a:xfrm>
          <a:solidFill>
            <a:srgbClr val="FFCC99"/>
          </a:solidFill>
          <a:effectLst>
            <a:glow rad="139700">
              <a:schemeClr val="accent6">
                <a:satMod val="175000"/>
                <a:alpha val="40000"/>
              </a:schemeClr>
            </a:glow>
          </a:effectLst>
          <a:scene3d>
            <a:camera prst="orthographicFront"/>
            <a:lightRig rig="threePt" dir="t"/>
          </a:scene3d>
          <a:sp3d>
            <a:bevelT/>
          </a:sp3d>
        </p:spPr>
        <p:txBody>
          <a:bodyPr>
            <a:normAutofit fontScale="77500" lnSpcReduction="20000"/>
          </a:bodyPr>
          <a:lstStyle/>
          <a:p>
            <a:pPr marL="46037" lvl="0" indent="0" fontAlgn="base">
              <a:lnSpc>
                <a:spcPct val="80000"/>
              </a:lnSpc>
              <a:spcAft>
                <a:spcPts val="300"/>
              </a:spcAft>
              <a:buClr>
                <a:srgbClr val="C3260C"/>
              </a:buClr>
              <a:buSzPct val="130000"/>
              <a:buNone/>
            </a:pPr>
            <a:endParaRPr lang="ru-RU" altLang="ru-RU" sz="1800" b="1" dirty="0" smtClean="0">
              <a:solidFill>
                <a:srgbClr val="CC3300"/>
              </a:solidFill>
              <a:latin typeface="Times New Roman" panose="02020603050405020304" pitchFamily="18" charset="0"/>
              <a:cs typeface="Times New Roman" panose="02020603050405020304" pitchFamily="18" charset="0"/>
            </a:endParaRPr>
          </a:p>
          <a:p>
            <a:pPr marL="46037" lvl="0" indent="0" fontAlgn="base">
              <a:lnSpc>
                <a:spcPct val="80000"/>
              </a:lnSpc>
              <a:spcAft>
                <a:spcPts val="300"/>
              </a:spcAft>
              <a:buClr>
                <a:srgbClr val="C3260C"/>
              </a:buClr>
              <a:buSzPct val="130000"/>
              <a:buNone/>
            </a:pPr>
            <a:r>
              <a:rPr lang="ru-RU" altLang="ru-RU" sz="1800" b="1" dirty="0" smtClean="0">
                <a:solidFill>
                  <a:srgbClr val="993300"/>
                </a:solidFill>
                <a:latin typeface="Times New Roman" panose="02020603050405020304" pitchFamily="18" charset="0"/>
                <a:cs typeface="Times New Roman" panose="02020603050405020304" pitchFamily="18" charset="0"/>
              </a:rPr>
              <a:t>Забрамная </a:t>
            </a:r>
            <a:r>
              <a:rPr lang="ru-RU" altLang="ru-RU" sz="1800" b="1" dirty="0">
                <a:solidFill>
                  <a:srgbClr val="993300"/>
                </a:solidFill>
                <a:latin typeface="Times New Roman" panose="02020603050405020304" pitchFamily="18" charset="0"/>
                <a:cs typeface="Times New Roman" panose="02020603050405020304" pitchFamily="18" charset="0"/>
              </a:rPr>
              <a:t>С.Д, Костенкова Ю.А.</a:t>
            </a:r>
          </a:p>
          <a:p>
            <a:pPr marL="46037" lvl="0" indent="0" fontAlgn="base">
              <a:lnSpc>
                <a:spcPct val="80000"/>
              </a:lnSpc>
              <a:spcAft>
                <a:spcPts val="300"/>
              </a:spcAft>
              <a:buClr>
                <a:srgbClr val="C3260C"/>
              </a:buClr>
              <a:buSzPct val="130000"/>
              <a:buNone/>
            </a:pPr>
            <a:r>
              <a:rPr lang="ru-RU" altLang="ru-RU" sz="1800" b="1" dirty="0">
                <a:solidFill>
                  <a:srgbClr val="993300"/>
                </a:solidFill>
                <a:latin typeface="Times New Roman" panose="02020603050405020304" pitchFamily="18" charset="0"/>
                <a:cs typeface="Times New Roman" panose="02020603050405020304" pitchFamily="18" charset="0"/>
              </a:rPr>
              <a:t>Дидактический материал для занятий с детьми, испытывающими трудности в усвоении математики и чтения в 1 классе. Пособие для педагогов, дефектологов, психологов</a:t>
            </a:r>
            <a:r>
              <a:rPr lang="ru-RU" altLang="ru-RU" sz="1800" b="1" dirty="0" smtClean="0">
                <a:solidFill>
                  <a:srgbClr val="993300"/>
                </a:solidFill>
                <a:latin typeface="Times New Roman" panose="02020603050405020304" pitchFamily="18" charset="0"/>
                <a:cs typeface="Times New Roman" panose="02020603050405020304" pitchFamily="18" charset="0"/>
              </a:rPr>
              <a:t>.</a:t>
            </a:r>
            <a:endParaRPr lang="ru-RU" altLang="ru-RU" sz="1800" b="1" dirty="0">
              <a:solidFill>
                <a:srgbClr val="993300"/>
              </a:solidFill>
              <a:latin typeface="Times New Roman" panose="02020603050405020304" pitchFamily="18" charset="0"/>
              <a:cs typeface="Times New Roman" panose="02020603050405020304" pitchFamily="18" charset="0"/>
            </a:endParaRPr>
          </a:p>
          <a:p>
            <a:pPr marL="46037" lvl="0" indent="0" fontAlgn="base">
              <a:lnSpc>
                <a:spcPct val="80000"/>
              </a:lnSpc>
              <a:spcAft>
                <a:spcPts val="300"/>
              </a:spcAft>
              <a:buClr>
                <a:srgbClr val="C3260C"/>
              </a:buClr>
              <a:buSzPct val="130000"/>
              <a:buNone/>
            </a:pPr>
            <a:r>
              <a:rPr lang="ru-RU" altLang="ru-RU" sz="1800" b="1" dirty="0">
                <a:solidFill>
                  <a:srgbClr val="404040"/>
                </a:solidFill>
                <a:latin typeface="Times New Roman" panose="02020603050405020304" pitchFamily="18" charset="0"/>
                <a:cs typeface="Times New Roman" panose="02020603050405020304" pitchFamily="18" charset="0"/>
              </a:rPr>
              <a:t>     В пособии подобраны материалы для работы с детьми, которые в силу различных причин испытывают трудности в усвоении математики и чтения в 1 классе</a:t>
            </a:r>
          </a:p>
          <a:p>
            <a:pPr marL="46037" lvl="0" indent="0" fontAlgn="base">
              <a:lnSpc>
                <a:spcPct val="80000"/>
              </a:lnSpc>
              <a:spcAft>
                <a:spcPts val="300"/>
              </a:spcAft>
              <a:buClr>
                <a:srgbClr val="C3260C"/>
              </a:buClr>
              <a:buSzPct val="130000"/>
              <a:buNone/>
            </a:pPr>
            <a:r>
              <a:rPr lang="ru-RU" altLang="ru-RU" sz="1800" b="1" dirty="0">
                <a:solidFill>
                  <a:srgbClr val="404040"/>
                </a:solidFill>
                <a:latin typeface="Times New Roman" panose="02020603050405020304" pitchFamily="18" charset="0"/>
                <a:cs typeface="Times New Roman" panose="02020603050405020304" pitchFamily="18" charset="0"/>
              </a:rPr>
              <a:t>    Материалами сборника могут воспользоваться и родители для своевременной помощи детям, испытывающим трудности в обучении.</a:t>
            </a:r>
          </a:p>
          <a:p>
            <a:endParaRPr lang="ru-RU" dirty="0"/>
          </a:p>
        </p:txBody>
      </p:sp>
      <p:sp>
        <p:nvSpPr>
          <p:cNvPr id="7" name="Rectangle 2"/>
          <p:cNvSpPr txBox="1">
            <a:spLocks noChangeArrowheads="1"/>
          </p:cNvSpPr>
          <p:nvPr/>
        </p:nvSpPr>
        <p:spPr>
          <a:xfrm>
            <a:off x="300367" y="90736"/>
            <a:ext cx="8568952" cy="1491952"/>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05E0DB">
                  <a:lumMod val="75000"/>
                </a:srgbClr>
              </a:buClr>
              <a:buFont typeface="Georgia" pitchFamily="18" charset="0"/>
              <a:buNone/>
              <a:defRPr/>
            </a:pPr>
            <a:r>
              <a:rPr lang="ru-RU" altLang="ru-RU" sz="2400" dirty="0" smtClean="0">
                <a:ln w="1905"/>
                <a:solidFill>
                  <a:srgbClr val="9933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Методическая литература  для занятий с детьми, испытывающими трудности в усвоении математики, чтения и русского языка</a:t>
            </a:r>
          </a:p>
        </p:txBody>
      </p:sp>
      <p:pic>
        <p:nvPicPr>
          <p:cNvPr id="8" name="Picture 4" descr="Zabramnay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016" y="1412776"/>
            <a:ext cx="1514420" cy="1774304"/>
          </a:xfrm>
          <a:prstGeom prst="rect">
            <a:avLst/>
          </a:prstGeom>
          <a:noFill/>
          <a:ln>
            <a:noFill/>
          </a:ln>
          <a:effectLst>
            <a:glow rad="139700">
              <a:schemeClr val="accent6">
                <a:satMod val="175000"/>
                <a:alpha val="40000"/>
              </a:schemeClr>
            </a:glow>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E:\ПРЕЗЕНТАЦИИ - 2016\Серия ИнклОбр\Vekshina_PrMater_1_кл_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765" y="4725143"/>
            <a:ext cx="1527971" cy="191408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5" name="Picture 3" descr="E:\ПРЕЗЕНТАЦИИ - 2016\Серия ИнклОбр\Vekshina_PrMater_2_кл_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5" y="4725143"/>
            <a:ext cx="1584175" cy="191408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6" name="Picture 4" descr="E:\ПРЕЗЕНТАЦИИ - 2016\Серия ИнклОбр\Vekshina_PrMater_3_кл_20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4725143"/>
            <a:ext cx="1512168" cy="191408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7" name="Picture 5" descr="E:\ПРЕЗЕНТАЦИИ - 2016\Серия ИнклОбр\Vekshina_PrMater_4_кл_20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4509119"/>
            <a:ext cx="1440160" cy="184944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 name="Picture 2" descr="C:\Users\Бородина_ОИ\Desktop\Logotype\Logo VLADOS_2017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88967" y="6358561"/>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4016" y="3501008"/>
            <a:ext cx="8534491" cy="923330"/>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b="1" dirty="0" smtClean="0">
                <a:solidFill>
                  <a:prstClr val="black"/>
                </a:solidFill>
                <a:latin typeface="Times New Roman" panose="02020603050405020304" pitchFamily="18" charset="0"/>
                <a:cs typeface="Times New Roman" panose="02020603050405020304" pitchFamily="18" charset="0"/>
              </a:rPr>
              <a:t>Векшина Т.В., Алимпиева М.Н. Практический материал для занятий с детьми, испытывающими трудности в усвоении программы начальной школы: математика, русский язык, окружающий мир</a:t>
            </a:r>
            <a:endParaRPr lang="ru-RU"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3827197"/>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0438" y="4512627"/>
            <a:ext cx="999882" cy="133426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12160" y="1392582"/>
            <a:ext cx="3131840" cy="4524315"/>
          </a:xfrm>
          <a:prstGeom prst="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600" b="1" dirty="0" smtClean="0">
                <a:solidFill>
                  <a:srgbClr val="C00000"/>
                </a:solidFill>
              </a:rPr>
              <a:t>                 В УМК входят:</a:t>
            </a:r>
          </a:p>
          <a:p>
            <a:pPr marL="342900" indent="-342900">
              <a:buFontTx/>
              <a:buAutoNum type="arabicPeriod"/>
            </a:pPr>
            <a:r>
              <a:rPr lang="ru-RU" sz="1600" b="1" dirty="0" smtClean="0">
                <a:solidFill>
                  <a:srgbClr val="C00000"/>
                </a:solidFill>
              </a:rPr>
              <a:t>Учебники для 1 дополнительного, 1, 2, 3 </a:t>
            </a:r>
            <a:r>
              <a:rPr lang="ru-RU" sz="1600" b="1" dirty="0">
                <a:solidFill>
                  <a:srgbClr val="C00000"/>
                </a:solidFill>
              </a:rPr>
              <a:t>и 4 </a:t>
            </a:r>
            <a:r>
              <a:rPr lang="ru-RU" sz="1600" b="1" dirty="0" smtClean="0">
                <a:solidFill>
                  <a:srgbClr val="C00000"/>
                </a:solidFill>
              </a:rPr>
              <a:t>классов</a:t>
            </a:r>
          </a:p>
          <a:p>
            <a:pPr marL="342900" indent="-342900">
              <a:buFontTx/>
              <a:buAutoNum type="arabicPeriod"/>
            </a:pPr>
            <a:r>
              <a:rPr lang="ru-RU" sz="1600" b="1" dirty="0" smtClean="0">
                <a:solidFill>
                  <a:srgbClr val="C00000"/>
                </a:solidFill>
              </a:rPr>
              <a:t>Рабочие тетради к учебникам для </a:t>
            </a:r>
            <a:r>
              <a:rPr lang="ru-RU" sz="1600" b="1" dirty="0">
                <a:solidFill>
                  <a:srgbClr val="C00000"/>
                </a:solidFill>
              </a:rPr>
              <a:t>1 </a:t>
            </a:r>
            <a:r>
              <a:rPr lang="ru-RU" sz="1600" b="1" dirty="0" smtClean="0">
                <a:solidFill>
                  <a:srgbClr val="C00000"/>
                </a:solidFill>
              </a:rPr>
              <a:t>дополнительного,1,2,3 и 4 классов</a:t>
            </a:r>
          </a:p>
          <a:p>
            <a:pPr marL="342900" indent="-342900">
              <a:buFontTx/>
              <a:buAutoNum type="arabicPeriod"/>
            </a:pPr>
            <a:r>
              <a:rPr lang="ru-RU" sz="1600" b="1" dirty="0" smtClean="0">
                <a:solidFill>
                  <a:srgbClr val="C00000"/>
                </a:solidFill>
              </a:rPr>
              <a:t>Программно-методическое обеспечение к урокам «Мир природы и человека» 1 доп. -4 классы</a:t>
            </a:r>
          </a:p>
          <a:p>
            <a:pPr marL="342900" indent="-342900">
              <a:buFontTx/>
              <a:buAutoNum type="arabicPeriod"/>
            </a:pPr>
            <a:r>
              <a:rPr lang="ru-RU" sz="1600" b="1" dirty="0" smtClean="0">
                <a:solidFill>
                  <a:srgbClr val="C00000"/>
                </a:solidFill>
              </a:rPr>
              <a:t>Методические пособия «Мир природы и человека» к каждому классу</a:t>
            </a:r>
          </a:p>
          <a:p>
            <a:pPr marL="342900" indent="-342900">
              <a:buFontTx/>
              <a:buAutoNum type="arabicPeriod"/>
            </a:pPr>
            <a:r>
              <a:rPr lang="ru-RU" sz="1600" b="1" dirty="0" smtClean="0">
                <a:solidFill>
                  <a:srgbClr val="C00000"/>
                </a:solidFill>
              </a:rPr>
              <a:t>Электронные формы учебников.</a:t>
            </a:r>
          </a:p>
          <a:p>
            <a:pPr marL="342900" indent="-342900">
              <a:buFontTx/>
              <a:buAutoNum type="arabicPeriod"/>
            </a:pPr>
            <a:endParaRPr lang="ru-RU" sz="1600" dirty="0">
              <a:solidFill>
                <a:prstClr val="black"/>
              </a:solidFill>
            </a:endParaRPr>
          </a:p>
        </p:txBody>
      </p:sp>
      <p:pic>
        <p:nvPicPr>
          <p:cNvPr id="8197" name="Picture 5" descr="http://www.lenagold.ru/fon/clipart/tc/tcvet/gelt/tcvet51.jp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5390119"/>
            <a:ext cx="978449" cy="14359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1520" y="209546"/>
            <a:ext cx="8352928" cy="1323439"/>
          </a:xfrm>
          <a:prstGeom prst="rect">
            <a:avLst/>
          </a:prstGeom>
        </p:spPr>
        <p:txBody>
          <a:bodyPr wrap="square">
            <a:spAutoFit/>
          </a:bodyPr>
          <a:lstStyle/>
          <a:p>
            <a:r>
              <a:rPr lang="ru-RU" sz="2000" b="1" dirty="0">
                <a:ln w="11430"/>
                <a:solidFill>
                  <a:prstClr val="black"/>
                </a:solidFill>
                <a:effectLst>
                  <a:outerShdw blurRad="50800" dist="39000" dir="5460000" algn="tl">
                    <a:srgbClr val="000000">
                      <a:alpha val="38000"/>
                    </a:srgbClr>
                  </a:outerShdw>
                </a:effectLst>
              </a:rPr>
              <a:t>Кудрина С.В. УМК </a:t>
            </a:r>
            <a:r>
              <a:rPr lang="ru-RU" sz="2000" b="1" dirty="0" smtClean="0">
                <a:ln w="11430"/>
                <a:solidFill>
                  <a:prstClr val="black"/>
                </a:solidFill>
                <a:effectLst>
                  <a:outerShdw blurRad="50800" dist="39000" dir="5460000" algn="tl">
                    <a:srgbClr val="000000">
                      <a:alpha val="38000"/>
                    </a:srgbClr>
                  </a:outerShdw>
                </a:effectLst>
              </a:rPr>
              <a:t>«Мир природы и человека» </a:t>
            </a:r>
            <a:r>
              <a:rPr lang="ru-RU" sz="2000" b="1" dirty="0">
                <a:ln w="11430"/>
                <a:solidFill>
                  <a:prstClr val="black"/>
                </a:solidFill>
                <a:effectLst>
                  <a:outerShdw blurRad="50800" dist="39000" dir="5460000" algn="tl">
                    <a:srgbClr val="000000">
                      <a:alpha val="38000"/>
                    </a:srgbClr>
                  </a:outerShdw>
                </a:effectLst>
              </a:rPr>
              <a:t>для 1-4 классов </a:t>
            </a:r>
            <a:r>
              <a:rPr lang="ru-RU" sz="2000" b="1" dirty="0" smtClean="0">
                <a:ln w="11430"/>
                <a:solidFill>
                  <a:prstClr val="black"/>
                </a:solidFill>
                <a:effectLst>
                  <a:outerShdw blurRad="50800" dist="39000" dir="5460000" algn="tl">
                    <a:srgbClr val="000000">
                      <a:alpha val="38000"/>
                    </a:srgbClr>
                  </a:outerShdw>
                </a:effectLst>
              </a:rPr>
              <a:t>общеобразовательных организаций, реализующих ФГОС образования обучающихся с умственной отсталостью (интеллектуальными нарушениями)</a:t>
            </a:r>
            <a:endParaRPr lang="ru-RU" sz="2000" b="1" dirty="0">
              <a:solidFill>
                <a:prstClr val="black"/>
              </a:solidFill>
            </a:endParaRPr>
          </a:p>
        </p:txBody>
      </p:sp>
      <p:pic>
        <p:nvPicPr>
          <p:cNvPr id="16" name="Picture 2" descr="C:\Users\Бородина_ОИ\Desktop\Logotype\Logo VLADOS_2017Col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5122" name="Picture 2" descr="C:\Users\Бородина_ОИ\Desktop\ПРЕЗЕНТАЦИИ- 2017\сентябрь 2017\_Kudrina_1 dop k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761" y="1591646"/>
            <a:ext cx="1008855" cy="124175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123" name="Picture 3" descr="C:\Users\Бородина_ОИ\Desktop\ПРЕЗЕНТАЦИИ- 2017\сентябрь 2017\_Kudrina_1kl_R Tet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9969" y="3010388"/>
            <a:ext cx="1005060" cy="132149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124" name="Picture 4" descr="C:\Users\Бородина_ОИ\Desktop\ПРЕЗЕНТАЦИИ- 2017\сентябрь 2017\_Kudrina_1kl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9969" y="1591606"/>
            <a:ext cx="1008112" cy="124175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125" name="Picture 5" descr="C:\Users\Бородина_ОИ\Desktop\ПРЕЗЕНТАЦИИ- 2017\сентябрь 2017\_Kudrina_2k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25049" y="1591606"/>
            <a:ext cx="999882" cy="124175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126" name="Picture 6" descr="C:\Users\Бородина_ОИ\Desktop\ПРЕЗЕНТАЦИИ- 2017\сентябрь 2017\_Kudrina_2kl_R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16819" y="2990632"/>
            <a:ext cx="1008112" cy="132821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127" name="Picture 7" descr="C:\Users\Бородина_ОИ\Desktop\ПРЕЗЕНТАЦИИ- 2017\сентябрь 2017\_Kudrina_3k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19159" y="1601884"/>
            <a:ext cx="1080120" cy="123663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128" name="Picture 8" descr="C:\Users\Бородина_ОИ\Desktop\ПРЕЗЕНТАЦИИ- 2017\сентябрь 2017\_Kudrina_3kl_RT.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37051" y="2990632"/>
            <a:ext cx="1077456" cy="132821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129" name="Picture 9" descr="C:\Users\Бородина_ОИ\Desktop\ПРЕЗЕНТАЦИИ- 2017\сентябрь 2017\_Kudrina_4kl.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22516" y="1631487"/>
            <a:ext cx="1077895" cy="122261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130" name="Picture 10" descr="C:\Users\Бородина_ОИ\Desktop\ПРЕЗЕНТАЦИИ- 2017\сентябрь 2017\_Kudrina_4kl_RT.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56296" y="2990633"/>
            <a:ext cx="1044116" cy="132821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131" name="Picture 11" descr="C:\Users\Бородина_ОИ\Desktop\ПРЕЗЕНТАЦИИ- 2017\сентябрь 2017\_Kudrina_RT_1 dop kl.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4792" y="3003668"/>
            <a:ext cx="1020823" cy="132149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7170" name="Picture 2" descr="C:\Users\User\Desktop\ПРЕЗЕНТАЦИЯ_2022\Kudrina_Metodichka_2kl.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16819" y="4509994"/>
            <a:ext cx="999881" cy="133689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7171" name="Picture 3" descr="C:\Users\User\Desktop\ПРЕЗЕНТАЦИЯ_2022\Kudrina_Metodichka_3kl.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29891" y="4497205"/>
            <a:ext cx="1080120" cy="133689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7172" name="Picture 4" descr="C:\Users\User\Desktop\ПРЕЗЕНТАЦИЯ_2022\Kudrina_Metodichka_4kl.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80253" y="4497204"/>
            <a:ext cx="1020158" cy="133689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0135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05"/>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 calcmode="lin" valueType="num">
                                      <p:cBhvr>
                                        <p:cTn id="9" dur="1000" fill="hold"/>
                                        <p:tgtEl>
                                          <p:spTgt spid="10"/>
                                        </p:tgtEl>
                                        <p:attrNameLst>
                                          <p:attrName>ppt_x</p:attrName>
                                        </p:attrNameLst>
                                      </p:cBhvr>
                                      <p:tavLst>
                                        <p:tav tm="0">
                                          <p:val>
                                            <p:strVal val="#ppt_x-.2"/>
                                          </p:val>
                                        </p:tav>
                                        <p:tav tm="100000">
                                          <p:val>
                                            <p:strVal val="#ppt_x"/>
                                          </p:val>
                                        </p:tav>
                                      </p:tavLst>
                                    </p:anim>
                                    <p:anim calcmode="lin" valueType="num">
                                      <p:cBhvr>
                                        <p:cTn id="10" dur="1000" fill="hold"/>
                                        <p:tgtEl>
                                          <p:spTgt spid="10"/>
                                        </p:tgtEl>
                                        <p:attrNameLst>
                                          <p:attrName>ppt_y</p:attrName>
                                        </p:attrNameLst>
                                      </p:cBhvr>
                                      <p:tavLst>
                                        <p:tav tm="0">
                                          <p:val>
                                            <p:strVal val="#ppt_y"/>
                                          </p:val>
                                        </p:tav>
                                        <p:tav tm="100000">
                                          <p:val>
                                            <p:strVal val="#ppt_y"/>
                                          </p:val>
                                        </p:tav>
                                      </p:tavLst>
                                    </p:anim>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0367" y="90736"/>
            <a:ext cx="8568952" cy="1491952"/>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defRPr/>
            </a:pPr>
            <a:r>
              <a:rPr lang="ru-RU" altLang="ru-RU" sz="2400" dirty="0" smtClean="0">
                <a:ln w="1905"/>
                <a:solidFill>
                  <a:srgbClr val="9933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Методическая литература  для занятий с детьми, испытывающими трудности в усвоении математики, чтения и русского языка</a:t>
            </a:r>
          </a:p>
        </p:txBody>
      </p:sp>
      <p:pic>
        <p:nvPicPr>
          <p:cNvPr id="6" name="Picture 20" descr="137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379435"/>
            <a:ext cx="1512168" cy="190320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137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829" y="2364201"/>
            <a:ext cx="1512168" cy="193367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137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747" y="2132856"/>
            <a:ext cx="1512168" cy="193367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descr="137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829" y="945546"/>
            <a:ext cx="1512168" cy="193367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138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9382" y="3310451"/>
            <a:ext cx="1533525" cy="193367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138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0304" y="4316482"/>
            <a:ext cx="1533525" cy="190320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107505" y="1445333"/>
            <a:ext cx="5832648" cy="934102"/>
          </a:xfrm>
          <a:prstGeom prst="rect">
            <a:avLst/>
          </a:prstGeom>
        </p:spPr>
        <p:txBody>
          <a:bodyPr wrap="square">
            <a:spAutoFit/>
          </a:bodyPr>
          <a:lstStyle/>
          <a:p>
            <a:pPr marL="228600" indent="-182563" fontAlgn="base">
              <a:lnSpc>
                <a:spcPct val="90000"/>
              </a:lnSpc>
              <a:spcBef>
                <a:spcPct val="20000"/>
              </a:spcBef>
              <a:spcAft>
                <a:spcPts val="300"/>
              </a:spcAft>
              <a:buClr>
                <a:srgbClr val="C3260C"/>
              </a:buClr>
              <a:buSzPct val="130000"/>
            </a:pPr>
            <a:r>
              <a:rPr lang="ru-RU" altLang="ru-RU" b="1" dirty="0">
                <a:solidFill>
                  <a:srgbClr val="993300"/>
                </a:solidFill>
                <a:cs typeface="Times New Roman" panose="02020603050405020304" pitchFamily="18" charset="0"/>
              </a:rPr>
              <a:t>Козырева О.А., Катукова К.А.</a:t>
            </a:r>
          </a:p>
          <a:p>
            <a:pPr marL="228600" indent="-182563" fontAlgn="base">
              <a:lnSpc>
                <a:spcPct val="90000"/>
              </a:lnSpc>
              <a:spcBef>
                <a:spcPct val="20000"/>
              </a:spcBef>
              <a:spcAft>
                <a:spcPts val="300"/>
              </a:spcAft>
              <a:buClr>
                <a:srgbClr val="C3260C"/>
              </a:buClr>
              <a:buSzPct val="130000"/>
            </a:pPr>
            <a:r>
              <a:rPr lang="ru-RU" altLang="ru-RU" sz="1600" b="1" dirty="0">
                <a:solidFill>
                  <a:srgbClr val="404040"/>
                </a:solidFill>
                <a:cs typeface="Times New Roman" panose="02020603050405020304" pitchFamily="18" charset="0"/>
              </a:rPr>
              <a:t>     </a:t>
            </a:r>
            <a:r>
              <a:rPr lang="ru-RU" altLang="ru-RU" b="1" dirty="0" smtClean="0">
                <a:solidFill>
                  <a:srgbClr val="404040"/>
                </a:solidFill>
                <a:cs typeface="Times New Roman" panose="02020603050405020304" pitchFamily="18" charset="0"/>
              </a:rPr>
              <a:t>Рабочие  тетради  </a:t>
            </a:r>
            <a:r>
              <a:rPr lang="ru-RU" altLang="ru-RU" b="1" dirty="0">
                <a:solidFill>
                  <a:srgbClr val="404040"/>
                </a:solidFill>
                <a:cs typeface="Times New Roman" panose="02020603050405020304" pitchFamily="18" charset="0"/>
              </a:rPr>
              <a:t>по русскому  </a:t>
            </a:r>
            <a:r>
              <a:rPr lang="ru-RU" altLang="ru-RU" b="1" dirty="0" smtClean="0">
                <a:solidFill>
                  <a:srgbClr val="404040"/>
                </a:solidFill>
                <a:cs typeface="Times New Roman" panose="02020603050405020304" pitchFamily="18" charset="0"/>
              </a:rPr>
              <a:t> </a:t>
            </a:r>
            <a:r>
              <a:rPr lang="ru-RU" altLang="ru-RU" b="1" dirty="0">
                <a:solidFill>
                  <a:srgbClr val="404040"/>
                </a:solidFill>
                <a:cs typeface="Times New Roman" panose="02020603050405020304" pitchFamily="18" charset="0"/>
              </a:rPr>
              <a:t>языку, чтению и развитию речи для 1, 2, 3 и 4 классов</a:t>
            </a:r>
            <a:r>
              <a:rPr lang="ru-RU" altLang="ru-RU" b="1" dirty="0" smtClean="0">
                <a:solidFill>
                  <a:srgbClr val="404040"/>
                </a:solidFill>
                <a:cs typeface="Times New Roman" panose="02020603050405020304" pitchFamily="18" charset="0"/>
              </a:rPr>
              <a:t>.</a:t>
            </a:r>
            <a:endParaRPr lang="ru-RU" altLang="ru-RU" b="1" dirty="0">
              <a:solidFill>
                <a:srgbClr val="404040"/>
              </a:solidFill>
              <a:cs typeface="Times New Roman" panose="02020603050405020304" pitchFamily="18" charset="0"/>
            </a:endParaRPr>
          </a:p>
        </p:txBody>
      </p:sp>
      <p:sp>
        <p:nvSpPr>
          <p:cNvPr id="13" name="Прямоугольник 12"/>
          <p:cNvSpPr/>
          <p:nvPr/>
        </p:nvSpPr>
        <p:spPr>
          <a:xfrm>
            <a:off x="228249" y="4437112"/>
            <a:ext cx="3767687" cy="2336024"/>
          </a:xfrm>
          <a:prstGeom prst="rect">
            <a:avLst/>
          </a:prstGeom>
        </p:spPr>
        <p:txBody>
          <a:bodyPr wrap="square">
            <a:spAutoFit/>
          </a:bodyPr>
          <a:lstStyle/>
          <a:p>
            <a:pPr marL="228600" indent="-182563" fontAlgn="base">
              <a:lnSpc>
                <a:spcPct val="90000"/>
              </a:lnSpc>
              <a:spcBef>
                <a:spcPct val="20000"/>
              </a:spcBef>
              <a:spcAft>
                <a:spcPts val="300"/>
              </a:spcAft>
              <a:buClr>
                <a:srgbClr val="C3260C"/>
              </a:buClr>
              <a:buSzPct val="130000"/>
            </a:pPr>
            <a:r>
              <a:rPr lang="ru-RU" altLang="ru-RU" b="1" dirty="0" err="1">
                <a:solidFill>
                  <a:srgbClr val="993300"/>
                </a:solidFill>
                <a:cs typeface="Times New Roman" panose="02020603050405020304" pitchFamily="18" charset="0"/>
              </a:rPr>
              <a:t>Чернышова</a:t>
            </a:r>
            <a:r>
              <a:rPr lang="ru-RU" altLang="ru-RU" b="1" dirty="0">
                <a:solidFill>
                  <a:srgbClr val="993300"/>
                </a:solidFill>
                <a:cs typeface="Times New Roman" panose="02020603050405020304" pitchFamily="18" charset="0"/>
              </a:rPr>
              <a:t> Е.А</a:t>
            </a:r>
            <a:r>
              <a:rPr lang="ru-RU" altLang="ru-RU" b="1" dirty="0">
                <a:solidFill>
                  <a:srgbClr val="CC3300"/>
                </a:solidFill>
                <a:cs typeface="Times New Roman" panose="02020603050405020304" pitchFamily="18" charset="0"/>
              </a:rPr>
              <a:t>.</a:t>
            </a:r>
            <a:r>
              <a:rPr lang="ru-RU" altLang="ru-RU" sz="1400" b="1" dirty="0">
                <a:solidFill>
                  <a:srgbClr val="CC3300"/>
                </a:solidFill>
                <a:cs typeface="Times New Roman" panose="02020603050405020304" pitchFamily="18" charset="0"/>
              </a:rPr>
              <a:t> </a:t>
            </a:r>
            <a:r>
              <a:rPr lang="ru-RU" altLang="ru-RU" b="1" dirty="0">
                <a:solidFill>
                  <a:srgbClr val="404040"/>
                </a:solidFill>
                <a:cs typeface="Times New Roman" panose="02020603050405020304" pitchFamily="18" charset="0"/>
              </a:rPr>
              <a:t>Организация работы с учащимися 5-6 классов, испытывающих трудности в усвоении школьной программы (уроки комплексной коррекции). Пособие для учителей, тетради для практических занятий учащихся.</a:t>
            </a:r>
          </a:p>
        </p:txBody>
      </p:sp>
      <p:pic>
        <p:nvPicPr>
          <p:cNvPr id="14" name="Picture 2" descr="C:\Users\Бородина_ОИ\Desktop\Logotype\Logo VLADOS_2017Colo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8906" y="6219690"/>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5" name="Picture 18" descr="Chernysheva_Meto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5936" y="4743766"/>
            <a:ext cx="1533788" cy="1917249"/>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4127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548680"/>
            <a:ext cx="8640960" cy="2232248"/>
          </a:xfrm>
          <a:ln/>
        </p:spPr>
        <p:style>
          <a:lnRef idx="1">
            <a:schemeClr val="accent4"/>
          </a:lnRef>
          <a:fillRef idx="2">
            <a:schemeClr val="accent4"/>
          </a:fillRef>
          <a:effectRef idx="1">
            <a:schemeClr val="accent4"/>
          </a:effectRef>
          <a:fontRef idx="minor">
            <a:schemeClr val="dk1"/>
          </a:fontRef>
        </p:style>
        <p:txBody>
          <a:bodyPr>
            <a:noAutofit/>
          </a:bodyPr>
          <a:lstStyle/>
          <a:p>
            <a:pPr marL="0" indent="0">
              <a:buNone/>
            </a:pPr>
            <a:r>
              <a:rPr lang="ru-RU" sz="4000" b="1" dirty="0" smtClean="0">
                <a:solidFill>
                  <a:schemeClr val="accent1">
                    <a:lumMod val="75000"/>
                  </a:schemeClr>
                </a:solidFill>
                <a:latin typeface="Times New Roman" panose="02020603050405020304" pitchFamily="18" charset="0"/>
                <a:cs typeface="Times New Roman" panose="02020603050405020304" pitchFamily="18" charset="0"/>
              </a:rPr>
              <a:t>Литература для специалистов,  обеспечивающих психологическое сопровождение детей с ОВЗ</a:t>
            </a:r>
            <a:endParaRPr lang="ru-RU" sz="40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6291410"/>
            <a:ext cx="2088232" cy="54512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3314" name="Picture 2" descr="http://www.lenagold.ru/fon/clipart/m/malch/malch192.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259632" y="3212976"/>
            <a:ext cx="2736304" cy="2808312"/>
          </a:xfrm>
          <a:prstGeom prst="rect">
            <a:avLst/>
          </a:prstGeom>
          <a:noFill/>
          <a:ln w="190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5" name="Picture 2" descr="http://rgsu.net/netcat_files/userfiles/Press-sluzhba/16.01.2014./Podary-rebenku-zjizn/22_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212976"/>
            <a:ext cx="2808312" cy="2808312"/>
          </a:xfrm>
          <a:prstGeom prst="rect">
            <a:avLst/>
          </a:prstGeom>
          <a:noFill/>
          <a:ln w="19050">
            <a:solidFill>
              <a:schemeClr val="tx1"/>
            </a:solid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796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1"/>
          </p:nvPr>
        </p:nvSpPr>
        <p:spPr>
          <a:xfrm>
            <a:off x="161134" y="1268760"/>
            <a:ext cx="3168352" cy="5040560"/>
          </a:xfrm>
          <a:ln/>
        </p:spPr>
        <p:style>
          <a:lnRef idx="1">
            <a:schemeClr val="accent1"/>
          </a:lnRef>
          <a:fillRef idx="2">
            <a:schemeClr val="accent1"/>
          </a:fillRef>
          <a:effectRef idx="1">
            <a:schemeClr val="accent1"/>
          </a:effectRef>
          <a:fontRef idx="minor">
            <a:schemeClr val="dk1"/>
          </a:fontRef>
        </p:style>
        <p:txBody>
          <a:bodyPr>
            <a:normAutofit/>
          </a:bodyPr>
          <a:lstStyle/>
          <a:p>
            <a:pPr marL="228600" lvl="0" indent="-182563" fontAlgn="base">
              <a:lnSpc>
                <a:spcPct val="90000"/>
              </a:lnSpc>
              <a:spcAft>
                <a:spcPts val="300"/>
              </a:spcAft>
              <a:buClr>
                <a:srgbClr val="C3260C"/>
              </a:buClr>
              <a:buSzPct val="130000"/>
              <a:buNone/>
            </a:pPr>
            <a:r>
              <a:rPr lang="ru-RU" altLang="ru-RU" sz="1600" b="1" dirty="0" err="1" smtClean="0">
                <a:solidFill>
                  <a:srgbClr val="CC3300"/>
                </a:solidFill>
                <a:latin typeface="Times New Roman" panose="02020603050405020304" pitchFamily="18" charset="0"/>
                <a:cs typeface="Times New Roman" panose="02020603050405020304" pitchFamily="18" charset="0"/>
              </a:rPr>
              <a:t>Крыжановская</a:t>
            </a:r>
            <a:r>
              <a:rPr lang="ru-RU" altLang="ru-RU" sz="1600" b="1" dirty="0" smtClean="0">
                <a:solidFill>
                  <a:srgbClr val="CC3300"/>
                </a:solidFill>
                <a:latin typeface="Times New Roman" panose="02020603050405020304" pitchFamily="18" charset="0"/>
                <a:cs typeface="Times New Roman" panose="02020603050405020304" pitchFamily="18" charset="0"/>
              </a:rPr>
              <a:t> </a:t>
            </a:r>
            <a:r>
              <a:rPr lang="ru-RU" altLang="ru-RU" sz="1600" b="1" dirty="0">
                <a:solidFill>
                  <a:srgbClr val="CC3300"/>
                </a:solidFill>
                <a:latin typeface="Times New Roman" panose="02020603050405020304" pitchFamily="18" charset="0"/>
                <a:cs typeface="Times New Roman" panose="02020603050405020304" pitchFamily="18" charset="0"/>
              </a:rPr>
              <a:t>Л.М. </a:t>
            </a:r>
            <a:r>
              <a:rPr lang="ru-RU" altLang="ru-RU" sz="1600" b="1" dirty="0">
                <a:solidFill>
                  <a:srgbClr val="404040"/>
                </a:solidFill>
                <a:latin typeface="Times New Roman" panose="02020603050405020304" pitchFamily="18" charset="0"/>
                <a:cs typeface="Times New Roman" panose="02020603050405020304" pitchFamily="18" charset="0"/>
              </a:rPr>
              <a:t>Психологическая коррекция в условиях инклюзивного образования: пособие для психологов и педагогов</a:t>
            </a:r>
            <a:r>
              <a:rPr lang="ru-RU" altLang="ru-RU" sz="1600" b="1" dirty="0" smtClean="0">
                <a:solidFill>
                  <a:srgbClr val="404040"/>
                </a:solidFill>
                <a:latin typeface="Times New Roman" panose="02020603050405020304" pitchFamily="18" charset="0"/>
                <a:cs typeface="Times New Roman" panose="02020603050405020304" pitchFamily="18" charset="0"/>
              </a:rPr>
              <a:t>.</a:t>
            </a:r>
            <a:endParaRPr lang="ru-RU" altLang="ru-RU" sz="1600" b="1" dirty="0">
              <a:solidFill>
                <a:srgbClr val="404040"/>
              </a:solidFill>
              <a:latin typeface="Times New Roman" panose="02020603050405020304" pitchFamily="18" charset="0"/>
              <a:cs typeface="Times New Roman" panose="02020603050405020304" pitchFamily="18" charset="0"/>
            </a:endParaRPr>
          </a:p>
          <a:p>
            <a:pPr marL="228600" lvl="0" indent="-182563" fontAlgn="base">
              <a:lnSpc>
                <a:spcPct val="90000"/>
              </a:lnSpc>
              <a:spcAft>
                <a:spcPts val="300"/>
              </a:spcAft>
              <a:buClr>
                <a:srgbClr val="C3260C"/>
              </a:buClr>
              <a:buSzPct val="130000"/>
              <a:buNone/>
            </a:pPr>
            <a:r>
              <a:rPr lang="ru-RU" altLang="ru-RU" sz="1600" b="1" dirty="0">
                <a:solidFill>
                  <a:srgbClr val="CC3300"/>
                </a:solidFill>
                <a:latin typeface="Times New Roman" panose="02020603050405020304" pitchFamily="18" charset="0"/>
                <a:cs typeface="Times New Roman" panose="02020603050405020304" pitchFamily="18" charset="0"/>
              </a:rPr>
              <a:t>Староверова М.С</a:t>
            </a:r>
            <a:r>
              <a:rPr lang="ru-RU" altLang="ru-RU" sz="1600" b="1" dirty="0">
                <a:solidFill>
                  <a:srgbClr val="404040"/>
                </a:solidFill>
                <a:latin typeface="Times New Roman" panose="02020603050405020304" pitchFamily="18" charset="0"/>
                <a:cs typeface="Times New Roman" panose="02020603050405020304" pitchFamily="18" charset="0"/>
              </a:rPr>
              <a:t>. Инклюзивное образование: Настольная книга педагога, работающего с детьми с ОВЗ</a:t>
            </a:r>
            <a:r>
              <a:rPr lang="ru-RU" altLang="ru-RU" sz="1600" b="1" dirty="0" smtClean="0">
                <a:solidFill>
                  <a:srgbClr val="404040"/>
                </a:solidFill>
                <a:latin typeface="Times New Roman" panose="02020603050405020304" pitchFamily="18" charset="0"/>
                <a:cs typeface="Times New Roman" panose="02020603050405020304" pitchFamily="18" charset="0"/>
              </a:rPr>
              <a:t>.</a:t>
            </a:r>
            <a:endParaRPr lang="ru-RU" altLang="ru-RU" sz="1600" b="1" dirty="0">
              <a:solidFill>
                <a:srgbClr val="404040"/>
              </a:solidFill>
              <a:latin typeface="Times New Roman" panose="02020603050405020304" pitchFamily="18" charset="0"/>
              <a:cs typeface="Times New Roman" panose="02020603050405020304" pitchFamily="18" charset="0"/>
            </a:endParaRPr>
          </a:p>
          <a:p>
            <a:pPr marL="228600" lvl="0" indent="-182563" fontAlgn="base">
              <a:lnSpc>
                <a:spcPct val="90000"/>
              </a:lnSpc>
              <a:spcAft>
                <a:spcPts val="300"/>
              </a:spcAft>
              <a:buClr>
                <a:srgbClr val="C3260C"/>
              </a:buClr>
              <a:buSzPct val="130000"/>
              <a:buNone/>
            </a:pPr>
            <a:r>
              <a:rPr lang="ru-RU" altLang="ru-RU" sz="1600" b="1" dirty="0">
                <a:solidFill>
                  <a:srgbClr val="CC3300"/>
                </a:solidFill>
                <a:latin typeface="Times New Roman" panose="02020603050405020304" pitchFamily="18" charset="0"/>
                <a:cs typeface="Times New Roman" panose="02020603050405020304" pitchFamily="18" charset="0"/>
              </a:rPr>
              <a:t>Ратнер Ф.Л., Юсупова А.Ю.</a:t>
            </a:r>
            <a:r>
              <a:rPr lang="ru-RU" altLang="ru-RU" sz="1600" b="1" dirty="0">
                <a:solidFill>
                  <a:srgbClr val="404040"/>
                </a:solidFill>
                <a:latin typeface="Times New Roman" panose="02020603050405020304" pitchFamily="18" charset="0"/>
                <a:cs typeface="Times New Roman" panose="02020603050405020304" pitchFamily="18" charset="0"/>
              </a:rPr>
              <a:t> Интегрированное обучение детей с ограниченными возможностями в обществе здоровых </a:t>
            </a:r>
            <a:r>
              <a:rPr lang="ru-RU" altLang="ru-RU" sz="1600" b="1" dirty="0" smtClean="0">
                <a:solidFill>
                  <a:srgbClr val="404040"/>
                </a:solidFill>
                <a:latin typeface="Times New Roman" panose="02020603050405020304" pitchFamily="18" charset="0"/>
                <a:cs typeface="Times New Roman" panose="02020603050405020304" pitchFamily="18" charset="0"/>
              </a:rPr>
              <a:t>детей.</a:t>
            </a:r>
          </a:p>
          <a:p>
            <a:pPr marL="228600" lvl="0" indent="-182563" fontAlgn="base">
              <a:lnSpc>
                <a:spcPct val="90000"/>
              </a:lnSpc>
              <a:spcAft>
                <a:spcPts val="300"/>
              </a:spcAft>
              <a:buClr>
                <a:srgbClr val="C3260C"/>
              </a:buClr>
              <a:buSzPct val="130000"/>
              <a:buNone/>
            </a:pPr>
            <a:r>
              <a:rPr lang="ru-RU" sz="1600" b="1" dirty="0" smtClean="0">
                <a:solidFill>
                  <a:schemeClr val="accent6">
                    <a:lumMod val="75000"/>
                  </a:schemeClr>
                </a:solidFill>
              </a:rPr>
              <a:t>Украинцева А.Ю.</a:t>
            </a:r>
            <a:r>
              <a:rPr lang="ru-RU" sz="1600" dirty="0" smtClean="0">
                <a:solidFill>
                  <a:schemeClr val="accent6">
                    <a:lumMod val="75000"/>
                  </a:schemeClr>
                </a:solidFill>
              </a:rPr>
              <a:t> </a:t>
            </a:r>
            <a:r>
              <a:rPr lang="ru-RU" sz="1600" b="1" dirty="0" smtClean="0"/>
              <a:t>Практический материал по географии для 5 и 6 классов в классах инклюзивного образования</a:t>
            </a:r>
            <a:endParaRPr lang="ru-RU" sz="1600" b="1" dirty="0"/>
          </a:p>
        </p:txBody>
      </p:sp>
      <p:sp>
        <p:nvSpPr>
          <p:cNvPr id="7" name="Rectangle 2"/>
          <p:cNvSpPr txBox="1">
            <a:spLocks noChangeArrowheads="1"/>
          </p:cNvSpPr>
          <p:nvPr/>
        </p:nvSpPr>
        <p:spPr>
          <a:xfrm>
            <a:off x="179511" y="134187"/>
            <a:ext cx="8863261" cy="1062566"/>
          </a:xfrm>
          <a:prstGeom prst="rect">
            <a:avLst/>
          </a:prstGeom>
          <a:effectLst/>
        </p:spPr>
        <p:txBody>
          <a:bodyPr vert="horz" lIns="91440" tIns="45720" rIns="91440" bIns="45720" rtlCol="0" anchor="t" anchorCtr="0">
            <a:noAutofit/>
            <a:scene3d>
              <a:camera prst="orthographicFront"/>
              <a:lightRig rig="glow" dir="tl">
                <a:rot lat="0" lon="0" rev="5400000"/>
              </a:lightRig>
            </a:scene3d>
            <a:sp3d contourW="12700">
              <a:bevelT w="25400" h="25400"/>
              <a:contourClr>
                <a:schemeClr val="accent6">
                  <a:shade val="73000"/>
                </a:schemeClr>
              </a:contourClr>
            </a:sp3d>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defRPr/>
            </a:pPr>
            <a:r>
              <a:rPr lang="ru-RU" altLang="ru-RU" sz="3200" dirty="0" smtClean="0">
                <a:ln w="11430"/>
                <a:solidFill>
                  <a:srgbClr val="99330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Пособия по организации работы с детьми в условиях инклюзивного образования</a:t>
            </a:r>
          </a:p>
        </p:txBody>
      </p:sp>
      <p:pic>
        <p:nvPicPr>
          <p:cNvPr id="15" name="Picture 5" descr="137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528" y="1340768"/>
            <a:ext cx="1721056" cy="208823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135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340768"/>
            <a:ext cx="1728192" cy="208823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137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340768"/>
            <a:ext cx="1721055" cy="208823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8966"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0" y="3717032"/>
            <a:ext cx="1728192" cy="207260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3749869"/>
            <a:ext cx="1728192" cy="207260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771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p:cTn id="14" dur="1000" fill="hold"/>
                                        <p:tgtEl>
                                          <p:spTgt spid="5">
                                            <p:bg/>
                                          </p:spTgt>
                                        </p:tgtEl>
                                        <p:attrNameLst>
                                          <p:attrName>ppt_w</p:attrName>
                                        </p:attrNameLst>
                                      </p:cBhvr>
                                      <p:tavLst>
                                        <p:tav tm="0">
                                          <p:val>
                                            <p:fltVal val="0"/>
                                          </p:val>
                                        </p:tav>
                                        <p:tav tm="100000">
                                          <p:val>
                                            <p:strVal val="#ppt_w"/>
                                          </p:val>
                                        </p:tav>
                                      </p:tavLst>
                                    </p:anim>
                                    <p:anim calcmode="lin" valueType="num">
                                      <p:cBhvr>
                                        <p:cTn id="15" dur="1000" fill="hold"/>
                                        <p:tgtEl>
                                          <p:spTgt spid="5">
                                            <p:bg/>
                                          </p:spTgt>
                                        </p:tgtEl>
                                        <p:attrNameLst>
                                          <p:attrName>ppt_h</p:attrName>
                                        </p:attrNameLst>
                                      </p:cBhvr>
                                      <p:tavLst>
                                        <p:tav tm="0">
                                          <p:val>
                                            <p:fltVal val="0"/>
                                          </p:val>
                                        </p:tav>
                                        <p:tav tm="100000">
                                          <p:val>
                                            <p:strVal val="#ppt_h"/>
                                          </p:val>
                                        </p:tav>
                                      </p:tavLst>
                                    </p:anim>
                                    <p:anim calcmode="lin" valueType="num">
                                      <p:cBhvr>
                                        <p:cTn id="16" dur="1000" fill="hold"/>
                                        <p:tgtEl>
                                          <p:spTgt spid="5">
                                            <p:bg/>
                                          </p:spTgt>
                                        </p:tgtEl>
                                        <p:attrNameLst>
                                          <p:attrName>style.rotation</p:attrName>
                                        </p:attrNameLst>
                                      </p:cBhvr>
                                      <p:tavLst>
                                        <p:tav tm="0">
                                          <p:val>
                                            <p:fltVal val="90"/>
                                          </p:val>
                                        </p:tav>
                                        <p:tav tm="100000">
                                          <p:val>
                                            <p:fltVal val="0"/>
                                          </p:val>
                                        </p:tav>
                                      </p:tavLst>
                                    </p:anim>
                                    <p:animEffect transition="in" filter="fade">
                                      <p:cBhvr>
                                        <p:cTn id="17" dur="1000"/>
                                        <p:tgtEl>
                                          <p:spTgt spid="5">
                                            <p:bg/>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0" end="0"/>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calcmode="lin" valueType="num">
                                      <p:cBhvr>
                                        <p:cTn id="28"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1" end="1"/>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p:cTn id="35"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5">
                                            <p:txEl>
                                              <p:pRg st="2" end="2"/>
                                            </p:txEl>
                                          </p:spTgt>
                                        </p:tgtEl>
                                      </p:cBhvr>
                                    </p:animEffect>
                                  </p:childTnLst>
                                </p:cTn>
                              </p:par>
                            </p:childTnLst>
                          </p:cTn>
                        </p:par>
                        <p:par>
                          <p:cTn id="39" fill="hold">
                            <p:stCondLst>
                              <p:cond delay="5000"/>
                            </p:stCondLst>
                            <p:childTnLst>
                              <p:par>
                                <p:cTn id="40" presetID="31" presetClass="entr" presetSubtype="0" fill="hold" grpId="0" nodeType="after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 calcmode="lin" valueType="num">
                                      <p:cBhvr>
                                        <p:cTn id="42"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3"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4"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45"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910" y="116632"/>
            <a:ext cx="8938090" cy="720080"/>
          </a:xfrm>
        </p:spPr>
        <p:txBody>
          <a:bodyPr>
            <a:noAutofit/>
          </a:bodyPr>
          <a:lstStyle/>
          <a:p>
            <a:r>
              <a:rPr lang="ru-RU" sz="3200" b="1" dirty="0" smtClean="0">
                <a:solidFill>
                  <a:schemeClr val="bg2">
                    <a:lumMod val="10000"/>
                  </a:schemeClr>
                </a:solidFill>
                <a:latin typeface="Times New Roman" panose="02020603050405020304" pitchFamily="18" charset="0"/>
                <a:cs typeface="Times New Roman" panose="02020603050405020304" pitchFamily="18" charset="0"/>
              </a:rPr>
              <a:t>Психологическое сопровождение детей с ОВЗ</a:t>
            </a:r>
            <a:endParaRPr lang="ru-RU" sz="3200" b="1"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5" name="Picture 21" descr="655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875038"/>
            <a:ext cx="1152128" cy="144016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35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85" y="3814564"/>
            <a:ext cx="1188262" cy="1414636"/>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85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85" y="2355270"/>
            <a:ext cx="1188262" cy="1368152"/>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1750636" y="908720"/>
            <a:ext cx="7030387" cy="1200329"/>
          </a:xfrm>
          <a:prstGeom prst="rect">
            <a:avLst/>
          </a:prstGeom>
        </p:spPr>
        <p:txBody>
          <a:bodyPr wrap="square">
            <a:spAutoFit/>
          </a:bodyPr>
          <a:lstStyle/>
          <a:p>
            <a:pPr indent="216535" algn="just" fontAlgn="ctr"/>
            <a:r>
              <a:rPr lang="ru-RU" sz="1400" b="1" dirty="0">
                <a:solidFill>
                  <a:srgbClr val="F14124">
                    <a:lumMod val="50000"/>
                  </a:srgbClr>
                </a:solidFill>
                <a:ea typeface="Times New Roman"/>
                <a:cs typeface="Times New Roman" panose="02020603050405020304" pitchFamily="18" charset="0"/>
              </a:rPr>
              <a:t>Шипицына Л.М., Мамайчук </a:t>
            </a:r>
            <a:r>
              <a:rPr lang="ru-RU" sz="1400" b="1" dirty="0" smtClean="0">
                <a:solidFill>
                  <a:srgbClr val="F14124">
                    <a:lumMod val="50000"/>
                  </a:srgbClr>
                </a:solidFill>
                <a:ea typeface="Times New Roman"/>
                <a:cs typeface="Times New Roman" panose="02020603050405020304" pitchFamily="18" charset="0"/>
              </a:rPr>
              <a:t>И.И. Психология </a:t>
            </a:r>
            <a:r>
              <a:rPr lang="ru-RU" sz="1400" b="1" dirty="0">
                <a:solidFill>
                  <a:srgbClr val="F14124">
                    <a:lumMod val="50000"/>
                  </a:srgbClr>
                </a:solidFill>
                <a:ea typeface="Times New Roman"/>
                <a:cs typeface="Times New Roman" panose="02020603050405020304" pitchFamily="18" charset="0"/>
              </a:rPr>
              <a:t>детей с нарушениями функций опорно-двигательного аппарата:  </a:t>
            </a:r>
          </a:p>
          <a:p>
            <a:pPr indent="216535" algn="just" fontAlgn="ctr"/>
            <a:r>
              <a:rPr lang="ru-RU" sz="1100" b="1" dirty="0">
                <a:solidFill>
                  <a:srgbClr val="B4DCFA">
                    <a:lumMod val="10000"/>
                  </a:srgbClr>
                </a:solidFill>
                <a:ea typeface="Times New Roman"/>
                <a:cs typeface="Times New Roman" panose="02020603050405020304" pitchFamily="18" charset="0"/>
              </a:rPr>
              <a:t>В учебном пособии </a:t>
            </a:r>
            <a:r>
              <a:rPr lang="ru-RU" sz="1100" b="1" dirty="0" smtClean="0">
                <a:solidFill>
                  <a:srgbClr val="B4DCFA">
                    <a:lumMod val="10000"/>
                  </a:srgbClr>
                </a:solidFill>
                <a:ea typeface="Times New Roman"/>
                <a:cs typeface="Times New Roman" panose="02020603050405020304" pitchFamily="18" charset="0"/>
              </a:rPr>
              <a:t>представлена </a:t>
            </a:r>
            <a:r>
              <a:rPr lang="ru-RU" sz="1100" b="1" dirty="0">
                <a:solidFill>
                  <a:srgbClr val="B4DCFA">
                    <a:lumMod val="10000"/>
                  </a:srgbClr>
                </a:solidFill>
                <a:ea typeface="Times New Roman"/>
                <a:cs typeface="Times New Roman" panose="02020603050405020304" pitchFamily="18" charset="0"/>
              </a:rPr>
              <a:t>систематизация клинических, психологических и педагогических сведений о детях с нарушениями функций опорно-двигательного аппарата. Подробно изложены психические нарушения, психодиагностические и психокоррекционные аспекты работы психолога при церебральном параличе и других формах двигательной патологии, в частности болезни Дюшенна. </a:t>
            </a:r>
          </a:p>
        </p:txBody>
      </p:sp>
      <p:sp>
        <p:nvSpPr>
          <p:cNvPr id="10" name="Прямоугольник 9"/>
          <p:cNvSpPr/>
          <p:nvPr/>
        </p:nvSpPr>
        <p:spPr>
          <a:xfrm>
            <a:off x="1801941" y="2178410"/>
            <a:ext cx="6958379" cy="1826654"/>
          </a:xfrm>
          <a:prstGeom prst="rect">
            <a:avLst/>
          </a:prstGeom>
        </p:spPr>
        <p:txBody>
          <a:bodyPr wrap="square">
            <a:spAutoFit/>
          </a:bodyPr>
          <a:lstStyle/>
          <a:p>
            <a:pPr indent="216535" fontAlgn="ctr"/>
            <a:r>
              <a:rPr lang="ru-RU" sz="1400" b="1" dirty="0">
                <a:solidFill>
                  <a:srgbClr val="EA157A">
                    <a:lumMod val="50000"/>
                  </a:srgbClr>
                </a:solidFill>
                <a:ea typeface="Times New Roman"/>
                <a:cs typeface="Times New Roman" panose="02020603050405020304" pitchFamily="18" charset="0"/>
              </a:rPr>
              <a:t>Скворцова В.О. Социальное воспитание детей с отклонениями в развитии </a:t>
            </a:r>
          </a:p>
          <a:p>
            <a:pPr indent="216535" fontAlgn="ctr"/>
            <a:r>
              <a:rPr lang="ru-RU" sz="1100" b="1" dirty="0" smtClean="0">
                <a:solidFill>
                  <a:srgbClr val="B4DCFA">
                    <a:lumMod val="10000"/>
                  </a:srgbClr>
                </a:solidFill>
                <a:ea typeface="Times New Roman"/>
                <a:cs typeface="Times New Roman" panose="02020603050405020304" pitchFamily="18" charset="0"/>
              </a:rPr>
              <a:t>Пособие </a:t>
            </a:r>
            <a:r>
              <a:rPr lang="ru-RU" sz="1100" b="1" dirty="0">
                <a:solidFill>
                  <a:srgbClr val="B4DCFA">
                    <a:lumMod val="10000"/>
                  </a:srgbClr>
                </a:solidFill>
                <a:ea typeface="Times New Roman"/>
                <a:cs typeface="Times New Roman" panose="02020603050405020304" pitchFamily="18" charset="0"/>
              </a:rPr>
              <a:t>содержит теоретический анализ моделей социального развития детей с ограниченными возможностями. Рассматриваются механизмы первичной социализации детей с отклонениями в развитии в междисциплинарном знании, раскрывается социальная направленность воспитания и обучения детей дошкольного возраста с нарушением интеллекта. Особое внимание уделяется роли семейного и социального воспитания в социальной реабилитационной работе с нетипичными детьми и их семьями.</a:t>
            </a:r>
          </a:p>
          <a:p>
            <a:pPr indent="216535" algn="just" fontAlgn="ctr"/>
            <a:endParaRPr lang="ru-RU" sz="1200" b="1" dirty="0">
              <a:solidFill>
                <a:srgbClr val="B4DCFA">
                  <a:lumMod val="10000"/>
                </a:srgbClr>
              </a:solidFill>
              <a:ea typeface="Times New Roman"/>
              <a:cs typeface="Times New Roman" panose="02020603050405020304" pitchFamily="18" charset="0"/>
            </a:endParaRPr>
          </a:p>
          <a:p>
            <a:pPr indent="216535" algn="just" fontAlgn="ctr">
              <a:lnSpc>
                <a:spcPct val="115000"/>
              </a:lnSpc>
            </a:pPr>
            <a:r>
              <a:rPr lang="ru-RU" dirty="0">
                <a:solidFill>
                  <a:srgbClr val="000000"/>
                </a:solidFill>
                <a:latin typeface="Arial"/>
                <a:ea typeface="Times New Roman"/>
                <a:cs typeface="Times New Roman"/>
              </a:rPr>
              <a:t> </a:t>
            </a:r>
            <a:endParaRPr lang="ru-RU" sz="1600" dirty="0">
              <a:solidFill>
                <a:prstClr val="black"/>
              </a:solidFill>
              <a:latin typeface="Calibri"/>
              <a:ea typeface="Times New Roman"/>
              <a:cs typeface="Times New Roman"/>
            </a:endParaRPr>
          </a:p>
        </p:txBody>
      </p:sp>
      <p:sp>
        <p:nvSpPr>
          <p:cNvPr id="11" name="Прямоугольник 10"/>
          <p:cNvSpPr/>
          <p:nvPr/>
        </p:nvSpPr>
        <p:spPr>
          <a:xfrm>
            <a:off x="1761866" y="3723422"/>
            <a:ext cx="7038528" cy="1323439"/>
          </a:xfrm>
          <a:prstGeom prst="rect">
            <a:avLst/>
          </a:prstGeom>
        </p:spPr>
        <p:txBody>
          <a:bodyPr wrap="square">
            <a:spAutoFit/>
          </a:bodyPr>
          <a:lstStyle/>
          <a:p>
            <a:pPr indent="216535"/>
            <a:r>
              <a:rPr lang="ru-RU" sz="1400" b="1" dirty="0" smtClean="0">
                <a:solidFill>
                  <a:srgbClr val="F14124">
                    <a:lumMod val="50000"/>
                  </a:srgbClr>
                </a:solidFill>
                <a:ea typeface="Times New Roman"/>
                <a:cs typeface="Times New Roman" panose="02020603050405020304" pitchFamily="18" charset="0"/>
              </a:rPr>
              <a:t>Психолого-педагогическое </a:t>
            </a:r>
            <a:r>
              <a:rPr lang="ru-RU" sz="1400" b="1" dirty="0">
                <a:solidFill>
                  <a:srgbClr val="F14124">
                    <a:lumMod val="50000"/>
                  </a:srgbClr>
                </a:solidFill>
                <a:ea typeface="Times New Roman"/>
                <a:cs typeface="Times New Roman" panose="02020603050405020304" pitchFamily="18" charset="0"/>
              </a:rPr>
              <a:t>консультирование и сопровождение развития </a:t>
            </a:r>
            <a:r>
              <a:rPr lang="ru-RU" sz="1400" b="1" dirty="0" smtClean="0">
                <a:solidFill>
                  <a:srgbClr val="F14124">
                    <a:lumMod val="50000"/>
                  </a:srgbClr>
                </a:solidFill>
                <a:ea typeface="Times New Roman"/>
                <a:cs typeface="Times New Roman" panose="02020603050405020304" pitchFamily="18" charset="0"/>
              </a:rPr>
              <a:t>ребенка/ </a:t>
            </a:r>
            <a:r>
              <a:rPr lang="ru-RU" sz="1400" b="1" dirty="0">
                <a:solidFill>
                  <a:srgbClr val="F14124">
                    <a:lumMod val="50000"/>
                  </a:srgbClr>
                </a:solidFill>
                <a:ea typeface="Times New Roman"/>
                <a:cs typeface="Times New Roman" panose="02020603050405020304" pitchFamily="18" charset="0"/>
              </a:rPr>
              <a:t>Под ред. Л.М. Шипицыной</a:t>
            </a:r>
          </a:p>
          <a:p>
            <a:pPr indent="216535"/>
            <a:r>
              <a:rPr lang="ru-RU" sz="1200" b="1" dirty="0">
                <a:solidFill>
                  <a:srgbClr val="A7EA52">
                    <a:lumMod val="50000"/>
                  </a:srgbClr>
                </a:solidFill>
                <a:ea typeface="Times New Roman"/>
                <a:cs typeface="Times New Roman" panose="02020603050405020304" pitchFamily="18" charset="0"/>
              </a:rPr>
              <a:t> </a:t>
            </a:r>
            <a:r>
              <a:rPr lang="ru-RU" sz="1100" b="1" dirty="0" smtClean="0">
                <a:solidFill>
                  <a:srgbClr val="B4DCFA">
                    <a:lumMod val="10000"/>
                  </a:srgbClr>
                </a:solidFill>
                <a:ea typeface="Times New Roman"/>
                <a:cs typeface="Times New Roman" panose="02020603050405020304" pitchFamily="18" charset="0"/>
              </a:rPr>
              <a:t>В </a:t>
            </a:r>
            <a:r>
              <a:rPr lang="ru-RU" sz="1100" b="1" dirty="0">
                <a:solidFill>
                  <a:srgbClr val="B4DCFA">
                    <a:lumMod val="10000"/>
                  </a:srgbClr>
                </a:solidFill>
                <a:ea typeface="Times New Roman"/>
                <a:cs typeface="Times New Roman" panose="02020603050405020304" pitchFamily="18" charset="0"/>
              </a:rPr>
              <a:t>пособии представлены теоретические и практические основы </a:t>
            </a:r>
            <a:r>
              <a:rPr lang="ru-RU" sz="1100" b="1" dirty="0" smtClean="0">
                <a:solidFill>
                  <a:srgbClr val="B4DCFA">
                    <a:lumMod val="10000"/>
                  </a:srgbClr>
                </a:solidFill>
                <a:ea typeface="Times New Roman"/>
                <a:cs typeface="Times New Roman" panose="02020603050405020304" pitchFamily="18" charset="0"/>
              </a:rPr>
              <a:t>психолого-педагогического медико-социального </a:t>
            </a:r>
            <a:r>
              <a:rPr lang="ru-RU" sz="1100" b="1" dirty="0">
                <a:solidFill>
                  <a:srgbClr val="B4DCFA">
                    <a:lumMod val="10000"/>
                  </a:srgbClr>
                </a:solidFill>
                <a:ea typeface="Times New Roman"/>
                <a:cs typeface="Times New Roman" panose="02020603050405020304" pitchFamily="18" charset="0"/>
              </a:rPr>
              <a:t>консультирования и </a:t>
            </a:r>
            <a:r>
              <a:rPr lang="ru-RU" sz="1100" b="1" dirty="0" smtClean="0">
                <a:solidFill>
                  <a:srgbClr val="B4DCFA">
                    <a:lumMod val="10000"/>
                  </a:srgbClr>
                </a:solidFill>
                <a:ea typeface="Times New Roman"/>
                <a:cs typeface="Times New Roman" panose="02020603050405020304" pitchFamily="18" charset="0"/>
              </a:rPr>
              <a:t>сопровождения. </a:t>
            </a:r>
            <a:r>
              <a:rPr lang="ru-RU" sz="1100" b="1" dirty="0">
                <a:solidFill>
                  <a:srgbClr val="B4DCFA">
                    <a:lumMod val="10000"/>
                  </a:srgbClr>
                </a:solidFill>
                <a:ea typeface="Times New Roman"/>
                <a:cs typeface="Times New Roman" panose="02020603050405020304" pitchFamily="18" charset="0"/>
              </a:rPr>
              <a:t>Даются методические рекомендации по организации и содержанию </a:t>
            </a:r>
            <a:r>
              <a:rPr lang="ru-RU" sz="1100" b="1" dirty="0" smtClean="0">
                <a:solidFill>
                  <a:srgbClr val="B4DCFA">
                    <a:lumMod val="10000"/>
                  </a:srgbClr>
                </a:solidFill>
                <a:ea typeface="Times New Roman"/>
                <a:cs typeface="Times New Roman" panose="02020603050405020304" pitchFamily="18" charset="0"/>
              </a:rPr>
              <a:t>работы, </a:t>
            </a:r>
            <a:r>
              <a:rPr lang="ru-RU" sz="1100" b="1" dirty="0">
                <a:solidFill>
                  <a:srgbClr val="B4DCFA">
                    <a:lumMod val="10000"/>
                  </a:srgbClr>
                </a:solidFill>
                <a:ea typeface="Times New Roman"/>
                <a:cs typeface="Times New Roman" panose="02020603050405020304" pitchFamily="18" charset="0"/>
              </a:rPr>
              <a:t>образцы заключений по обследованию. Представлены </a:t>
            </a:r>
            <a:r>
              <a:rPr lang="ru-RU" sz="1100" b="1" dirty="0" smtClean="0">
                <a:solidFill>
                  <a:srgbClr val="B4DCFA">
                    <a:lumMod val="10000"/>
                  </a:srgbClr>
                </a:solidFill>
                <a:ea typeface="Times New Roman"/>
                <a:cs typeface="Times New Roman" panose="02020603050405020304" pitchFamily="18" charset="0"/>
              </a:rPr>
              <a:t>нормативно-правовые </a:t>
            </a:r>
            <a:r>
              <a:rPr lang="ru-RU" sz="1100" b="1" dirty="0">
                <a:solidFill>
                  <a:srgbClr val="B4DCFA">
                    <a:lumMod val="10000"/>
                  </a:srgbClr>
                </a:solidFill>
                <a:ea typeface="Times New Roman"/>
                <a:cs typeface="Times New Roman" panose="02020603050405020304" pitchFamily="18" charset="0"/>
              </a:rPr>
              <a:t>документы, регламентирующие деятельность служб и центров сопровождения развития ребенка с </a:t>
            </a:r>
            <a:r>
              <a:rPr lang="ru-RU" sz="1100" b="1" dirty="0" smtClean="0">
                <a:solidFill>
                  <a:srgbClr val="B4DCFA">
                    <a:lumMod val="10000"/>
                  </a:srgbClr>
                </a:solidFill>
                <a:ea typeface="Times New Roman"/>
                <a:cs typeface="Times New Roman" panose="02020603050405020304" pitchFamily="18" charset="0"/>
              </a:rPr>
              <a:t>ОВЗ. </a:t>
            </a:r>
            <a:r>
              <a:rPr lang="ru-RU" sz="1600" dirty="0">
                <a:solidFill>
                  <a:prstClr val="black"/>
                </a:solidFill>
                <a:latin typeface="Arial"/>
                <a:ea typeface="Times New Roman"/>
                <a:cs typeface="Times New Roman"/>
              </a:rPr>
              <a:t> </a:t>
            </a:r>
            <a:endParaRPr lang="ru-RU" sz="1400" dirty="0">
              <a:solidFill>
                <a:prstClr val="black"/>
              </a:solidFill>
              <a:latin typeface="Calibri"/>
              <a:ea typeface="Times New Roman"/>
              <a:cs typeface="Times New Roman"/>
            </a:endParaRPr>
          </a:p>
        </p:txBody>
      </p:sp>
      <p:pic>
        <p:nvPicPr>
          <p:cNvPr id="9" name="Picture 2" descr="C:\Users\Бородина_ОИ\Desktop\ПРЕЗЕНТАЦИИ- 2017\сентябрь 2017\Krijanovskaya_OPKR_co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385" y="5251177"/>
            <a:ext cx="1188262" cy="160682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2" name="Picture 2" descr="C:\Users\Бородина_ОИ\Desktop\Logotype\Logo VLADOS_2017Col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8966"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01940" y="5183170"/>
            <a:ext cx="7090539" cy="1261884"/>
          </a:xfrm>
          <a:prstGeom prst="rect">
            <a:avLst/>
          </a:prstGeom>
          <a:noFill/>
        </p:spPr>
        <p:txBody>
          <a:bodyPr wrap="square" rtlCol="0">
            <a:spAutoFit/>
          </a:bodyPr>
          <a:lstStyle/>
          <a:p>
            <a:r>
              <a:rPr lang="ru-RU" sz="1400" b="1" dirty="0" err="1">
                <a:solidFill>
                  <a:srgbClr val="C00000"/>
                </a:solidFill>
                <a:ea typeface="Times New Roman"/>
              </a:rPr>
              <a:t>Крыжановская</a:t>
            </a:r>
            <a:r>
              <a:rPr lang="ru-RU" sz="1400" b="1" dirty="0">
                <a:solidFill>
                  <a:srgbClr val="C00000"/>
                </a:solidFill>
                <a:ea typeface="Times New Roman"/>
              </a:rPr>
              <a:t> Л.М., Гончарова О.Л.,. </a:t>
            </a:r>
            <a:r>
              <a:rPr lang="ru-RU" sz="1400" b="1" dirty="0" err="1">
                <a:solidFill>
                  <a:srgbClr val="C00000"/>
                </a:solidFill>
                <a:ea typeface="Times New Roman"/>
              </a:rPr>
              <a:t>Кручинова</a:t>
            </a:r>
            <a:r>
              <a:rPr lang="ru-RU" sz="1400" b="1" dirty="0">
                <a:solidFill>
                  <a:srgbClr val="C00000"/>
                </a:solidFill>
                <a:ea typeface="Times New Roman"/>
              </a:rPr>
              <a:t> К.С.  </a:t>
            </a:r>
            <a:r>
              <a:rPr lang="ru-RU" sz="1400" b="1" dirty="0" err="1">
                <a:solidFill>
                  <a:srgbClr val="C00000"/>
                </a:solidFill>
                <a:ea typeface="Times New Roman"/>
              </a:rPr>
              <a:t>Махова</a:t>
            </a:r>
            <a:r>
              <a:rPr lang="ru-RU" sz="1400" b="1" dirty="0">
                <a:solidFill>
                  <a:srgbClr val="C00000"/>
                </a:solidFill>
                <a:ea typeface="Times New Roman"/>
              </a:rPr>
              <a:t> А.А.</a:t>
            </a:r>
          </a:p>
          <a:p>
            <a:r>
              <a:rPr lang="ru-RU" sz="1400" b="1" dirty="0">
                <a:solidFill>
                  <a:srgbClr val="C00000"/>
                </a:solidFill>
                <a:ea typeface="Times New Roman"/>
              </a:rPr>
              <a:t>Основы </a:t>
            </a:r>
            <a:r>
              <a:rPr lang="ru-RU" sz="1400" b="1" dirty="0" err="1">
                <a:solidFill>
                  <a:srgbClr val="C00000"/>
                </a:solidFill>
                <a:ea typeface="Times New Roman"/>
              </a:rPr>
              <a:t>психокоррекционной</a:t>
            </a:r>
            <a:r>
              <a:rPr lang="ru-RU" sz="1400" b="1" dirty="0">
                <a:solidFill>
                  <a:srgbClr val="C00000"/>
                </a:solidFill>
                <a:ea typeface="Times New Roman"/>
              </a:rPr>
              <a:t> работы с обучающимися с </a:t>
            </a:r>
            <a:r>
              <a:rPr lang="ru-RU" sz="1400" b="1" dirty="0" smtClean="0">
                <a:solidFill>
                  <a:srgbClr val="C00000"/>
                </a:solidFill>
                <a:ea typeface="Times New Roman"/>
              </a:rPr>
              <a:t>ОВЗ</a:t>
            </a:r>
          </a:p>
          <a:p>
            <a:r>
              <a:rPr lang="ru-RU" sz="1200" b="1" dirty="0" smtClean="0">
                <a:solidFill>
                  <a:prstClr val="black"/>
                </a:solidFill>
                <a:ea typeface="Times New Roman"/>
                <a:cs typeface="Times New Roman" panose="02020603050405020304" pitchFamily="18" charset="0"/>
              </a:rPr>
              <a:t>В </a:t>
            </a:r>
            <a:r>
              <a:rPr lang="ru-RU" sz="1200" b="1" dirty="0">
                <a:solidFill>
                  <a:prstClr val="black"/>
                </a:solidFill>
                <a:ea typeface="Times New Roman"/>
                <a:cs typeface="Times New Roman" panose="02020603050405020304" pitchFamily="18" charset="0"/>
              </a:rPr>
              <a:t>учебном пособии рассматриваются инновационные подходы к </a:t>
            </a:r>
            <a:r>
              <a:rPr lang="ru-RU" sz="1200" b="1" dirty="0" err="1" smtClean="0">
                <a:solidFill>
                  <a:prstClr val="black"/>
                </a:solidFill>
                <a:ea typeface="Times New Roman"/>
                <a:cs typeface="Times New Roman" panose="02020603050405020304" pitchFamily="18" charset="0"/>
              </a:rPr>
              <a:t>психо</a:t>
            </a:r>
            <a:r>
              <a:rPr lang="ru-RU" sz="1200" b="1" dirty="0" smtClean="0">
                <a:solidFill>
                  <a:prstClr val="black"/>
                </a:solidFill>
                <a:ea typeface="Times New Roman"/>
                <a:cs typeface="Times New Roman" panose="02020603050405020304" pitchFamily="18" charset="0"/>
              </a:rPr>
              <a:t>-коррекционной </a:t>
            </a:r>
            <a:r>
              <a:rPr lang="ru-RU" sz="1200" b="1" dirty="0">
                <a:solidFill>
                  <a:prstClr val="black"/>
                </a:solidFill>
                <a:ea typeface="Times New Roman"/>
                <a:cs typeface="Times New Roman" panose="02020603050405020304" pitchFamily="18" charset="0"/>
              </a:rPr>
              <a:t>работе психолога с обучающимися </a:t>
            </a:r>
            <a:r>
              <a:rPr lang="ru-RU" sz="1200" b="1" dirty="0" smtClean="0">
                <a:solidFill>
                  <a:prstClr val="black"/>
                </a:solidFill>
                <a:ea typeface="Times New Roman"/>
                <a:cs typeface="Times New Roman" panose="02020603050405020304" pitchFamily="18" charset="0"/>
              </a:rPr>
              <a:t>с </a:t>
            </a:r>
            <a:r>
              <a:rPr lang="ru-RU" sz="1200" b="1" dirty="0">
                <a:solidFill>
                  <a:prstClr val="black"/>
                </a:solidFill>
                <a:ea typeface="Times New Roman"/>
                <a:cs typeface="Times New Roman" panose="02020603050405020304" pitchFamily="18" charset="0"/>
              </a:rPr>
              <a:t>(ОВЗ) в условиях инклюзивного </a:t>
            </a:r>
            <a:r>
              <a:rPr lang="ru-RU" sz="1200" b="1" dirty="0" smtClean="0">
                <a:solidFill>
                  <a:prstClr val="black"/>
                </a:solidFill>
                <a:ea typeface="Times New Roman"/>
                <a:cs typeface="Times New Roman" panose="02020603050405020304" pitchFamily="18" charset="0"/>
              </a:rPr>
              <a:t>образования. Представлены </a:t>
            </a:r>
            <a:r>
              <a:rPr lang="ru-RU" sz="1200" b="1" dirty="0">
                <a:solidFill>
                  <a:prstClr val="black"/>
                </a:solidFill>
                <a:ea typeface="Times New Roman"/>
                <a:cs typeface="Times New Roman" panose="02020603050405020304" pitchFamily="18" charset="0"/>
              </a:rPr>
              <a:t>современные технологии, конспекты коррекционных уроков, тренингов и коррекционных занятий для детей и взрослых, а также сценарии вариативных коррекционно-развивающих программ</a:t>
            </a:r>
            <a:r>
              <a:rPr lang="ru-RU" sz="1200" b="1" dirty="0" smtClean="0">
                <a:solidFill>
                  <a:prstClr val="black"/>
                </a:solidFill>
                <a:ea typeface="Times New Roman"/>
                <a:cs typeface="Times New Roman" panose="02020603050405020304" pitchFamily="18" charset="0"/>
              </a:rPr>
              <a:t>.</a:t>
            </a:r>
            <a:endParaRPr lang="ru-RU" sz="1400" b="1" dirty="0">
              <a:solidFill>
                <a:prstClr val="black"/>
              </a:solidFill>
              <a:ea typeface="Times New Roman"/>
              <a:cs typeface="Times New Roman" panose="02020603050405020304" pitchFamily="18" charset="0"/>
            </a:endParaRPr>
          </a:p>
        </p:txBody>
      </p:sp>
    </p:spTree>
    <p:extLst>
      <p:ext uri="{BB962C8B-B14F-4D97-AF65-F5344CB8AC3E}">
        <p14:creationId xmlns:p14="http://schemas.microsoft.com/office/powerpoint/2010/main" val="1942783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80">
                                          <p:stCondLst>
                                            <p:cond delay="0"/>
                                          </p:stCondLst>
                                        </p:cTn>
                                        <p:tgtEl>
                                          <p:spTgt spid="6"/>
                                        </p:tgtEl>
                                      </p:cBhvr>
                                    </p:animEffect>
                                    <p:anim calcmode="lin" valueType="num">
                                      <p:cBhvr>
                                        <p:cTn id="4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gtEl>
                                      </p:cBhvr>
                                      <p:to x="100000" y="60000"/>
                                    </p:animScale>
                                    <p:animScale>
                                      <p:cBhvr>
                                        <p:cTn id="48" dur="166" decel="50000">
                                          <p:stCondLst>
                                            <p:cond delay="676"/>
                                          </p:stCondLst>
                                        </p:cTn>
                                        <p:tgtEl>
                                          <p:spTgt spid="6"/>
                                        </p:tgtEl>
                                      </p:cBhvr>
                                      <p:to x="100000" y="100000"/>
                                    </p:animScale>
                                    <p:animScale>
                                      <p:cBhvr>
                                        <p:cTn id="49" dur="26">
                                          <p:stCondLst>
                                            <p:cond delay="1312"/>
                                          </p:stCondLst>
                                        </p:cTn>
                                        <p:tgtEl>
                                          <p:spTgt spid="6"/>
                                        </p:tgtEl>
                                      </p:cBhvr>
                                      <p:to x="100000" y="80000"/>
                                    </p:animScale>
                                    <p:animScale>
                                      <p:cBhvr>
                                        <p:cTn id="50" dur="166" decel="50000">
                                          <p:stCondLst>
                                            <p:cond delay="1338"/>
                                          </p:stCondLst>
                                        </p:cTn>
                                        <p:tgtEl>
                                          <p:spTgt spid="6"/>
                                        </p:tgtEl>
                                      </p:cBhvr>
                                      <p:to x="100000" y="100000"/>
                                    </p:animScale>
                                    <p:animScale>
                                      <p:cBhvr>
                                        <p:cTn id="51" dur="26">
                                          <p:stCondLst>
                                            <p:cond delay="1642"/>
                                          </p:stCondLst>
                                        </p:cTn>
                                        <p:tgtEl>
                                          <p:spTgt spid="6"/>
                                        </p:tgtEl>
                                      </p:cBhvr>
                                      <p:to x="100000" y="90000"/>
                                    </p:animScale>
                                    <p:animScale>
                                      <p:cBhvr>
                                        <p:cTn id="52" dur="166" decel="50000">
                                          <p:stCondLst>
                                            <p:cond delay="1668"/>
                                          </p:stCondLst>
                                        </p:cTn>
                                        <p:tgtEl>
                                          <p:spTgt spid="6"/>
                                        </p:tgtEl>
                                      </p:cBhvr>
                                      <p:to x="100000" y="100000"/>
                                    </p:animScale>
                                    <p:animScale>
                                      <p:cBhvr>
                                        <p:cTn id="53" dur="26">
                                          <p:stCondLst>
                                            <p:cond delay="1808"/>
                                          </p:stCondLst>
                                        </p:cTn>
                                        <p:tgtEl>
                                          <p:spTgt spid="6"/>
                                        </p:tgtEl>
                                      </p:cBhvr>
                                      <p:to x="100000" y="95000"/>
                                    </p:animScale>
                                    <p:animScale>
                                      <p:cBhvr>
                                        <p:cTn id="5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33511" y="188640"/>
            <a:ext cx="4896544" cy="1152128"/>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l"/>
            <a:r>
              <a:rPr lang="ru-RU" altLang="ru-RU" sz="1400" spc="0" dirty="0">
                <a:ln w="11430"/>
                <a:solidFill>
                  <a:schemeClr val="tx2">
                    <a:lumMod val="50000"/>
                  </a:schemeClr>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Хузеева Г.Р. Диагностика и развитие коммуникативной компетентности детей младшего школьного возраста: психолого-педагогическая служба сопровождения ребенка: методическое пособие</a:t>
            </a:r>
            <a:endParaRPr lang="ru-RU" sz="1400" spc="0" dirty="0">
              <a:ln w="11430"/>
              <a:solidFill>
                <a:schemeClr val="tx2">
                  <a:lumMod val="50000"/>
                </a:schemeClr>
              </a:solidFill>
              <a:effectLst>
                <a:outerShdw blurRad="80000" dist="40000" dir="5040000" algn="tl">
                  <a:srgbClr val="000000">
                    <a:alpha val="30000"/>
                  </a:srgbClr>
                </a:outerShdw>
              </a:effectLst>
            </a:endParaRPr>
          </a:p>
        </p:txBody>
      </p:sp>
      <p:sp>
        <p:nvSpPr>
          <p:cNvPr id="5" name="Объект 4"/>
          <p:cNvSpPr>
            <a:spLocks noGrp="1"/>
          </p:cNvSpPr>
          <p:nvPr>
            <p:ph sz="half" idx="1"/>
          </p:nvPr>
        </p:nvSpPr>
        <p:spPr>
          <a:xfrm>
            <a:off x="2123728" y="1431119"/>
            <a:ext cx="2551736" cy="1785281"/>
          </a:xfrm>
          <a:ln/>
        </p:spPr>
        <p:style>
          <a:lnRef idx="1">
            <a:schemeClr val="accent2"/>
          </a:lnRef>
          <a:fillRef idx="2">
            <a:schemeClr val="accent2"/>
          </a:fillRef>
          <a:effectRef idx="1">
            <a:schemeClr val="accent2"/>
          </a:effectRef>
          <a:fontRef idx="minor">
            <a:schemeClr val="dk1"/>
          </a:fontRef>
        </p:style>
        <p:txBody>
          <a:bodyPr>
            <a:normAutofit fontScale="92500"/>
          </a:bodyPr>
          <a:lstStyle/>
          <a:p>
            <a:pPr marL="46037" lvl="0" indent="0" fontAlgn="base">
              <a:lnSpc>
                <a:spcPct val="90000"/>
              </a:lnSpc>
              <a:spcAft>
                <a:spcPts val="300"/>
              </a:spcAft>
              <a:buClr>
                <a:srgbClr val="C3260C"/>
              </a:buClr>
              <a:buSzPct val="130000"/>
              <a:buNone/>
            </a:pPr>
            <a:r>
              <a:rPr lang="ru-RU" altLang="ru-RU" sz="1400" b="1" dirty="0" smtClean="0">
                <a:solidFill>
                  <a:srgbClr val="404040"/>
                </a:solidFill>
                <a:latin typeface="Times New Roman" panose="02020603050405020304" pitchFamily="18" charset="0"/>
                <a:cs typeface="Times New Roman" panose="02020603050405020304" pitchFamily="18" charset="0"/>
              </a:rPr>
              <a:t>В методическом пособии к представлена </a:t>
            </a:r>
            <a:r>
              <a:rPr lang="ru-RU" altLang="ru-RU" sz="1400" b="1" dirty="0">
                <a:solidFill>
                  <a:srgbClr val="404040"/>
                </a:solidFill>
                <a:latin typeface="Times New Roman" panose="02020603050405020304" pitchFamily="18" charset="0"/>
                <a:cs typeface="Times New Roman" panose="02020603050405020304" pitchFamily="18" charset="0"/>
              </a:rPr>
              <a:t>методика формирования нравственных основ и морального развития детей </a:t>
            </a:r>
            <a:r>
              <a:rPr lang="ru-RU" altLang="ru-RU" sz="1400" b="1" dirty="0" smtClean="0">
                <a:solidFill>
                  <a:srgbClr val="404040"/>
                </a:solidFill>
                <a:latin typeface="Times New Roman" panose="02020603050405020304" pitchFamily="18" charset="0"/>
                <a:cs typeface="Times New Roman" panose="02020603050405020304" pitchFamily="18" charset="0"/>
              </a:rPr>
              <a:t>младшего </a:t>
            </a:r>
            <a:r>
              <a:rPr lang="ru-RU" altLang="ru-RU" sz="1400" b="1" dirty="0">
                <a:solidFill>
                  <a:srgbClr val="404040"/>
                </a:solidFill>
                <a:latin typeface="Times New Roman" panose="02020603050405020304" pitchFamily="18" charset="0"/>
                <a:cs typeface="Times New Roman" panose="02020603050405020304" pitchFamily="18" charset="0"/>
              </a:rPr>
              <a:t>школьного возраста и методика формирования у детей взаимоотношений с другими детьми и взрослыми</a:t>
            </a:r>
          </a:p>
          <a:p>
            <a:endParaRPr lang="ru-RU" dirty="0"/>
          </a:p>
        </p:txBody>
      </p:sp>
      <p:pic>
        <p:nvPicPr>
          <p:cNvPr id="7" name="Picture 6" descr="136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11" y="1431118"/>
            <a:ext cx="1526258" cy="1785281"/>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Бородина_ОИ\Desktop\Logotype\Logo VLADOS_2017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6373438"/>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9" name="Объект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3511" y="4365104"/>
            <a:ext cx="1526713" cy="178528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Прямоугольник 9"/>
          <p:cNvSpPr/>
          <p:nvPr/>
        </p:nvSpPr>
        <p:spPr>
          <a:xfrm>
            <a:off x="1835696" y="4011067"/>
            <a:ext cx="2839768"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spcAft>
                <a:spcPts val="1000"/>
              </a:spcAft>
            </a:pPr>
            <a:r>
              <a:rPr lang="ru-RU" sz="1200" b="1" dirty="0" smtClean="0">
                <a:solidFill>
                  <a:srgbClr val="C00000"/>
                </a:solidFill>
                <a:ea typeface="Calibri" panose="020F0502020204030204" pitchFamily="34" charset="0"/>
                <a:cs typeface="Times New Roman" panose="02020603050405020304" pitchFamily="18" charset="0"/>
              </a:rPr>
              <a:t>Сказкотерапия</a:t>
            </a:r>
            <a:r>
              <a:rPr lang="ru-RU" sz="1400" b="1" dirty="0" smtClean="0">
                <a:solidFill>
                  <a:srgbClr val="C00000"/>
                </a:solidFill>
                <a:ea typeface="Calibri" panose="020F0502020204030204" pitchFamily="34" charset="0"/>
                <a:cs typeface="Times New Roman" panose="02020603050405020304" pitchFamily="18" charset="0"/>
              </a:rPr>
              <a:t> </a:t>
            </a:r>
            <a:r>
              <a:rPr lang="ru-RU" sz="1100" b="1" dirty="0">
                <a:solidFill>
                  <a:prstClr val="black"/>
                </a:solidFill>
                <a:ea typeface="Calibri" panose="020F0502020204030204" pitchFamily="34" charset="0"/>
                <a:cs typeface="Times New Roman" panose="02020603050405020304" pitchFamily="18" charset="0"/>
              </a:rPr>
              <a:t>- это метод современной психотерапии, возникший на стыке педагогической науки и психологии. В пособии рассматривается методика применения психотерапевтических сказок для детей младшего, среднего и старшего дошкольного, а также младшего школьного возраста при проведении социально-эмоциональной коррекции личности ребенка. Цель психотерапевтической работы со сказкой - помочь в разрешении внутреннего конфликта, повысить самооценку, снизить тревожность, помочь ребенку в психотравмирующей ситуации. </a:t>
            </a:r>
          </a:p>
        </p:txBody>
      </p:sp>
      <p:sp>
        <p:nvSpPr>
          <p:cNvPr id="2" name="Прямоугольник 1"/>
          <p:cNvSpPr/>
          <p:nvPr/>
        </p:nvSpPr>
        <p:spPr>
          <a:xfrm>
            <a:off x="133511" y="3243170"/>
            <a:ext cx="4150457" cy="835613"/>
          </a:xfrm>
          <a:prstGeom prst="rect">
            <a:avLst/>
          </a:prstGeom>
        </p:spPr>
        <p:txBody>
          <a:bodyPr wrap="square">
            <a:spAutoFit/>
          </a:bodyPr>
          <a:lstStyle/>
          <a:p>
            <a:pPr>
              <a:lnSpc>
                <a:spcPct val="115000"/>
              </a:lnSpc>
              <a:spcAft>
                <a:spcPts val="1000"/>
              </a:spcAft>
            </a:pPr>
            <a:r>
              <a:rPr lang="ru-RU" sz="1400" b="1" dirty="0">
                <a:solidFill>
                  <a:srgbClr val="F14124">
                    <a:lumMod val="50000"/>
                  </a:srgbClr>
                </a:solidFill>
                <a:ea typeface="Calibri" panose="020F0502020204030204" pitchFamily="34" charset="0"/>
                <a:cs typeface="Times New Roman" panose="02020603050405020304" pitchFamily="18" charset="0"/>
              </a:rPr>
              <a:t>Строгова Н.А. Сказкотерапия для детей дошкольного и младшего школьного возраста. Пособие для психологов, педагогов и родителей</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7754" y="333206"/>
            <a:ext cx="1526258" cy="178528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Прямоугольник 11"/>
          <p:cNvSpPr/>
          <p:nvPr/>
        </p:nvSpPr>
        <p:spPr>
          <a:xfrm>
            <a:off x="6587585" y="188640"/>
            <a:ext cx="2411758" cy="2074414"/>
          </a:xfrm>
          <a:prstGeom prst="rect">
            <a:avLst/>
          </a:prstGeom>
        </p:spPr>
        <p:txBody>
          <a:bodyPr wrap="square">
            <a:spAutoFit/>
          </a:bodyPr>
          <a:lstStyle/>
          <a:p>
            <a:pPr>
              <a:lnSpc>
                <a:spcPct val="115000"/>
              </a:lnSpc>
              <a:spcAft>
                <a:spcPts val="1000"/>
              </a:spcAft>
            </a:pPr>
            <a:r>
              <a:rPr lang="ru-RU" sz="1400" b="1" dirty="0">
                <a:solidFill>
                  <a:srgbClr val="F14124">
                    <a:lumMod val="50000"/>
                  </a:srgbClr>
                </a:solidFill>
                <a:ea typeface="Calibri" panose="020F0502020204030204" pitchFamily="34" charset="0"/>
                <a:cs typeface="Times New Roman" panose="02020603050405020304" pitchFamily="18" charset="0"/>
              </a:rPr>
              <a:t>Лебедева А.А., Трушина </a:t>
            </a:r>
            <a:r>
              <a:rPr lang="ru-RU" sz="1400" b="1" dirty="0" smtClean="0">
                <a:solidFill>
                  <a:srgbClr val="F14124">
                    <a:lumMod val="50000"/>
                  </a:srgbClr>
                </a:solidFill>
                <a:ea typeface="Calibri" panose="020F0502020204030204" pitchFamily="34" charset="0"/>
                <a:cs typeface="Times New Roman" panose="02020603050405020304" pitchFamily="18" charset="0"/>
              </a:rPr>
              <a:t>Е.В.</a:t>
            </a:r>
            <a:r>
              <a:rPr lang="ru-RU" sz="1200" dirty="0" smtClean="0">
                <a:solidFill>
                  <a:srgbClr val="F14124">
                    <a:lumMod val="50000"/>
                  </a:srgbClr>
                </a:solidFill>
                <a:ea typeface="Calibri" panose="020F0502020204030204" pitchFamily="34" charset="0"/>
                <a:cs typeface="Times New Roman" panose="02020603050405020304" pitchFamily="18" charset="0"/>
              </a:rPr>
              <a:t> </a:t>
            </a:r>
            <a:r>
              <a:rPr lang="ru-RU" sz="1400" b="1" dirty="0" smtClean="0">
                <a:solidFill>
                  <a:srgbClr val="F14124">
                    <a:lumMod val="50000"/>
                  </a:srgbClr>
                </a:solidFill>
                <a:ea typeface="Calibri" panose="020F0502020204030204" pitchFamily="34" charset="0"/>
                <a:cs typeface="Times New Roman" panose="02020603050405020304" pitchFamily="18" charset="0"/>
              </a:rPr>
              <a:t>Развитие </a:t>
            </a:r>
            <a:r>
              <a:rPr lang="ru-RU" sz="1400" b="1" dirty="0">
                <a:solidFill>
                  <a:srgbClr val="F14124">
                    <a:lumMod val="50000"/>
                  </a:srgbClr>
                </a:solidFill>
                <a:ea typeface="Calibri" panose="020F0502020204030204" pitchFamily="34" charset="0"/>
                <a:cs typeface="Times New Roman" panose="02020603050405020304" pitchFamily="18" charset="0"/>
              </a:rPr>
              <a:t>социокультурных навыков у обучающихся с интеллектуальными нарушениями. Программа «Мир, в котором я живу» и конспекты занятий</a:t>
            </a:r>
            <a:endParaRPr lang="ru-RU" sz="1200" dirty="0">
              <a:solidFill>
                <a:srgbClr val="F14124">
                  <a:lumMod val="50000"/>
                </a:srgbClr>
              </a:solidFill>
              <a:ea typeface="Calibri" panose="020F0502020204030204" pitchFamily="34" charset="0"/>
              <a:cs typeface="Times New Roman" panose="02020603050405020304" pitchFamily="18" charset="0"/>
            </a:endParaRPr>
          </a:p>
        </p:txBody>
      </p:sp>
      <p:sp>
        <p:nvSpPr>
          <p:cNvPr id="13" name="Прямоугольник 12"/>
          <p:cNvSpPr/>
          <p:nvPr/>
        </p:nvSpPr>
        <p:spPr>
          <a:xfrm>
            <a:off x="4858372" y="2369609"/>
            <a:ext cx="4148407" cy="385926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70510">
              <a:lnSpc>
                <a:spcPts val="1210"/>
              </a:lnSpc>
            </a:pPr>
            <a:r>
              <a:rPr lang="ru-RU" sz="1100" b="1" dirty="0" smtClean="0">
                <a:solidFill>
                  <a:srgbClr val="000000"/>
                </a:solidFill>
                <a:ea typeface="Times New Roman" panose="02020603050405020304" pitchFamily="18" charset="0"/>
                <a:cs typeface="SchoolBookC"/>
              </a:rPr>
              <a:t>Программа </a:t>
            </a:r>
            <a:r>
              <a:rPr lang="ru-RU" sz="1100" b="1" dirty="0">
                <a:solidFill>
                  <a:srgbClr val="000000"/>
                </a:solidFill>
                <a:ea typeface="Times New Roman" panose="02020603050405020304" pitchFamily="18" charset="0"/>
                <a:cs typeface="SchoolBookC"/>
              </a:rPr>
              <a:t>«Мир, в котором я живу» разработана </a:t>
            </a:r>
            <a:r>
              <a:rPr lang="ru-RU" sz="1100" b="1" dirty="0" smtClean="0">
                <a:solidFill>
                  <a:srgbClr val="000000"/>
                </a:solidFill>
                <a:ea typeface="Times New Roman" panose="02020603050405020304" pitchFamily="18" charset="0"/>
                <a:cs typeface="SchoolBookC"/>
              </a:rPr>
              <a:t>  </a:t>
            </a:r>
            <a:r>
              <a:rPr lang="ru-RU" sz="1100" b="1" dirty="0">
                <a:solidFill>
                  <a:srgbClr val="000000"/>
                </a:solidFill>
                <a:ea typeface="Times New Roman" panose="02020603050405020304" pitchFamily="18" charset="0"/>
                <a:cs typeface="SchoolBookC"/>
              </a:rPr>
              <a:t>в соответствии с ФГОС образования обучающихся с умственной отсталостью (интеллектуальными </a:t>
            </a:r>
            <a:r>
              <a:rPr lang="ru-RU" sz="1100" b="1" dirty="0" smtClean="0">
                <a:solidFill>
                  <a:srgbClr val="000000"/>
                </a:solidFill>
                <a:ea typeface="Times New Roman" panose="02020603050405020304" pitchFamily="18" charset="0"/>
                <a:cs typeface="SchoolBookC"/>
              </a:rPr>
              <a:t>нарушениями) </a:t>
            </a:r>
            <a:r>
              <a:rPr lang="ru-RU" sz="1100" b="1" dirty="0">
                <a:solidFill>
                  <a:srgbClr val="000000"/>
                </a:solidFill>
                <a:ea typeface="Times New Roman" panose="02020603050405020304" pitchFamily="18" charset="0"/>
                <a:cs typeface="SchoolBookC"/>
              </a:rPr>
              <a:t>для решения коррекционных и воспитательных задач. Программа направлена на развитие общекультурных и социальных составляющих, решает образовательные, коррекционные и воспитательные задачи, и формирует жизненные компетенции.</a:t>
            </a:r>
            <a:endParaRPr lang="ru-RU" sz="1050" b="1" dirty="0">
              <a:solidFill>
                <a:srgbClr val="000000"/>
              </a:solidFill>
              <a:ea typeface="Times New Roman" panose="02020603050405020304" pitchFamily="18" charset="0"/>
              <a:cs typeface="SchoolBookC"/>
            </a:endParaRPr>
          </a:p>
          <a:p>
            <a:pPr indent="270510">
              <a:lnSpc>
                <a:spcPts val="1210"/>
              </a:lnSpc>
            </a:pPr>
            <a:r>
              <a:rPr lang="ru-RU" sz="1100" b="1" dirty="0">
                <a:solidFill>
                  <a:srgbClr val="000000"/>
                </a:solidFill>
                <a:ea typeface="Times New Roman" panose="02020603050405020304" pitchFamily="18" charset="0"/>
                <a:cs typeface="SchoolBookC"/>
              </a:rPr>
              <a:t>Программа модульная и включает в себя 8 модулей, что позволяет легко адаптировать ее к образовательным потребностям различных категорий обучаемых. </a:t>
            </a:r>
            <a:endParaRPr lang="ru-RU" sz="1050" b="1" dirty="0">
              <a:solidFill>
                <a:srgbClr val="000000"/>
              </a:solidFill>
              <a:ea typeface="Times New Roman" panose="02020603050405020304" pitchFamily="18" charset="0"/>
              <a:cs typeface="SchoolBookC"/>
            </a:endParaRPr>
          </a:p>
          <a:p>
            <a:pPr indent="270510">
              <a:lnSpc>
                <a:spcPts val="1210"/>
              </a:lnSpc>
            </a:pPr>
            <a:r>
              <a:rPr lang="ru-RU" sz="1100" b="1" dirty="0">
                <a:solidFill>
                  <a:srgbClr val="000000"/>
                </a:solidFill>
                <a:ea typeface="Times New Roman" panose="02020603050405020304" pitchFamily="18" charset="0"/>
                <a:cs typeface="SchoolBookC"/>
              </a:rPr>
              <a:t>Занятия по представленной программе направлены </a:t>
            </a:r>
            <a:r>
              <a:rPr lang="ru-RU" sz="1100" b="1" dirty="0" smtClean="0">
                <a:solidFill>
                  <a:srgbClr val="000000"/>
                </a:solidFill>
                <a:ea typeface="Times New Roman" panose="02020603050405020304" pitchFamily="18" charset="0"/>
                <a:cs typeface="SchoolBookC"/>
              </a:rPr>
              <a:t>на: развитие </a:t>
            </a:r>
            <a:r>
              <a:rPr lang="ru-RU" sz="1100" b="1" dirty="0">
                <a:solidFill>
                  <a:srgbClr val="000000"/>
                </a:solidFill>
                <a:ea typeface="Times New Roman" panose="02020603050405020304" pitchFamily="18" charset="0"/>
                <a:cs typeface="SchoolBookC"/>
              </a:rPr>
              <a:t>связной речи, формирование грамматического строя языка для улучшения навыков общения в </a:t>
            </a:r>
            <a:r>
              <a:rPr lang="ru-RU" sz="1100" b="1" dirty="0" smtClean="0">
                <a:solidFill>
                  <a:srgbClr val="000000"/>
                </a:solidFill>
                <a:ea typeface="Times New Roman" panose="02020603050405020304" pitchFamily="18" charset="0"/>
                <a:cs typeface="SchoolBookC"/>
              </a:rPr>
              <a:t>обществе; обогащение </a:t>
            </a:r>
            <a:r>
              <a:rPr lang="ru-RU" sz="1100" b="1" dirty="0">
                <a:solidFill>
                  <a:srgbClr val="000000"/>
                </a:solidFill>
                <a:ea typeface="Times New Roman" panose="02020603050405020304" pitchFamily="18" charset="0"/>
                <a:cs typeface="SchoolBookC"/>
              </a:rPr>
              <a:t>словарного </a:t>
            </a:r>
            <a:r>
              <a:rPr lang="ru-RU" sz="1100" b="1" dirty="0" smtClean="0">
                <a:solidFill>
                  <a:srgbClr val="000000"/>
                </a:solidFill>
                <a:ea typeface="Times New Roman" panose="02020603050405020304" pitchFamily="18" charset="0"/>
                <a:cs typeface="SchoolBookC"/>
              </a:rPr>
              <a:t>запаса;</a:t>
            </a:r>
            <a:r>
              <a:rPr lang="ru-RU" sz="1050" b="1" dirty="0">
                <a:solidFill>
                  <a:srgbClr val="000000"/>
                </a:solidFill>
                <a:ea typeface="Times New Roman" panose="02020603050405020304" pitchFamily="18" charset="0"/>
                <a:cs typeface="SchoolBookC"/>
              </a:rPr>
              <a:t> </a:t>
            </a:r>
            <a:r>
              <a:rPr lang="ru-RU" sz="1100" b="1" dirty="0" smtClean="0">
                <a:solidFill>
                  <a:srgbClr val="000000"/>
                </a:solidFill>
                <a:ea typeface="Times New Roman" panose="02020603050405020304" pitchFamily="18" charset="0"/>
                <a:cs typeface="SchoolBookC"/>
              </a:rPr>
              <a:t>повышение </a:t>
            </a:r>
            <a:r>
              <a:rPr lang="ru-RU" sz="1100" b="1" dirty="0">
                <a:solidFill>
                  <a:srgbClr val="000000"/>
                </a:solidFill>
                <a:ea typeface="Times New Roman" panose="02020603050405020304" pitchFamily="18" charset="0"/>
                <a:cs typeface="SchoolBookC"/>
              </a:rPr>
              <a:t>социокультурных навыков; </a:t>
            </a:r>
            <a:r>
              <a:rPr lang="ru-RU" sz="1100" b="1" dirty="0" smtClean="0">
                <a:solidFill>
                  <a:srgbClr val="000000"/>
                </a:solidFill>
                <a:ea typeface="Times New Roman" panose="02020603050405020304" pitchFamily="18" charset="0"/>
                <a:cs typeface="SchoolBookC"/>
              </a:rPr>
              <a:t>социализацию </a:t>
            </a:r>
            <a:r>
              <a:rPr lang="ru-RU" sz="1100" b="1" dirty="0">
                <a:solidFill>
                  <a:srgbClr val="000000"/>
                </a:solidFill>
                <a:ea typeface="Times New Roman" panose="02020603050405020304" pitchFamily="18" charset="0"/>
                <a:cs typeface="SchoolBookC"/>
              </a:rPr>
              <a:t>и самореализацию обучающихся с ограниченными возможностями </a:t>
            </a:r>
            <a:r>
              <a:rPr lang="ru-RU" sz="1100" b="1" dirty="0" smtClean="0">
                <a:solidFill>
                  <a:srgbClr val="000000"/>
                </a:solidFill>
                <a:ea typeface="Times New Roman" panose="02020603050405020304" pitchFamily="18" charset="0"/>
                <a:cs typeface="SchoolBookC"/>
              </a:rPr>
              <a:t>здоровья; повышение </a:t>
            </a:r>
            <a:r>
              <a:rPr lang="ru-RU" sz="1100" b="1" dirty="0">
                <a:solidFill>
                  <a:srgbClr val="000000"/>
                </a:solidFill>
                <a:ea typeface="Times New Roman" panose="02020603050405020304" pitchFamily="18" charset="0"/>
                <a:cs typeface="SchoolBookC"/>
              </a:rPr>
              <a:t>уровня воспитанности и культуры </a:t>
            </a:r>
            <a:r>
              <a:rPr lang="ru-RU" sz="1100" b="1" dirty="0" smtClean="0">
                <a:solidFill>
                  <a:srgbClr val="000000"/>
                </a:solidFill>
                <a:ea typeface="Times New Roman" panose="02020603050405020304" pitchFamily="18" charset="0"/>
                <a:cs typeface="SchoolBookC"/>
              </a:rPr>
              <a:t>поведения, умение </a:t>
            </a:r>
            <a:r>
              <a:rPr lang="ru-RU" sz="1100" b="1" dirty="0">
                <a:solidFill>
                  <a:srgbClr val="000000"/>
                </a:solidFill>
                <a:ea typeface="Times New Roman" panose="02020603050405020304" pitchFamily="18" charset="0"/>
                <a:cs typeface="SchoolBookC"/>
              </a:rPr>
              <a:t>работать в </a:t>
            </a:r>
            <a:r>
              <a:rPr lang="ru-RU" sz="1100" b="1" dirty="0" smtClean="0">
                <a:solidFill>
                  <a:srgbClr val="000000"/>
                </a:solidFill>
                <a:ea typeface="Times New Roman" panose="02020603050405020304" pitchFamily="18" charset="0"/>
                <a:cs typeface="SchoolBookC"/>
              </a:rPr>
              <a:t>команде;</a:t>
            </a:r>
            <a:r>
              <a:rPr lang="ru-RU" sz="1050" b="1" dirty="0" smtClean="0">
                <a:solidFill>
                  <a:srgbClr val="000000"/>
                </a:solidFill>
                <a:ea typeface="Times New Roman" panose="02020603050405020304" pitchFamily="18" charset="0"/>
                <a:cs typeface="SchoolBookC"/>
              </a:rPr>
              <a:t> </a:t>
            </a:r>
            <a:r>
              <a:rPr lang="ru-RU" sz="1100" b="1" dirty="0" smtClean="0">
                <a:solidFill>
                  <a:srgbClr val="000000"/>
                </a:solidFill>
                <a:ea typeface="Times New Roman" panose="02020603050405020304" pitchFamily="18" charset="0"/>
                <a:cs typeface="SchoolBookC"/>
              </a:rPr>
              <a:t>творчески </a:t>
            </a:r>
            <a:r>
              <a:rPr lang="ru-RU" sz="1100" b="1" dirty="0">
                <a:solidFill>
                  <a:srgbClr val="000000"/>
                </a:solidFill>
                <a:ea typeface="Times New Roman" panose="02020603050405020304" pitchFamily="18" charset="0"/>
                <a:cs typeface="SchoolBookC"/>
              </a:rPr>
              <a:t>подходить к обучению и </a:t>
            </a:r>
            <a:r>
              <a:rPr lang="ru-RU" sz="1100" b="1" dirty="0" smtClean="0">
                <a:solidFill>
                  <a:srgbClr val="000000"/>
                </a:solidFill>
                <a:ea typeface="Times New Roman" panose="02020603050405020304" pitchFamily="18" charset="0"/>
                <a:cs typeface="SchoolBookC"/>
              </a:rPr>
              <a:t>труду.</a:t>
            </a:r>
            <a:endParaRPr lang="ru-RU" sz="1050" b="1" dirty="0" smtClean="0">
              <a:solidFill>
                <a:srgbClr val="000000"/>
              </a:solidFill>
              <a:ea typeface="Times New Roman" panose="02020603050405020304" pitchFamily="18" charset="0"/>
              <a:cs typeface="SchoolBookC"/>
            </a:endParaRPr>
          </a:p>
          <a:p>
            <a:pPr indent="270510">
              <a:lnSpc>
                <a:spcPts val="1210"/>
              </a:lnSpc>
            </a:pPr>
            <a:r>
              <a:rPr lang="ru-RU" sz="1100" b="1" dirty="0" smtClean="0">
                <a:solidFill>
                  <a:srgbClr val="000000"/>
                </a:solidFill>
                <a:ea typeface="Times New Roman" panose="02020603050405020304" pitchFamily="18" charset="0"/>
                <a:cs typeface="SchoolBookC"/>
              </a:rPr>
              <a:t>К </a:t>
            </a:r>
            <a:r>
              <a:rPr lang="ru-RU" sz="1100" b="1" dirty="0">
                <a:solidFill>
                  <a:srgbClr val="000000"/>
                </a:solidFill>
                <a:ea typeface="Times New Roman" panose="02020603050405020304" pitchFamily="18" charset="0"/>
                <a:cs typeface="SchoolBookC"/>
              </a:rPr>
              <a:t>программе прилагаются конспекты </a:t>
            </a:r>
            <a:r>
              <a:rPr lang="ru-RU" sz="1100" b="1" dirty="0" smtClean="0">
                <a:solidFill>
                  <a:srgbClr val="000000"/>
                </a:solidFill>
                <a:ea typeface="Times New Roman" panose="02020603050405020304" pitchFamily="18" charset="0"/>
                <a:cs typeface="SchoolBookC"/>
              </a:rPr>
              <a:t>занятий.</a:t>
            </a:r>
            <a:endParaRPr lang="ru-RU" sz="1050" b="1" dirty="0">
              <a:solidFill>
                <a:srgbClr val="000000"/>
              </a:solidFill>
              <a:ea typeface="Times New Roman" panose="02020603050405020304" pitchFamily="18" charset="0"/>
              <a:cs typeface="SchoolBookC"/>
            </a:endParaRPr>
          </a:p>
          <a:p>
            <a:pPr>
              <a:lnSpc>
                <a:spcPct val="115000"/>
              </a:lnSpc>
              <a:spcAft>
                <a:spcPts val="1000"/>
              </a:spcAft>
            </a:pPr>
            <a:r>
              <a:rPr lang="ru-RU" sz="1100" dirty="0" smtClean="0">
                <a:solidFill>
                  <a:prstClr val="black"/>
                </a:solidFill>
                <a:latin typeface="Cambria" panose="02040503050406030204" pitchFamily="18" charset="0"/>
                <a:ea typeface="Calibri" panose="020F0502020204030204" pitchFamily="34" charset="0"/>
                <a:cs typeface="Times New Roman" panose="02020603050405020304" pitchFamily="18" charset="0"/>
              </a:rPr>
              <a:t> </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1200" dirty="0">
                <a:solidFill>
                  <a:prstClr val="black"/>
                </a:solidFill>
                <a:latin typeface="Cambria" panose="02040503050406030204" pitchFamily="18" charset="0"/>
                <a:ea typeface="Calibri" panose="020F0502020204030204" pitchFamily="34" charset="0"/>
                <a:cs typeface="Times New Roman" panose="02020603050405020304" pitchFamily="18" charset="0"/>
              </a:rPr>
              <a:t> </a:t>
            </a:r>
            <a:endParaRPr lang="ru-RU"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85389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747724" y="2339124"/>
            <a:ext cx="7704137" cy="2105192"/>
          </a:xfrm>
          <a:prstGeom prst="rect">
            <a:avLst/>
          </a:prstGeom>
          <a:blipFill>
            <a:blip r:embed="rId2"/>
            <a:tile tx="0" ty="0" sx="100000" sy="100000" flip="none" algn="tl"/>
          </a:blip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lIns="0" tIns="0" rIns="0" bIns="0" anchor="ctr">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fontAlgn="base">
              <a:spcBef>
                <a:spcPct val="0"/>
              </a:spcBef>
              <a:spcAft>
                <a:spcPct val="0"/>
              </a:spcAft>
              <a:defRPr/>
            </a:pPr>
            <a:r>
              <a:rPr lang="ru-RU" sz="2400" b="1" kern="0" dirty="0" smtClean="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Для </a:t>
            </a:r>
            <a:r>
              <a:rPr lang="ru-RU"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корреспонденции: 119571, Москва, а/я 19 </a:t>
            </a:r>
          </a:p>
          <a:p>
            <a:pPr lvl="0" algn="ctr" fontAlgn="base">
              <a:spcBef>
                <a:spcPct val="0"/>
              </a:spcBef>
              <a:spcAft>
                <a:spcPct val="0"/>
              </a:spcAft>
              <a:defRPr/>
            </a:pPr>
            <a:r>
              <a:rPr lang="en-US"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ru-RU"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lvl="0" algn="ctr" fontAlgn="base">
              <a:lnSpc>
                <a:spcPct val="120000"/>
              </a:lnSpc>
              <a:spcBef>
                <a:spcPct val="0"/>
              </a:spcBef>
              <a:spcAft>
                <a:spcPct val="0"/>
              </a:spcAft>
              <a:defRPr/>
            </a:pPr>
            <a:r>
              <a:rPr lang="ru-RU"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Тел.: 8(495) 984-40-21 (22</a:t>
            </a:r>
            <a:r>
              <a:rPr lang="ru-RU" sz="2400" b="1" kern="0" dirty="0" smtClean="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ru-RU"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lvl="0" algn="ctr" fontAlgn="base">
              <a:lnSpc>
                <a:spcPct val="120000"/>
              </a:lnSpc>
              <a:spcBef>
                <a:spcPct val="0"/>
              </a:spcBef>
              <a:spcAft>
                <a:spcPct val="0"/>
              </a:spcAft>
              <a:defRPr/>
            </a:pPr>
            <a:r>
              <a:rPr lang="en-US"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E-mail: </a:t>
            </a:r>
            <a:r>
              <a:rPr lang="ru-RU" sz="2400" b="1" kern="0" dirty="0">
                <a:solidFill>
                  <a:srgbClr val="F14124">
                    <a:lumMod val="50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vlados@dol.ru</a:t>
            </a:r>
          </a:p>
          <a:p>
            <a:pPr marL="0" marR="0" lvl="0" indent="0" algn="ctr" defTabSz="914400" eaLnBrk="1" fontAlgn="base" latinLnBrk="0" hangingPunct="1">
              <a:lnSpc>
                <a:spcPct val="120000"/>
              </a:lnSpc>
              <a:spcBef>
                <a:spcPct val="0"/>
              </a:spcBef>
              <a:spcAft>
                <a:spcPct val="0"/>
              </a:spcAft>
              <a:buClrTx/>
              <a:buSzTx/>
              <a:buFontTx/>
              <a:buNone/>
              <a:tabLst/>
              <a:defRPr/>
            </a:pPr>
            <a:endParaRPr kumimoji="0" lang="ru-RU" sz="2600" b="1" i="0" u="none" strike="noStrike" kern="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Arial" charset="0"/>
              <a:cs typeface="Arial" charset="0"/>
            </a:endParaRPr>
          </a:p>
        </p:txBody>
      </p:sp>
      <p:sp>
        <p:nvSpPr>
          <p:cNvPr id="9" name="Rectangle 2"/>
          <p:cNvSpPr txBox="1">
            <a:spLocks noChangeArrowheads="1"/>
          </p:cNvSpPr>
          <p:nvPr/>
        </p:nvSpPr>
        <p:spPr>
          <a:xfrm>
            <a:off x="714348" y="5357826"/>
            <a:ext cx="7715304" cy="923330"/>
          </a:xfrm>
          <a:prstGeom prst="rect">
            <a:avLst/>
          </a:prstGeom>
          <a:solidFill>
            <a:srgbClr val="8EF7FC"/>
          </a:solidFill>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vert="horz" wrap="square" lIns="0" tIns="0" rIns="0" bIns="0" rtlCol="0" anchor="ctr" anchorCtr="0">
            <a:spAutoFit/>
          </a:bodyPr>
          <a:lstStyle>
            <a:lvl1pPr marL="319088" indent="-319088" algn="r" rtl="0" fontAlgn="base">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fontAlgn="auto">
              <a:spcAft>
                <a:spcPts val="0"/>
              </a:spcAft>
              <a:buClr>
                <a:schemeClr val="accent6">
                  <a:lumMod val="75000"/>
                </a:schemeClr>
              </a:buClr>
              <a:buFont typeface="Georgia" pitchFamily="18" charset="0"/>
              <a:buNone/>
              <a:defRPr/>
            </a:pPr>
            <a:r>
              <a:rPr lang="en-US" sz="6000" dirty="0" smtClean="0">
                <a:solidFill>
                  <a:schemeClr val="accent5">
                    <a:lumMod val="75000"/>
                  </a:schemeClr>
                </a:solidFill>
                <a:effectLst>
                  <a:outerShdw blurRad="38100" dist="38100" dir="2700000" algn="tl">
                    <a:srgbClr val="C0C0C0"/>
                  </a:outerShdw>
                </a:effectLst>
                <a:latin typeface="Times New Roman" pitchFamily="18" charset="0"/>
              </a:rPr>
              <a:t>H</a:t>
            </a:r>
            <a:r>
              <a:rPr lang="ru-RU" sz="6000" dirty="0" smtClean="0">
                <a:solidFill>
                  <a:schemeClr val="accent5">
                    <a:lumMod val="75000"/>
                  </a:schemeClr>
                </a:solidFill>
                <a:effectLst>
                  <a:outerShdw blurRad="38100" dist="38100" dir="2700000" algn="tl">
                    <a:srgbClr val="C0C0C0"/>
                  </a:outerShdw>
                </a:effectLst>
                <a:latin typeface="Times New Roman" pitchFamily="18" charset="0"/>
              </a:rPr>
              <a:t>ttp://www.vlados.ru</a:t>
            </a:r>
          </a:p>
        </p:txBody>
      </p:sp>
      <p:sp>
        <p:nvSpPr>
          <p:cNvPr id="10" name="Rectangle 3"/>
          <p:cNvSpPr txBox="1">
            <a:spLocks noChangeArrowheads="1"/>
          </p:cNvSpPr>
          <p:nvPr/>
        </p:nvSpPr>
        <p:spPr bwMode="auto">
          <a:xfrm>
            <a:off x="758836" y="530112"/>
            <a:ext cx="7681912" cy="1354217"/>
          </a:xfrm>
          <a:prstGeom prst="rect">
            <a:avLst/>
          </a:prstGeom>
          <a:solidFill>
            <a:srgbClr val="31B6FD">
              <a:lumMod val="60000"/>
              <a:lumOff val="40000"/>
            </a:srgbClr>
          </a:solidFill>
          <a:ln>
            <a:noFill/>
          </a:ln>
          <a:effectLst>
            <a:glow rad="228600">
              <a:srgbClr val="4584D3">
                <a:satMod val="175000"/>
                <a:alpha val="4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0" tIns="0" rIns="0" bIns="0" numCol="1" rtlCol="0" anchor="t" anchorCtr="0" compatLnSpc="1">
            <a:prstTxWarp prst="textNoShape">
              <a:avLst/>
            </a:prstTxWarp>
            <a:spAutoFit/>
          </a:bodyPr>
          <a:lstStyle>
            <a:lvl1pPr marL="228600" indent="-182563" algn="l" rtl="0" fontAlgn="base">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300"/>
              </a:spcAft>
              <a:buClr>
                <a:srgbClr val="05E0DB">
                  <a:lumMod val="75000"/>
                </a:srgbClr>
              </a:buClr>
              <a:buSzPct val="130000"/>
              <a:buFontTx/>
              <a:buNone/>
              <a:tabLst/>
              <a:defRPr/>
            </a:pPr>
            <a:r>
              <a:rPr kumimoji="0" lang="ru-RU" sz="4400" b="1" i="0" u="none" strike="noStrike" kern="1200" cap="none" spc="0" normalizeH="0" baseline="0" noProof="0" dirty="0" smtClean="0">
                <a:ln>
                  <a:noFill/>
                </a:ln>
                <a:solidFill>
                  <a:srgbClr val="000099"/>
                </a:solidFill>
                <a:effectLst>
                  <a:outerShdw blurRad="38100" dist="38100" dir="2700000" algn="tl">
                    <a:srgbClr val="C0C0C0"/>
                  </a:outerShdw>
                </a:effectLst>
                <a:uLnTx/>
                <a:uFillTx/>
                <a:latin typeface="Constantia"/>
                <a:ea typeface="+mn-ea"/>
                <a:cs typeface="Times New Roman" panose="02020603050405020304" pitchFamily="18" charset="0"/>
              </a:rPr>
              <a:t>ИЗДАТЕЛЬСКИЙ ЦЕНТР ВЛАДОС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4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ppt_w</p:attrName>
                                        </p:attrNameLst>
                                      </p:cBhvr>
                                      <p:tavLst>
                                        <p:tav tm="0" fmla="#ppt_w*sin(2.5*pi*$)">
                                          <p:val>
                                            <p:fltVal val="0"/>
                                          </p:val>
                                        </p:tav>
                                        <p:tav tm="100000">
                                          <p:val>
                                            <p:fltVal val="1"/>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09546"/>
            <a:ext cx="8352928" cy="1323439"/>
          </a:xfrm>
          <a:prstGeom prst="rect">
            <a:avLst/>
          </a:prstGeom>
        </p:spPr>
        <p:txBody>
          <a:bodyPr wrap="square">
            <a:spAutoFit/>
          </a:bodyPr>
          <a:lstStyle/>
          <a:p>
            <a:r>
              <a:rPr lang="ru-RU" sz="2000" b="1" dirty="0">
                <a:ln w="11430"/>
                <a:solidFill>
                  <a:prstClr val="black"/>
                </a:solidFill>
                <a:effectLst>
                  <a:outerShdw blurRad="50800" dist="39000" dir="5460000" algn="tl">
                    <a:srgbClr val="000000">
                      <a:alpha val="38000"/>
                    </a:srgbClr>
                  </a:outerShdw>
                </a:effectLst>
              </a:rPr>
              <a:t>Кудрина С.В. УМК </a:t>
            </a:r>
            <a:r>
              <a:rPr lang="ru-RU" sz="2000" b="1" dirty="0" smtClean="0">
                <a:ln w="11430"/>
                <a:solidFill>
                  <a:prstClr val="black"/>
                </a:solidFill>
                <a:effectLst>
                  <a:outerShdw blurRad="50800" dist="39000" dir="5460000" algn="tl">
                    <a:srgbClr val="000000">
                      <a:alpha val="38000"/>
                    </a:srgbClr>
                  </a:outerShdw>
                </a:effectLst>
              </a:rPr>
              <a:t>«Мир природы и человека» </a:t>
            </a:r>
            <a:r>
              <a:rPr lang="ru-RU" sz="2000" b="1" dirty="0">
                <a:ln w="11430"/>
                <a:solidFill>
                  <a:prstClr val="black"/>
                </a:solidFill>
                <a:effectLst>
                  <a:outerShdw blurRad="50800" dist="39000" dir="5460000" algn="tl">
                    <a:srgbClr val="000000">
                      <a:alpha val="38000"/>
                    </a:srgbClr>
                  </a:outerShdw>
                </a:effectLst>
              </a:rPr>
              <a:t>для 1-4 классов </a:t>
            </a:r>
            <a:r>
              <a:rPr lang="ru-RU" sz="2000" b="1" dirty="0" smtClean="0">
                <a:ln w="11430"/>
                <a:solidFill>
                  <a:prstClr val="black"/>
                </a:solidFill>
                <a:effectLst>
                  <a:outerShdw blurRad="50800" dist="39000" dir="5460000" algn="tl">
                    <a:srgbClr val="000000">
                      <a:alpha val="38000"/>
                    </a:srgbClr>
                  </a:outerShdw>
                </a:effectLst>
              </a:rPr>
              <a:t>общеобразовательных организаций, реализующих ФГОС образования обучающихся с умственной отсталостью (интеллектуальными нарушениями)</a:t>
            </a:r>
            <a:endParaRPr lang="ru-RU" sz="2000" b="1" dirty="0">
              <a:solidFill>
                <a:prstClr val="black"/>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787222"/>
            <a:ext cx="4378846" cy="2406601"/>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532986"/>
            <a:ext cx="4378846" cy="211203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1666" y="3787222"/>
            <a:ext cx="4162822" cy="2406601"/>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4788024" y="1532985"/>
            <a:ext cx="4032448" cy="1938992"/>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Wingdings" panose="05000000000000000000" pitchFamily="2" charset="2"/>
              <a:buChar char="q"/>
            </a:pPr>
            <a:r>
              <a:rPr lang="ru-RU" sz="1200" b="1" i="1" dirty="0" smtClean="0">
                <a:solidFill>
                  <a:srgbClr val="006600"/>
                </a:solidFill>
              </a:rPr>
              <a:t>УМК призвано сформировать у детей целостное представление о мире природы и обществе. </a:t>
            </a:r>
          </a:p>
          <a:p>
            <a:pPr marL="285750" indent="-285750">
              <a:buFont typeface="Wingdings" panose="05000000000000000000" pitchFamily="2" charset="2"/>
              <a:buChar char="q"/>
            </a:pPr>
            <a:r>
              <a:rPr lang="ru-RU" sz="1200" b="1" i="1" dirty="0" smtClean="0">
                <a:solidFill>
                  <a:srgbClr val="006600"/>
                </a:solidFill>
              </a:rPr>
              <a:t>Ввиду отсутствия у учащихся с нарушением интеллекта 1 дополнительного, 1-4 классов навыка чтения, основу учебника составляют иллюстрации. </a:t>
            </a:r>
          </a:p>
          <a:p>
            <a:pPr marL="285750" indent="-285750">
              <a:buFont typeface="Wingdings" panose="05000000000000000000" pitchFamily="2" charset="2"/>
              <a:buChar char="q"/>
            </a:pPr>
            <a:r>
              <a:rPr lang="ru-RU" sz="1200" b="1" i="1" dirty="0">
                <a:solidFill>
                  <a:srgbClr val="006600"/>
                </a:solidFill>
              </a:rPr>
              <a:t> </a:t>
            </a:r>
            <a:r>
              <a:rPr lang="ru-RU" sz="1200" b="1" i="1" dirty="0" smtClean="0">
                <a:solidFill>
                  <a:srgbClr val="006600"/>
                </a:solidFill>
              </a:rPr>
              <a:t>Содержание  рабочих тетрадей охватывает все основные темы курса «Развитие устной речи на основе изучения предметов и явлений окружающей действительности».    </a:t>
            </a:r>
            <a:endParaRPr lang="ru-RU" sz="1200" b="1" i="1" dirty="0">
              <a:solidFill>
                <a:srgbClr val="006600"/>
              </a:solidFill>
            </a:endParaRPr>
          </a:p>
        </p:txBody>
      </p:sp>
      <p:pic>
        <p:nvPicPr>
          <p:cNvPr id="8"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80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4760" y="116632"/>
            <a:ext cx="8229600" cy="1143000"/>
          </a:xfrm>
        </p:spPr>
        <p:txBody>
          <a:bodyPr>
            <a:noAutofit/>
          </a:bodyPr>
          <a:lstStyle/>
          <a:p>
            <a:r>
              <a:rPr lang="ru-RU" sz="2400" b="1" dirty="0" smtClean="0">
                <a:solidFill>
                  <a:schemeClr val="bg2">
                    <a:lumMod val="25000"/>
                  </a:schemeClr>
                </a:solidFill>
                <a:latin typeface="Times New Roman" panose="02020603050405020304" pitchFamily="18" charset="0"/>
                <a:cs typeface="Times New Roman" panose="02020603050405020304" pitchFamily="18" charset="0"/>
              </a:rPr>
              <a:t>УМК по речевой практике:</a:t>
            </a:r>
            <a:br>
              <a:rPr lang="ru-RU" sz="2400" b="1" dirty="0" smtClean="0">
                <a:solidFill>
                  <a:schemeClr val="bg2">
                    <a:lumMod val="25000"/>
                  </a:schemeClr>
                </a:solidFill>
                <a:latin typeface="Times New Roman" panose="02020603050405020304" pitchFamily="18" charset="0"/>
                <a:cs typeface="Times New Roman" panose="02020603050405020304" pitchFamily="18" charset="0"/>
              </a:rPr>
            </a:br>
            <a:r>
              <a:rPr lang="ru-RU" sz="2000" b="1" dirty="0" smtClean="0">
                <a:solidFill>
                  <a:schemeClr val="bg2">
                    <a:lumMod val="25000"/>
                  </a:schemeClr>
                </a:solidFill>
                <a:latin typeface="Times New Roman" panose="02020603050405020304" pitchFamily="18" charset="0"/>
                <a:cs typeface="Times New Roman" panose="02020603050405020304" pitchFamily="18" charset="0"/>
              </a:rPr>
              <a:t>Горбацевич А.Д., Коноплева М.А. УМК «Речевая практика» для общеобразовательных организаций, реализующих ФГОС образования обучающихся с умственной отсталостью. 1-4 классы</a:t>
            </a:r>
            <a:endParaRPr lang="ru-RU" sz="20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364088" y="1628800"/>
            <a:ext cx="3251787" cy="2492990"/>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200" dirty="0">
                <a:solidFill>
                  <a:prstClr val="black"/>
                </a:solidFill>
              </a:rPr>
              <a:t> </a:t>
            </a:r>
          </a:p>
          <a:p>
            <a:pPr lvl="0"/>
            <a:r>
              <a:rPr lang="ru-RU" b="1" dirty="0">
                <a:solidFill>
                  <a:srgbClr val="FF0000"/>
                </a:solidFill>
                <a:latin typeface="Times New Roman" panose="02020603050405020304" pitchFamily="18" charset="0"/>
                <a:cs typeface="Times New Roman" panose="02020603050405020304" pitchFamily="18" charset="0"/>
              </a:rPr>
              <a:t>В УМК  входят:</a:t>
            </a:r>
          </a:p>
          <a:p>
            <a:pPr marL="285750" lvl="0" indent="-285750">
              <a:buFont typeface="Wingdings" panose="05000000000000000000" pitchFamily="2" charset="2"/>
              <a:buChar char="q"/>
            </a:pPr>
            <a:r>
              <a:rPr lang="ru-RU" sz="1400" b="1" dirty="0">
                <a:solidFill>
                  <a:prstClr val="black"/>
                </a:solidFill>
                <a:latin typeface="Times New Roman" panose="02020603050405020304" pitchFamily="18" charset="0"/>
                <a:cs typeface="Times New Roman" panose="02020603050405020304" pitchFamily="18" charset="0"/>
              </a:rPr>
              <a:t> </a:t>
            </a:r>
            <a:r>
              <a:rPr lang="ru-RU" sz="1400" b="1" dirty="0" smtClean="0">
                <a:solidFill>
                  <a:prstClr val="black"/>
                </a:solidFill>
                <a:latin typeface="Times New Roman" panose="02020603050405020304" pitchFamily="18" charset="0"/>
                <a:cs typeface="Times New Roman" panose="02020603050405020304" pitchFamily="18" charset="0"/>
              </a:rPr>
              <a:t>Учебники </a:t>
            </a:r>
            <a:r>
              <a:rPr lang="ru-RU" sz="1400" b="1" dirty="0">
                <a:solidFill>
                  <a:prstClr val="black"/>
                </a:solidFill>
                <a:latin typeface="Times New Roman" panose="02020603050405020304" pitchFamily="18" charset="0"/>
                <a:cs typeface="Times New Roman" panose="02020603050405020304" pitchFamily="18" charset="0"/>
              </a:rPr>
              <a:t>«Речевая практика» </a:t>
            </a:r>
            <a:r>
              <a:rPr lang="ru-RU" sz="1400" b="1" dirty="0" smtClean="0">
                <a:solidFill>
                  <a:prstClr val="black"/>
                </a:solidFill>
                <a:latin typeface="Times New Roman" panose="02020603050405020304" pitchFamily="18" charset="0"/>
                <a:cs typeface="Times New Roman" panose="02020603050405020304" pitchFamily="18" charset="0"/>
              </a:rPr>
              <a:t>для 1,2,3 и 4 классов</a:t>
            </a:r>
          </a:p>
          <a:p>
            <a:pPr marL="285750" lvl="0" indent="-2857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Рабочие тетради к каждому классу</a:t>
            </a:r>
            <a:endParaRPr lang="ru-RU" sz="1400" b="1" dirty="0">
              <a:solidFill>
                <a:prstClr val="black"/>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q"/>
            </a:pPr>
            <a:r>
              <a:rPr lang="ru-RU" sz="1400" b="1" dirty="0" smtClean="0">
                <a:solidFill>
                  <a:prstClr val="black"/>
                </a:solidFill>
                <a:latin typeface="Times New Roman" panose="02020603050405020304" pitchFamily="18" charset="0"/>
                <a:cs typeface="Times New Roman" panose="02020603050405020304" pitchFamily="18" charset="0"/>
              </a:rPr>
              <a:t>Методические пособия </a:t>
            </a:r>
            <a:r>
              <a:rPr lang="ru-RU" sz="1400" b="1" dirty="0">
                <a:solidFill>
                  <a:prstClr val="black"/>
                </a:solidFill>
                <a:latin typeface="Times New Roman" panose="02020603050405020304" pitchFamily="18" charset="0"/>
                <a:cs typeface="Times New Roman" panose="02020603050405020304" pitchFamily="18" charset="0"/>
              </a:rPr>
              <a:t>с поурочными разработками и </a:t>
            </a:r>
            <a:r>
              <a:rPr lang="ru-RU" sz="1400" b="1" dirty="0" smtClean="0">
                <a:solidFill>
                  <a:prstClr val="black"/>
                </a:solidFill>
                <a:latin typeface="Times New Roman" panose="02020603050405020304" pitchFamily="18" charset="0"/>
                <a:cs typeface="Times New Roman" panose="02020603050405020304" pitchFamily="18" charset="0"/>
              </a:rPr>
              <a:t>программой к каждому классу</a:t>
            </a:r>
            <a:endParaRPr lang="ru-RU" sz="1400" b="1" dirty="0">
              <a:solidFill>
                <a:prstClr val="black"/>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q"/>
            </a:pPr>
            <a:r>
              <a:rPr lang="ru-RU" sz="1400" b="1" dirty="0">
                <a:solidFill>
                  <a:prstClr val="black"/>
                </a:solidFill>
                <a:latin typeface="Times New Roman" panose="02020603050405020304" pitchFamily="18" charset="0"/>
                <a:cs typeface="Times New Roman" panose="02020603050405020304" pitchFamily="18" charset="0"/>
              </a:rPr>
              <a:t>Электронная форма </a:t>
            </a:r>
            <a:r>
              <a:rPr lang="ru-RU" sz="1400" b="1" dirty="0" smtClean="0">
                <a:solidFill>
                  <a:prstClr val="black"/>
                </a:solidFill>
                <a:latin typeface="Times New Roman" panose="02020603050405020304" pitchFamily="18" charset="0"/>
                <a:cs typeface="Times New Roman" panose="02020603050405020304" pitchFamily="18" charset="0"/>
              </a:rPr>
              <a:t>учебников </a:t>
            </a:r>
            <a:r>
              <a:rPr lang="ru-RU" sz="1400" b="1" dirty="0">
                <a:solidFill>
                  <a:prstClr val="black"/>
                </a:solidFill>
                <a:latin typeface="Times New Roman" panose="02020603050405020304" pitchFamily="18" charset="0"/>
                <a:cs typeface="Times New Roman" panose="02020603050405020304" pitchFamily="18" charset="0"/>
              </a:rPr>
              <a:t>с дополнительными </a:t>
            </a:r>
            <a:r>
              <a:rPr lang="ru-RU" sz="1400" b="1" dirty="0" smtClean="0">
                <a:solidFill>
                  <a:prstClr val="black"/>
                </a:solidFill>
                <a:latin typeface="Times New Roman" panose="02020603050405020304" pitchFamily="18" charset="0"/>
                <a:cs typeface="Times New Roman" panose="02020603050405020304" pitchFamily="18" charset="0"/>
              </a:rPr>
              <a:t>материалами</a:t>
            </a:r>
          </a:p>
        </p:txBody>
      </p:sp>
      <p:pic>
        <p:nvPicPr>
          <p:cNvPr id="10"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8194" name="Picture 2" descr="C:\Users\Бородина_ОИ\Desktop\сентябрь 2017\Gorbacevich_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420978"/>
            <a:ext cx="1189997" cy="158417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195" name="Picture 3" descr="C:\Users\Бородина_ОИ\Desktop\сентябрь 2017\Gorbacevich_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2572" y="1420978"/>
            <a:ext cx="1203817" cy="158417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196" name="Picture 4" descr="C:\Users\Бородина_ОИ\Desktop\сентябрь 2017\Gorbacevich_U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412775"/>
            <a:ext cx="1224136" cy="158417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5" y="4821857"/>
            <a:ext cx="1189997" cy="152607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3013" y="4437112"/>
            <a:ext cx="1235563" cy="15474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2572" y="4821857"/>
            <a:ext cx="1218714" cy="1500435"/>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536" y="3115601"/>
            <a:ext cx="1224136" cy="154338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3636" y="4821857"/>
            <a:ext cx="1236035" cy="1555084"/>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4008" y="4437112"/>
            <a:ext cx="1204562" cy="15474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75856" y="3124954"/>
            <a:ext cx="1175432" cy="1548171"/>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62572" y="3094956"/>
            <a:ext cx="1203817" cy="158467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84168" y="4437112"/>
            <a:ext cx="1204562" cy="15474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806296"/>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7878" y="116632"/>
            <a:ext cx="8556482" cy="1224136"/>
          </a:xfrm>
        </p:spPr>
        <p:txBody>
          <a:bodyPr>
            <a:noAutofit/>
          </a:bodyPr>
          <a:lstStyle/>
          <a:p>
            <a:r>
              <a:rPr lang="ru-RU" sz="2400" b="1" dirty="0" smtClean="0">
                <a:solidFill>
                  <a:schemeClr val="bg2">
                    <a:lumMod val="25000"/>
                  </a:schemeClr>
                </a:solidFill>
                <a:latin typeface="Times New Roman" panose="02020603050405020304" pitchFamily="18" charset="0"/>
                <a:cs typeface="Times New Roman" panose="02020603050405020304" pitchFamily="18" charset="0"/>
              </a:rPr>
              <a:t>УМК по речевой практике:</a:t>
            </a:r>
            <a:br>
              <a:rPr lang="ru-RU" sz="2400" b="1" dirty="0" smtClean="0">
                <a:solidFill>
                  <a:schemeClr val="bg2">
                    <a:lumMod val="25000"/>
                  </a:schemeClr>
                </a:solidFill>
                <a:latin typeface="Times New Roman" panose="02020603050405020304" pitchFamily="18" charset="0"/>
                <a:cs typeface="Times New Roman" panose="02020603050405020304" pitchFamily="18" charset="0"/>
              </a:rPr>
            </a:br>
            <a:r>
              <a:rPr lang="ru-RU" sz="2000" b="1" dirty="0" smtClean="0">
                <a:solidFill>
                  <a:schemeClr val="bg2">
                    <a:lumMod val="25000"/>
                  </a:schemeClr>
                </a:solidFill>
                <a:latin typeface="Times New Roman" panose="02020603050405020304" pitchFamily="18" charset="0"/>
                <a:cs typeface="Times New Roman" panose="02020603050405020304" pitchFamily="18" charset="0"/>
              </a:rPr>
              <a:t>Горбацевич А.Д., Коноплева М.А. УМК «Речевая практика» для общеобразовательных организаций, реализующих ФГОС образования обучающихся с умственной отсталостью. 1-4 классы</a:t>
            </a:r>
            <a:endParaRPr lang="ru-RU" sz="20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716016" y="1412776"/>
            <a:ext cx="4320480" cy="2431435"/>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200" dirty="0">
                <a:solidFill>
                  <a:prstClr val="black"/>
                </a:solidFill>
              </a:rPr>
              <a:t> </a:t>
            </a:r>
          </a:p>
          <a:p>
            <a:pPr marL="285750" lvl="0" indent="-285750">
              <a:buFont typeface="Arial" pitchFamily="34" charset="0"/>
              <a:buChar char="•"/>
            </a:pPr>
            <a:r>
              <a:rPr lang="ru-RU" sz="1400" b="1" dirty="0" smtClean="0">
                <a:solidFill>
                  <a:prstClr val="black"/>
                </a:solidFill>
                <a:latin typeface="Times New Roman" panose="02020603050405020304" pitchFamily="18" charset="0"/>
                <a:cs typeface="Times New Roman" panose="02020603050405020304" pitchFamily="18" charset="0"/>
              </a:rPr>
              <a:t>Учебно-методический </a:t>
            </a:r>
            <a:r>
              <a:rPr lang="ru-RU" sz="1400" b="1" dirty="0">
                <a:solidFill>
                  <a:prstClr val="black"/>
                </a:solidFill>
                <a:latin typeface="Times New Roman" panose="02020603050405020304" pitchFamily="18" charset="0"/>
                <a:cs typeface="Times New Roman" panose="02020603050405020304" pitchFamily="18" charset="0"/>
              </a:rPr>
              <a:t>комплекс предназначен для развития устной речи </a:t>
            </a:r>
            <a:r>
              <a:rPr lang="ru-RU" sz="1400" b="1" dirty="0" smtClean="0">
                <a:solidFill>
                  <a:prstClr val="black"/>
                </a:solidFill>
                <a:latin typeface="Times New Roman" panose="02020603050405020304" pitchFamily="18" charset="0"/>
                <a:cs typeface="Times New Roman" panose="02020603050405020304" pitchFamily="18" charset="0"/>
              </a:rPr>
              <a:t>обучающихся </a:t>
            </a:r>
            <a:r>
              <a:rPr lang="ru-RU" sz="1400" b="1" dirty="0">
                <a:solidFill>
                  <a:prstClr val="black"/>
                </a:solidFill>
                <a:latin typeface="Times New Roman" panose="02020603050405020304" pitchFamily="18" charset="0"/>
                <a:cs typeface="Times New Roman" panose="02020603050405020304" pitchFamily="18" charset="0"/>
              </a:rPr>
              <a:t>с интеллектуальными нарушениями.</a:t>
            </a:r>
          </a:p>
          <a:p>
            <a:pPr marL="285750" indent="-285750">
              <a:buFont typeface="Arial" pitchFamily="34" charset="0"/>
              <a:buChar char="•"/>
            </a:pPr>
            <a:r>
              <a:rPr lang="ru-RU" sz="1400" b="1" dirty="0" smtClean="0">
                <a:solidFill>
                  <a:prstClr val="black"/>
                </a:solidFill>
                <a:latin typeface="Times New Roman" panose="02020603050405020304" pitchFamily="18" charset="0"/>
                <a:cs typeface="Times New Roman" panose="02020603050405020304" pitchFamily="18" charset="0"/>
              </a:rPr>
              <a:t>Работа </a:t>
            </a:r>
            <a:r>
              <a:rPr lang="ru-RU" sz="1400" b="1" dirty="0">
                <a:solidFill>
                  <a:prstClr val="black"/>
                </a:solidFill>
                <a:latin typeface="Times New Roman" panose="02020603050405020304" pitchFamily="18" charset="0"/>
                <a:cs typeface="Times New Roman" panose="02020603050405020304" pitchFamily="18" charset="0"/>
              </a:rPr>
              <a:t>по развитию устной речи на уроках ведётся с опорой на учебник и рабочую </a:t>
            </a:r>
            <a:r>
              <a:rPr lang="ru-RU" sz="1400" b="1" dirty="0" smtClean="0">
                <a:solidFill>
                  <a:prstClr val="black"/>
                </a:solidFill>
                <a:latin typeface="Times New Roman" panose="02020603050405020304" pitchFamily="18" charset="0"/>
                <a:cs typeface="Times New Roman" panose="02020603050405020304" pitchFamily="18" charset="0"/>
              </a:rPr>
              <a:t>тетрадь</a:t>
            </a:r>
          </a:p>
          <a:p>
            <a:pPr marL="285750" indent="-285750">
              <a:buFont typeface="Arial" pitchFamily="34" charset="0"/>
              <a:buChar char="•"/>
            </a:pPr>
            <a:r>
              <a:rPr lang="ru-RU" sz="1400" b="1" dirty="0" smtClean="0">
                <a:solidFill>
                  <a:prstClr val="black"/>
                </a:solidFill>
                <a:latin typeface="Times New Roman" panose="02020603050405020304" pitchFamily="18" charset="0"/>
                <a:cs typeface="Times New Roman" panose="02020603050405020304" pitchFamily="18" charset="0"/>
              </a:rPr>
              <a:t>Основную </a:t>
            </a:r>
            <a:r>
              <a:rPr lang="ru-RU" sz="1400" b="1" dirty="0">
                <a:solidFill>
                  <a:prstClr val="black"/>
                </a:solidFill>
                <a:latin typeface="Times New Roman" panose="02020603050405020304" pitchFamily="18" charset="0"/>
                <a:cs typeface="Times New Roman" panose="02020603050405020304" pitchFamily="18" charset="0"/>
              </a:rPr>
              <a:t>часть методического пособия составляют поурочные разработки с описанием хода урока и методических приёмов использования материала учебника и рабочей тетради</a:t>
            </a:r>
            <a:r>
              <a:rPr lang="ru-RU" sz="1400" b="1" dirty="0" smtClean="0">
                <a:solidFill>
                  <a:prstClr val="black"/>
                </a:solidFill>
                <a:latin typeface="Times New Roman" panose="02020603050405020304" pitchFamily="18" charset="0"/>
                <a:cs typeface="Times New Roman" panose="02020603050405020304" pitchFamily="18" charset="0"/>
              </a:rPr>
              <a:t>.</a:t>
            </a:r>
          </a:p>
        </p:txBody>
      </p:sp>
      <p:pic>
        <p:nvPicPr>
          <p:cNvPr id="10" name="Picture 2" descr="C:\Users\Бородина_ОИ\Desktop\Logotype\Logo VLADOS_2017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2733" y="6331507"/>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484784"/>
            <a:ext cx="4032448" cy="2167923"/>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878" y="4072825"/>
            <a:ext cx="4032448" cy="215666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2021" y="4059654"/>
            <a:ext cx="4054240" cy="215666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248151"/>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638"/>
            <a:ext cx="7643192" cy="1426170"/>
          </a:xfrm>
        </p:spPr>
        <p:txBody>
          <a:bodyPr>
            <a:normAutofit fontScale="90000"/>
          </a:bodyPr>
          <a:lstStyle/>
          <a:p>
            <a:pPr lvl="0">
              <a:spcBef>
                <a:spcPts val="0"/>
              </a:spcBef>
            </a:pPr>
            <a:r>
              <a:rPr lang="ru-RU" sz="2000" dirty="0" smtClean="0">
                <a:ln w="11430"/>
                <a:solidFill>
                  <a:prstClr val="black"/>
                </a:solidFill>
                <a:effectLst>
                  <a:outerShdw blurRad="50800" dist="39000" dir="5460000" algn="tl">
                    <a:srgbClr val="000000">
                      <a:alpha val="38000"/>
                    </a:srgbClr>
                  </a:outerShdw>
                </a:effectLst>
                <a:latin typeface="Times New Roman"/>
                <a:ea typeface="+mn-ea"/>
                <a:cs typeface="+mn-cs"/>
              </a:rPr>
              <a:t/>
            </a:r>
            <a:br>
              <a:rPr lang="ru-RU" sz="2000" dirty="0" smtClean="0">
                <a:ln w="11430"/>
                <a:solidFill>
                  <a:prstClr val="black"/>
                </a:solidFill>
                <a:effectLst>
                  <a:outerShdw blurRad="50800" dist="39000" dir="5460000" algn="tl">
                    <a:srgbClr val="000000">
                      <a:alpha val="38000"/>
                    </a:srgbClr>
                  </a:outerShdw>
                </a:effectLst>
                <a:latin typeface="Times New Roman"/>
                <a:ea typeface="+mn-ea"/>
                <a:cs typeface="+mn-cs"/>
              </a:rPr>
            </a:br>
            <a:r>
              <a:rPr lang="ru-RU" sz="2200" dirty="0" smtClean="0">
                <a:ln w="11430"/>
                <a:solidFill>
                  <a:prstClr val="black"/>
                </a:solidFill>
                <a:effectLst>
                  <a:outerShdw blurRad="50800" dist="39000" dir="5460000" algn="tl">
                    <a:srgbClr val="000000">
                      <a:alpha val="38000"/>
                    </a:srgbClr>
                  </a:outerShdw>
                </a:effectLst>
                <a:latin typeface="Times New Roman"/>
                <a:ea typeface="+mn-ea"/>
                <a:cs typeface="+mn-cs"/>
              </a:rPr>
              <a:t>Фадеева С.В., Власова А.Ф. Математика. УМК для общеобразовательных </a:t>
            </a:r>
            <a:r>
              <a:rPr lang="ru-RU" sz="2200" dirty="0">
                <a:ln w="11430"/>
                <a:solidFill>
                  <a:prstClr val="black"/>
                </a:solidFill>
                <a:effectLst>
                  <a:outerShdw blurRad="50800" dist="39000" dir="5460000" algn="tl">
                    <a:srgbClr val="000000">
                      <a:alpha val="38000"/>
                    </a:srgbClr>
                  </a:outerShdw>
                </a:effectLst>
                <a:latin typeface="Times New Roman"/>
                <a:ea typeface="+mn-ea"/>
                <a:cs typeface="+mn-cs"/>
              </a:rPr>
              <a:t>организаций, реализующих ФГОС образования обучающихся с умственной отсталостью (интеллектуальными нарушениями)</a:t>
            </a:r>
            <a:r>
              <a:rPr lang="ru-RU" sz="2200" dirty="0">
                <a:ln>
                  <a:noFill/>
                </a:ln>
                <a:solidFill>
                  <a:prstClr val="black"/>
                </a:solidFill>
                <a:effectLst/>
                <a:latin typeface="Times New Roman"/>
                <a:ea typeface="+mn-ea"/>
                <a:cs typeface="+mn-cs"/>
              </a:rPr>
              <a:t/>
            </a:r>
            <a:br>
              <a:rPr lang="ru-RU" sz="2200" dirty="0">
                <a:ln>
                  <a:noFill/>
                </a:ln>
                <a:solidFill>
                  <a:prstClr val="black"/>
                </a:solidFill>
                <a:effectLst/>
                <a:latin typeface="Times New Roman"/>
                <a:ea typeface="+mn-ea"/>
                <a:cs typeface="+mn-cs"/>
              </a:rPr>
            </a:br>
            <a:endParaRPr lang="ru-RU"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795217"/>
            <a:ext cx="1519990" cy="215964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787039"/>
            <a:ext cx="1519990" cy="215964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296" y="1787039"/>
            <a:ext cx="1516237" cy="215964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Бородина_ОИ\Desktop\Logotype\Logo VLADOS_2017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3013" y="6416675"/>
            <a:ext cx="1550987" cy="44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296" y="4365104"/>
            <a:ext cx="8516176" cy="1938992"/>
          </a:xfrm>
          <a:prstGeom prst="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sz="1200" dirty="0">
                <a:solidFill>
                  <a:prstClr val="black"/>
                </a:solidFill>
              </a:rPr>
              <a:t> </a:t>
            </a:r>
          </a:p>
          <a:p>
            <a:pPr lvl="0"/>
            <a:r>
              <a:rPr lang="ru-RU" b="1" dirty="0">
                <a:solidFill>
                  <a:srgbClr val="FF0000"/>
                </a:solidFill>
                <a:latin typeface="Times New Roman" panose="02020603050405020304" pitchFamily="18" charset="0"/>
                <a:cs typeface="Times New Roman" panose="02020603050405020304" pitchFamily="18" charset="0"/>
              </a:rPr>
              <a:t>В УМК  входят:</a:t>
            </a:r>
          </a:p>
          <a:p>
            <a:pPr marL="285750" lvl="0" indent="-285750">
              <a:buFont typeface="Wingdings" panose="05000000000000000000" pitchFamily="2" charset="2"/>
              <a:buChar char="q"/>
            </a:pPr>
            <a:r>
              <a:rPr lang="ru-RU" sz="1400" b="1" dirty="0">
                <a:solidFill>
                  <a:prstClr val="black"/>
                </a:solidFill>
                <a:latin typeface="Times New Roman" panose="02020603050405020304" pitchFamily="18" charset="0"/>
                <a:cs typeface="Times New Roman" panose="02020603050405020304" pitchFamily="18" charset="0"/>
              </a:rPr>
              <a:t> </a:t>
            </a:r>
            <a:r>
              <a:rPr lang="ru-RU" b="1" dirty="0" smtClean="0">
                <a:solidFill>
                  <a:prstClr val="black"/>
                </a:solidFill>
                <a:latin typeface="Times New Roman" panose="02020603050405020304" pitchFamily="18" charset="0"/>
                <a:cs typeface="Times New Roman" panose="02020603050405020304" pitchFamily="18" charset="0"/>
              </a:rPr>
              <a:t>Учебник «Математика» для 5 класса</a:t>
            </a:r>
          </a:p>
          <a:p>
            <a:pPr marL="285750" lvl="0" indent="-285750">
              <a:buFont typeface="Wingdings" panose="05000000000000000000" pitchFamily="2" charset="2"/>
              <a:buChar char="q"/>
            </a:pPr>
            <a:r>
              <a:rPr lang="ru-RU" b="1" dirty="0" smtClean="0">
                <a:solidFill>
                  <a:prstClr val="black"/>
                </a:solidFill>
                <a:latin typeface="Times New Roman" panose="02020603050405020304" pitchFamily="18" charset="0"/>
                <a:cs typeface="Times New Roman" panose="02020603050405020304" pitchFamily="18" charset="0"/>
              </a:rPr>
              <a:t>Рабочая тетрадь к 5 классу, рабочая тетрадь к 6 классу</a:t>
            </a:r>
            <a:endParaRPr lang="ru-RU" b="1" dirty="0">
              <a:solidFill>
                <a:prstClr val="black"/>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q"/>
            </a:pPr>
            <a:r>
              <a:rPr lang="ru-RU" b="1" dirty="0" smtClean="0">
                <a:solidFill>
                  <a:prstClr val="black"/>
                </a:solidFill>
                <a:latin typeface="Times New Roman" panose="02020603050405020304" pitchFamily="18" charset="0"/>
                <a:cs typeface="Times New Roman" panose="02020603050405020304" pitchFamily="18" charset="0"/>
              </a:rPr>
              <a:t>Методическое пособие, программа и тематическое планирование к 5 классу</a:t>
            </a:r>
            <a:endParaRPr lang="ru-RU" b="1" dirty="0">
              <a:solidFill>
                <a:prstClr val="black"/>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q"/>
            </a:pPr>
            <a:r>
              <a:rPr lang="ru-RU" b="1" dirty="0">
                <a:solidFill>
                  <a:prstClr val="black"/>
                </a:solidFill>
                <a:latin typeface="Times New Roman" panose="02020603050405020304" pitchFamily="18" charset="0"/>
                <a:cs typeface="Times New Roman" panose="02020603050405020304" pitchFamily="18" charset="0"/>
              </a:rPr>
              <a:t>Электронная форма </a:t>
            </a:r>
            <a:r>
              <a:rPr lang="ru-RU" b="1" dirty="0" smtClean="0">
                <a:solidFill>
                  <a:prstClr val="black"/>
                </a:solidFill>
                <a:latin typeface="Times New Roman" panose="02020603050405020304" pitchFamily="18" charset="0"/>
                <a:cs typeface="Times New Roman" panose="02020603050405020304" pitchFamily="18" charset="0"/>
              </a:rPr>
              <a:t>учебника </a:t>
            </a:r>
            <a:r>
              <a:rPr lang="ru-RU" b="1" dirty="0">
                <a:solidFill>
                  <a:prstClr val="black"/>
                </a:solidFill>
                <a:latin typeface="Times New Roman" panose="02020603050405020304" pitchFamily="18" charset="0"/>
                <a:cs typeface="Times New Roman" panose="02020603050405020304" pitchFamily="18" charset="0"/>
              </a:rPr>
              <a:t>с дополнительными </a:t>
            </a:r>
            <a:r>
              <a:rPr lang="ru-RU" b="1" dirty="0" smtClean="0">
                <a:solidFill>
                  <a:prstClr val="black"/>
                </a:solidFill>
                <a:latin typeface="Times New Roman" panose="02020603050405020304" pitchFamily="18" charset="0"/>
                <a:cs typeface="Times New Roman" panose="02020603050405020304" pitchFamily="18" charset="0"/>
              </a:rPr>
              <a:t>материалами</a:t>
            </a:r>
          </a:p>
          <a:p>
            <a:pPr marL="285750" lvl="0" indent="-285750">
              <a:buFont typeface="Wingdings" panose="05000000000000000000" pitchFamily="2" charset="2"/>
              <a:buChar char="q"/>
            </a:pPr>
            <a:r>
              <a:rPr lang="ru-RU" b="1" dirty="0" smtClean="0">
                <a:solidFill>
                  <a:prstClr val="black"/>
                </a:solidFill>
                <a:latin typeface="Times New Roman" panose="02020603050405020304" pitchFamily="18" charset="0"/>
                <a:cs typeface="Times New Roman" panose="02020603050405020304" pitchFamily="18" charset="0"/>
              </a:rPr>
              <a:t>Готовится к изданию методическое пособие для 6 класса</a:t>
            </a:r>
          </a:p>
        </p:txBody>
      </p:sp>
      <p:pic>
        <p:nvPicPr>
          <p:cNvPr id="1126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8607" y="1803396"/>
            <a:ext cx="1519990" cy="2159646"/>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4128" y="1803396"/>
            <a:ext cx="1519990" cy="2143289"/>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57669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3.jpeg"/></Relationships>
</file>

<file path=ppt/theme/_rels/theme11.xml.rels><?xml version="1.0" encoding="UTF-8" standalone="yes"?>
<Relationships xmlns="http://schemas.openxmlformats.org/package/2006/relationships"><Relationship Id="rId1" Type="http://schemas.openxmlformats.org/officeDocument/2006/relationships/image" Target="../media/image3.jpeg"/></Relationships>
</file>

<file path=ppt/theme/_rels/theme12.xml.rels><?xml version="1.0" encoding="UTF-8" standalone="yes"?>
<Relationships xmlns="http://schemas.openxmlformats.org/package/2006/relationships"><Relationship Id="rId1" Type="http://schemas.openxmlformats.org/officeDocument/2006/relationships/image" Target="../media/image3.jpeg"/></Relationships>
</file>

<file path=ppt/theme/_rels/theme13.xml.rels><?xml version="1.0" encoding="UTF-8" standalone="yes"?>
<Relationships xmlns="http://schemas.openxmlformats.org/package/2006/relationships"><Relationship Id="rId1" Type="http://schemas.openxmlformats.org/officeDocument/2006/relationships/image" Target="../media/image3.jpeg"/></Relationships>
</file>

<file path=ppt/theme/_rels/theme14.xml.rels><?xml version="1.0" encoding="UTF-8" standalone="yes"?>
<Relationships xmlns="http://schemas.openxmlformats.org/package/2006/relationships"><Relationship Id="rId1" Type="http://schemas.openxmlformats.org/officeDocument/2006/relationships/image" Target="../media/image3.jpeg"/></Relationships>
</file>

<file path=ppt/theme/_rels/theme15.xml.rels><?xml version="1.0" encoding="UTF-8" standalone="yes"?>
<Relationships xmlns="http://schemas.openxmlformats.org/package/2006/relationships"><Relationship Id="rId1" Type="http://schemas.openxmlformats.org/officeDocument/2006/relationships/image" Target="../media/image3.jpeg"/></Relationships>
</file>

<file path=ppt/theme/_rels/theme16.xml.rels><?xml version="1.0" encoding="UTF-8" standalone="yes"?>
<Relationships xmlns="http://schemas.openxmlformats.org/package/2006/relationships"><Relationship Id="rId1" Type="http://schemas.openxmlformats.org/officeDocument/2006/relationships/image" Target="../media/image3.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Апекс">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0.xml><?xml version="1.0" encoding="utf-8"?>
<a:theme xmlns:a="http://schemas.openxmlformats.org/drawingml/2006/main" name="15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19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20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21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22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37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43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1_Апекс">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3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4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6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7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8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11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13_Поток">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5099</TotalTime>
  <Words>6819</Words>
  <Application>Microsoft Office PowerPoint</Application>
  <PresentationFormat>Экран (4:3)</PresentationFormat>
  <Paragraphs>548</Paragraphs>
  <Slides>55</Slides>
  <Notes>7</Notes>
  <HiddenSlides>0</HiddenSlides>
  <MMClips>0</MMClips>
  <ScaleCrop>false</ScaleCrop>
  <HeadingPairs>
    <vt:vector size="4" baseType="variant">
      <vt:variant>
        <vt:lpstr>Тема</vt:lpstr>
      </vt:variant>
      <vt:variant>
        <vt:i4>17</vt:i4>
      </vt:variant>
      <vt:variant>
        <vt:lpstr>Заголовки слайдов</vt:lpstr>
      </vt:variant>
      <vt:variant>
        <vt:i4>55</vt:i4>
      </vt:variant>
    </vt:vector>
  </HeadingPairs>
  <TitlesOfParts>
    <vt:vector size="72" baseType="lpstr">
      <vt:lpstr>Апекс</vt:lpstr>
      <vt:lpstr>Поток</vt:lpstr>
      <vt:lpstr>3_Поток</vt:lpstr>
      <vt:lpstr>4_Поток</vt:lpstr>
      <vt:lpstr>6_Поток</vt:lpstr>
      <vt:lpstr>7_Поток</vt:lpstr>
      <vt:lpstr>8_Поток</vt:lpstr>
      <vt:lpstr>11_Поток</vt:lpstr>
      <vt:lpstr>13_Поток</vt:lpstr>
      <vt:lpstr>15_Поток</vt:lpstr>
      <vt:lpstr>19_Поток</vt:lpstr>
      <vt:lpstr>20_Поток</vt:lpstr>
      <vt:lpstr>21_Поток</vt:lpstr>
      <vt:lpstr>22_Поток</vt:lpstr>
      <vt:lpstr>37_Поток</vt:lpstr>
      <vt:lpstr>43_Поток</vt:lpstr>
      <vt:lpstr>1_Апекс</vt:lpstr>
      <vt:lpstr>Учебно-методическая литература Издательского Центра ВЛАДОС для педагогов, обучающих детей с ОВЗ  2022 г.</vt:lpstr>
      <vt:lpstr>Учебная и методическая литература Издательского центра ВЛАДОС для общеобразовательных организаций, реализующих ФГОС и АООП НОО ОВЗ и ФГОС и АООП образования обучающихся с нарушениями интеллекта :</vt:lpstr>
      <vt:lpstr>УЧЕБНИКИ, УЧЕБНЫЕ И МЕТОДИЧЕСКИЕ ПОСОБИЯ ДЛЯ ОБЩЕОБРАЗОВАТЕЛЬНЫХ ОРГАНИЗАЦИЙ, РЕАЛИЗУЮЩИХ ФГОС ОБРАЗОВАНИЯ ОБУЧАЮЩИХСЯ С ИНТЕЛЛЕКТУАЛЬНЫМИ НАРУШЕНИЯМИ</vt:lpstr>
      <vt:lpstr>Презентация PowerPoint</vt:lpstr>
      <vt:lpstr>Презентация PowerPoint</vt:lpstr>
      <vt:lpstr>Презентация PowerPoint</vt:lpstr>
      <vt:lpstr>УМК по речевой практике: Горбацевич А.Д., Коноплева М.А. УМК «Речевая практика» для общеобразовательных организаций, реализующих ФГОС образования обучающихся с умственной отсталостью. 1-4 классы</vt:lpstr>
      <vt:lpstr>УМК по речевой практике: Горбацевич А.Д., Коноплева М.А. УМК «Речевая практика» для общеобразовательных организаций, реализующих ФГОС образования обучающихся с умственной отсталостью. 1-4 классы</vt:lpstr>
      <vt:lpstr> Фадеева С.В., Власова А.Ф. Математика. УМК для общеобразовательных организаций, реализующих ФГОС образования обучающихся с умственной отсталостью (интеллектуальными нарушениями) </vt:lpstr>
      <vt:lpstr>Презентация PowerPoint</vt:lpstr>
      <vt:lpstr> Курс «История  России»  для детей с интеллектуальными нарушениями рассчитан на 3 года обучения – 7,8,9 классы    </vt:lpstr>
      <vt:lpstr>Чтение. УМК  под ред. Воронковой В.В. для 2- 8 классов общеобразовательных организаций, реализующих ФГОС образования обучающихся с умственной отсталостью</vt:lpstr>
      <vt:lpstr>Воронкова В.В. Подготовка к обучению грамоте. Русский язык. Для общеобразовательных организаций, реализующих ФГОС образования обучающихся с умственной отсталостью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Рябова Е.В. Речь и альтернативная коммуникация   Комплект пособий для индивидуальных занятий с обучающимися с ТМНР </vt:lpstr>
      <vt:lpstr>Презентация PowerPoint</vt:lpstr>
      <vt:lpstr>Презентация PowerPoint</vt:lpstr>
      <vt:lpstr>Презентация PowerPoint</vt:lpstr>
      <vt:lpstr>Тригер Р.Д., Владимирова Е.В. и др. УМК для обучающихся с ЗПР «Обучение грамоте. Подготовка к обучению грамоте» для 1 дополнительного и 1 классов (вариант 7.2)</vt:lpstr>
      <vt:lpstr>Презентация PowerPoint</vt:lpstr>
      <vt:lpstr>Презентация PowerPoint</vt:lpstr>
      <vt:lpstr>Презентация PowerPoint</vt:lpstr>
      <vt:lpstr>       УМК по чтению и развитию речи. 1-6 классы: Граш Н.Е., Чайка С.В   и др. Чтение и развитие речи. УМК для глухих обучающихся   (вариант 1.2)    1-5 классы </vt:lpstr>
      <vt:lpstr>Презентация PowerPoint</vt:lpstr>
      <vt:lpstr>Микшина Е.П., Мамедова Е.Ю., Жилинскене Е.М., Наумова Н.В. Произношение . 1 класс. В 3-х частях. (для варианта 1.2)</vt:lpstr>
      <vt:lpstr>Корсун С.В., Гинзбург И.А. Букварик для глухих дошкольников</vt:lpstr>
      <vt:lpstr>В помощь педагогу: Конспекты занятий с глухими обучающимися и примерный  речевой материал  по развитию речевого слуха у неслышащих детей</vt:lpstr>
      <vt:lpstr>В помощь педагогу: Методические и практические пособия для работы с глухими  и слабослышащими обучающимися</vt:lpstr>
      <vt:lpstr>Презентация PowerPoint</vt:lpstr>
      <vt:lpstr>Презентация PowerPoint</vt:lpstr>
      <vt:lpstr>  Корсунская Б.Д.  Читаю сам.   Книга для чтения: в 3 книгах.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Ермаков В.П. Что и как видят дети от  рождения до 10 лет с сохранным и нарушенным зрением. Диагностика, развитие и тренировка зрения. </vt:lpstr>
      <vt:lpstr>Презентация PowerPoint</vt:lpstr>
      <vt:lpstr>Презентация PowerPoint</vt:lpstr>
      <vt:lpstr>Презентация PowerPoint</vt:lpstr>
      <vt:lpstr>Презентация PowerPoint</vt:lpstr>
      <vt:lpstr>Психологическое сопровождение детей с ОВЗ</vt:lpstr>
      <vt:lpstr>Хузеева Г.Р. Диагностика и развитие коммуникативной компетентности детей младшего школьного возраста: психолого-педагогическая служба сопровождения ребенка: методическое пособие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Бородина_ОИ</dc:creator>
  <cp:lastModifiedBy>Бородина ОИ</cp:lastModifiedBy>
  <cp:revision>501</cp:revision>
  <dcterms:modified xsi:type="dcterms:W3CDTF">2022-11-03T07:34:23Z</dcterms:modified>
</cp:coreProperties>
</file>